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335" r:id="rId6"/>
    <p:sldId id="261" r:id="rId7"/>
    <p:sldId id="262" r:id="rId8"/>
    <p:sldId id="263" r:id="rId9"/>
    <p:sldId id="338" r:id="rId10"/>
    <p:sldId id="347" r:id="rId11"/>
    <p:sldId id="264" r:id="rId12"/>
    <p:sldId id="265" r:id="rId13"/>
    <p:sldId id="266" r:id="rId14"/>
    <p:sldId id="267" r:id="rId15"/>
    <p:sldId id="339" r:id="rId16"/>
    <p:sldId id="268" r:id="rId17"/>
    <p:sldId id="269" r:id="rId18"/>
    <p:sldId id="270" r:id="rId19"/>
    <p:sldId id="272" r:id="rId20"/>
    <p:sldId id="273" r:id="rId21"/>
    <p:sldId id="274" r:id="rId22"/>
    <p:sldId id="275" r:id="rId23"/>
    <p:sldId id="276" r:id="rId24"/>
    <p:sldId id="336" r:id="rId25"/>
    <p:sldId id="277" r:id="rId26"/>
    <p:sldId id="278" r:id="rId27"/>
    <p:sldId id="279" r:id="rId28"/>
    <p:sldId id="337" r:id="rId29"/>
    <p:sldId id="280" r:id="rId30"/>
    <p:sldId id="281" r:id="rId31"/>
    <p:sldId id="340" r:id="rId32"/>
    <p:sldId id="282" r:id="rId33"/>
    <p:sldId id="284" r:id="rId34"/>
    <p:sldId id="341" r:id="rId35"/>
    <p:sldId id="285" r:id="rId36"/>
    <p:sldId id="286" r:id="rId37"/>
    <p:sldId id="288" r:id="rId38"/>
    <p:sldId id="289" r:id="rId39"/>
    <p:sldId id="290" r:id="rId40"/>
    <p:sldId id="291" r:id="rId41"/>
    <p:sldId id="292" r:id="rId42"/>
    <p:sldId id="293" r:id="rId43"/>
    <p:sldId id="294" r:id="rId44"/>
    <p:sldId id="302" r:id="rId45"/>
    <p:sldId id="296" r:id="rId46"/>
    <p:sldId id="297" r:id="rId47"/>
    <p:sldId id="303" r:id="rId48"/>
    <p:sldId id="298" r:id="rId49"/>
    <p:sldId id="299" r:id="rId50"/>
    <p:sldId id="300" r:id="rId51"/>
    <p:sldId id="301" r:id="rId52"/>
    <p:sldId id="342" r:id="rId53"/>
    <p:sldId id="305" r:id="rId54"/>
    <p:sldId id="348" r:id="rId55"/>
    <p:sldId id="304" r:id="rId56"/>
    <p:sldId id="307" r:id="rId57"/>
    <p:sldId id="308" r:id="rId58"/>
    <p:sldId id="309" r:id="rId59"/>
    <p:sldId id="310" r:id="rId60"/>
    <p:sldId id="312" r:id="rId61"/>
    <p:sldId id="313" r:id="rId62"/>
    <p:sldId id="314" r:id="rId63"/>
    <p:sldId id="349"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44" r:id="rId85"/>
    <p:sldId id="345" r:id="rId86"/>
    <p:sldId id="346" r:id="rId87"/>
    <p:sldId id="343"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33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EC4BD07A-4FC4-4601-B07C-DB0748B96DDD}" type="datetimeFigureOut">
              <a:rPr lang="en-US" smtClean="0"/>
              <a:t>9/21/2026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2394636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C4BD07A-4FC4-4601-B07C-DB0748B96DDD}" type="datetimeFigureOut">
              <a:rPr lang="en-US" smtClean="0"/>
              <a:t>9/21/2026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1681402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EC4BD07A-4FC4-4601-B07C-DB0748B96DDD}" type="datetimeFigureOut">
              <a:rPr lang="en-US" smtClean="0"/>
              <a:t>9/21/2026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1502948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EC4BD07A-4FC4-4601-B07C-DB0748B96DDD}" type="datetimeFigureOut">
              <a:rPr lang="en-US" smtClean="0"/>
              <a:t>9/21/2026</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2562455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EC4BD07A-4FC4-4601-B07C-DB0748B96DDD}" type="datetimeFigureOut">
              <a:rPr lang="en-US" smtClean="0"/>
              <a:t>9/21/2026</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1778588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EC4BD07A-4FC4-4601-B07C-DB0748B96DDD}" type="datetimeFigureOut">
              <a:rPr lang="en-US" smtClean="0"/>
              <a:t>9/21/2026</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3150040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C4BD07A-4FC4-4601-B07C-DB0748B96DDD}" type="datetimeFigureOut">
              <a:rPr lang="en-US" smtClean="0"/>
              <a:t>9/21/2026</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3628736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C4BD07A-4FC4-4601-B07C-DB0748B96DDD}" type="datetimeFigureOut">
              <a:rPr lang="en-US" smtClean="0"/>
              <a:t>9/21/2026</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1325633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EC4BD07A-4FC4-4601-B07C-DB0748B96DDD}" type="datetimeFigureOut">
              <a:rPr lang="en-US" smtClean="0"/>
              <a:t>9/21/2026</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2153707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C4BD07A-4FC4-4601-B07C-DB0748B96DDD}" type="datetimeFigureOut">
              <a:rPr lang="en-US" smtClean="0"/>
              <a:t>9/21/2026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2655193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EC4BD07A-4FC4-4601-B07C-DB0748B96DDD}" type="datetimeFigureOut">
              <a:rPr lang="en-US" smtClean="0"/>
              <a:t>9/21/2026</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C292BC6B-B7F8-41C7-8217-37C07A41C3E4}" type="slidenum">
              <a:rPr lang="en-US" smtClean="0"/>
              <a:t>‹Nº›</a:t>
            </a:fld>
            <a:endParaRPr lang="en-US"/>
          </a:p>
        </p:txBody>
      </p:sp>
    </p:spTree>
    <p:extLst>
      <p:ext uri="{BB962C8B-B14F-4D97-AF65-F5344CB8AC3E}">
        <p14:creationId xmlns:p14="http://schemas.microsoft.com/office/powerpoint/2010/main" val="337874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4BD07A-4FC4-4601-B07C-DB0748B96DDD}" type="datetimeFigureOut">
              <a:rPr lang="en-US" smtClean="0"/>
              <a:t>9/21/2026</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92BC6B-B7F8-41C7-8217-37C07A41C3E4}" type="slidenum">
              <a:rPr lang="en-US" smtClean="0"/>
              <a:t>‹Nº›</a:t>
            </a:fld>
            <a:endParaRPr lang="en-US"/>
          </a:p>
        </p:txBody>
      </p:sp>
    </p:spTree>
    <p:extLst>
      <p:ext uri="{BB962C8B-B14F-4D97-AF65-F5344CB8AC3E}">
        <p14:creationId xmlns:p14="http://schemas.microsoft.com/office/powerpoint/2010/main" val="30862725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mendoza.edu.ar/normativa/#marco" TargetMode="External"/><Relationship Id="rId2" Type="http://schemas.openxmlformats.org/officeDocument/2006/relationships/hyperlink" Target="https://servicios.infoleg.gob.ar/infolegInternet/anexos/120000-124999/123542/texact.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mendoza.edu.ar/normativa/#marco"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mendoza.edu.ar/normativa/#marco"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servicios.infoleg.gob.ar/infolegInternet/anexos/110000-114999/110778/texact.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recursos.mendoza.edu.ar/ley-9139-sistema-integral-de-proteccion-de-derechos-de-ninos-ninas-y-adolescentes-adhesion-provincial-2018/" TargetMode="External"/><Relationship Id="rId2" Type="http://schemas.openxmlformats.org/officeDocument/2006/relationships/hyperlink" Target="https://servicios.infoleg.gob.ar/infolegInternet/anexos/110000-114999/110778/texact.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mendoza.edu.ar/bullyin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hyperlink" Target="https://wwwnoti.jus.mendoza.gov.ar/listas/proveidos/vertexto.php?ide=187630965" TargetMode="External"/><Relationship Id="rId3" Type="http://schemas.openxmlformats.org/officeDocument/2006/relationships/hyperlink" Target="https://sjconsulta.csjn.gov.ar/sjconsulta/documentos/verDocumentoByIdLinksJSP.html?idDocumento=7679651&amp;cache=1789211522782" TargetMode="External"/><Relationship Id="rId7" Type="http://schemas.openxmlformats.org/officeDocument/2006/relationships/hyperlink" Target="https://www2.jus.mendoza.gov.ar/listas/proveidos/vertexto.php?ide=3183244543" TargetMode="External"/><Relationship Id="rId2" Type="http://schemas.openxmlformats.org/officeDocument/2006/relationships/hyperlink" Target="https://sjconsulta.csjn.gov.ar/sjconsulta/documentos/verDocumentoByIdLinksJSP.html?idDocumento=8003291&amp;cache=1789211522772" TargetMode="External"/><Relationship Id="rId1" Type="http://schemas.openxmlformats.org/officeDocument/2006/relationships/slideLayout" Target="../slideLayouts/slideLayout2.xml"/><Relationship Id="rId6" Type="http://schemas.openxmlformats.org/officeDocument/2006/relationships/hyperlink" Target="https://wwwnoti.jus.mendoza.gov.ar/listas/proveidos/vertexto.php?ide=1242020485" TargetMode="External"/><Relationship Id="rId11" Type="http://schemas.openxmlformats.org/officeDocument/2006/relationships/hyperlink" Target="https://wwwnoti.jus.mendoza.gov.ar/listas/proveidos/vertexto.php?ide=4936454795" TargetMode="External"/><Relationship Id="rId5" Type="http://schemas.openxmlformats.org/officeDocument/2006/relationships/hyperlink" Target="https://wwwjuri.jus.mendoza.gov.ar/bib/jurisprudencia/fal.php?fallo=OTA4Mjc5&amp;tabla=c2M=" TargetMode="External"/><Relationship Id="rId10" Type="http://schemas.openxmlformats.org/officeDocument/2006/relationships/hyperlink" Target="https://wwwnoti.jus.mendoza.gov.ar/listas/proveidos/vertexto.php?ide=2485648529" TargetMode="External"/><Relationship Id="rId4" Type="http://schemas.openxmlformats.org/officeDocument/2006/relationships/hyperlink" Target="https://wwwnoti.jus.mendoza.gov.ar/listas/proveidos/vertexto.php?ide=159802996" TargetMode="External"/><Relationship Id="rId9" Type="http://schemas.openxmlformats.org/officeDocument/2006/relationships/hyperlink" Target="https://wwwnoti.jus.mendoza.gov.ar/listas/proveidos/vertexto.php?ide=1581148258"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wwwnoti.jus.mendoza.gov.ar/listas/proveidos/vertexto.php?ide=7883949520" TargetMode="External"/><Relationship Id="rId13" Type="http://schemas.openxmlformats.org/officeDocument/2006/relationships/hyperlink" Target="https://wwwnoti.jus.mendoza.gov.ar/listas/proveidos/vertexto.php?ide=11631502630" TargetMode="External"/><Relationship Id="rId3" Type="http://schemas.openxmlformats.org/officeDocument/2006/relationships/hyperlink" Target="https://wwwnoti.jus.mendoza.gov.ar/listas/proveidos/vertexto.php?ide=7108175570" TargetMode="External"/><Relationship Id="rId7" Type="http://schemas.openxmlformats.org/officeDocument/2006/relationships/hyperlink" Target="https://wwwnoti.jus.mendoza.gov.ar/listas/proveidos/vertexto.php?ide=7638902357" TargetMode="External"/><Relationship Id="rId12" Type="http://schemas.openxmlformats.org/officeDocument/2006/relationships/hyperlink" Target="https://wwwnoti.jus.mendoza.gov.ar/listas/proveidos/vertexto.php?ide=9271237172" TargetMode="External"/><Relationship Id="rId2" Type="http://schemas.openxmlformats.org/officeDocument/2006/relationships/hyperlink" Target="https://wwwnoti.jus.mendoza.gov.ar/listas/proveidos/vertexto.php?ide=6380435881" TargetMode="External"/><Relationship Id="rId1" Type="http://schemas.openxmlformats.org/officeDocument/2006/relationships/slideLayout" Target="../slideLayouts/slideLayout2.xml"/><Relationship Id="rId6" Type="http://schemas.openxmlformats.org/officeDocument/2006/relationships/hyperlink" Target="https://wwwnoti.jus.mendoza.gov.ar/listas/proveidos/vertexto.php?ide=7600961601" TargetMode="External"/><Relationship Id="rId11" Type="http://schemas.openxmlformats.org/officeDocument/2006/relationships/hyperlink" Target="https://wwwnoti.jus.mendoza.gov.ar/listas/proveidos/vertexto.php?ide=8916981115" TargetMode="External"/><Relationship Id="rId5" Type="http://schemas.openxmlformats.org/officeDocument/2006/relationships/hyperlink" Target="https://wwwnoti.jus.mendoza.gov.ar/listas/proveidos/vertexto.php?ide=7338491285" TargetMode="External"/><Relationship Id="rId10" Type="http://schemas.openxmlformats.org/officeDocument/2006/relationships/hyperlink" Target="https://www2.jus.mendoza.gov.ar/listas/proveidos/vertexto.php?ide=9267387614" TargetMode="External"/><Relationship Id="rId4" Type="http://schemas.openxmlformats.org/officeDocument/2006/relationships/hyperlink" Target="https://wwwnoti.jus.mendoza.gov.ar/listas/proveidos/vertexto.php?ide=5884911495" TargetMode="External"/><Relationship Id="rId9" Type="http://schemas.openxmlformats.org/officeDocument/2006/relationships/hyperlink" Target="https://wwwnoti.jus.mendoza.gov.ar/listas/proveidos/vertexto.php?ide=8610661665"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camoron.org.ar/nuevas-normas/responsabilidad-civil/fallo-historico-responsabilidad-de-los-padres-por-los-actos-de-los-menores/" TargetMode="External"/><Relationship Id="rId2" Type="http://schemas.openxmlformats.org/officeDocument/2006/relationships/hyperlink" Target="https://wwwnoti.jus.mendoza.gov.ar/listas/proveidos/vertexto.php?ide=11631502630" TargetMode="External"/><Relationship Id="rId1" Type="http://schemas.openxmlformats.org/officeDocument/2006/relationships/slideLayout" Target="../slideLayouts/slideLayout2.xml"/><Relationship Id="rId4" Type="http://schemas.openxmlformats.org/officeDocument/2006/relationships/hyperlink" Target="https://camoron.org.ar/wp-content/uploads/2022/05/04.FALLO-AE-Y-OTRO.doc.pdf"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5FF0297-2E09-61F9-BFC5-7EE0745DE8E6}"/>
              </a:ext>
            </a:extLst>
          </p:cNvPr>
          <p:cNvSpPr>
            <a:spLocks noGrp="1"/>
          </p:cNvSpPr>
          <p:nvPr>
            <p:ph idx="1"/>
          </p:nvPr>
        </p:nvSpPr>
        <p:spPr>
          <a:xfrm>
            <a:off x="838200" y="2022763"/>
            <a:ext cx="10515600" cy="4154199"/>
          </a:xfrm>
        </p:spPr>
        <p:txBody>
          <a:bodyPr>
            <a:normAutofit fontScale="92500" lnSpcReduction="10000"/>
          </a:bodyPr>
          <a:lstStyle/>
          <a:p>
            <a:pPr marL="0" indent="0">
              <a:buNone/>
            </a:pPr>
            <a:r>
              <a:rPr lang="es-ES" dirty="0"/>
              <a:t>Capacitación Fuero Civil - 21 de septiembre de 2026</a:t>
            </a:r>
          </a:p>
          <a:p>
            <a:pPr marL="0" indent="0">
              <a:buNone/>
            </a:pPr>
            <a:endParaRPr lang="es-ES" dirty="0"/>
          </a:p>
          <a:p>
            <a:pPr marL="0" indent="0">
              <a:buNone/>
            </a:pPr>
            <a:r>
              <a:rPr lang="es-ES" b="1" dirty="0">
                <a:solidFill>
                  <a:srgbClr val="FF0000"/>
                </a:solidFill>
              </a:rPr>
              <a:t>Responsabilidad de los establecimientos Educativos</a:t>
            </a:r>
          </a:p>
          <a:p>
            <a:pPr marL="0" indent="0">
              <a:buNone/>
            </a:pPr>
            <a:r>
              <a:rPr lang="es-ES" b="1" dirty="0">
                <a:solidFill>
                  <a:srgbClr val="FF0000"/>
                </a:solidFill>
              </a:rPr>
              <a:t>Responsabilidad de los progenitores por los hechos de sus hijos</a:t>
            </a:r>
          </a:p>
          <a:p>
            <a:pPr marL="0" indent="0">
              <a:buNone/>
            </a:pPr>
            <a:endParaRPr lang="es-ES" dirty="0"/>
          </a:p>
          <a:p>
            <a:pPr marL="0" indent="0">
              <a:buNone/>
            </a:pPr>
            <a:r>
              <a:rPr lang="es-ES" dirty="0"/>
              <a:t>Expositor: </a:t>
            </a:r>
            <a:r>
              <a:rPr lang="es-ES" b="1" dirty="0"/>
              <a:t>Gustavo Boullaude</a:t>
            </a:r>
          </a:p>
          <a:p>
            <a:pPr marL="0" indent="0">
              <a:buNone/>
            </a:pPr>
            <a:r>
              <a:rPr lang="es-AR" dirty="0"/>
              <a:t>Actividad organizada por el </a:t>
            </a:r>
            <a:r>
              <a:rPr lang="es-AR" b="1" dirty="0"/>
              <a:t>Ministerio Público de la Defensa</a:t>
            </a:r>
          </a:p>
          <a:p>
            <a:pPr marL="0" indent="0">
              <a:buNone/>
            </a:pPr>
            <a:r>
              <a:rPr lang="es-AR" dirty="0"/>
              <a:t>Defensora General: </a:t>
            </a:r>
            <a:r>
              <a:rPr lang="es-AR" b="1" dirty="0"/>
              <a:t>Magister Cecilia Saint-André</a:t>
            </a:r>
          </a:p>
          <a:p>
            <a:pPr marL="0" indent="0">
              <a:buNone/>
            </a:pPr>
            <a:r>
              <a:rPr lang="es-AR" dirty="0"/>
              <a:t>Área de Capacitación: Dr. </a:t>
            </a:r>
            <a:r>
              <a:rPr lang="es-AR" b="1" dirty="0"/>
              <a:t>Darío </a:t>
            </a:r>
            <a:r>
              <a:rPr lang="es-AR" b="1" dirty="0" err="1"/>
              <a:t>Cadile</a:t>
            </a:r>
            <a:endParaRPr lang="es-AR" b="1" dirty="0"/>
          </a:p>
        </p:txBody>
      </p:sp>
      <p:pic>
        <p:nvPicPr>
          <p:cNvPr id="6" name="Imagen 5">
            <a:extLst>
              <a:ext uri="{FF2B5EF4-FFF2-40B4-BE49-F238E27FC236}">
                <a16:creationId xmlns:a16="http://schemas.microsoft.com/office/drawing/2014/main" id="{A0645295-EF95-4AA6-93EC-02C5563EF4F0}"/>
              </a:ext>
            </a:extLst>
          </p:cNvPr>
          <p:cNvPicPr>
            <a:picLocks noChangeAspect="1"/>
          </p:cNvPicPr>
          <p:nvPr/>
        </p:nvPicPr>
        <p:blipFill>
          <a:blip r:embed="rId2"/>
          <a:stretch>
            <a:fillRect/>
          </a:stretch>
        </p:blipFill>
        <p:spPr>
          <a:xfrm>
            <a:off x="3457611" y="365125"/>
            <a:ext cx="4639471" cy="1325563"/>
          </a:xfrm>
          <a:prstGeom prst="rect">
            <a:avLst/>
          </a:prstGeom>
        </p:spPr>
      </p:pic>
    </p:spTree>
    <p:extLst>
      <p:ext uri="{BB962C8B-B14F-4D97-AF65-F5344CB8AC3E}">
        <p14:creationId xmlns:p14="http://schemas.microsoft.com/office/powerpoint/2010/main" val="2331457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365126"/>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12618" y="1080656"/>
            <a:ext cx="11180618" cy="5412218"/>
          </a:xfrm>
        </p:spPr>
        <p:txBody>
          <a:bodyPr/>
          <a:lstStyle/>
          <a:p>
            <a:pPr marL="0" indent="0">
              <a:buNone/>
            </a:pPr>
            <a:r>
              <a:rPr lang="es-AR" b="1" dirty="0">
                <a:solidFill>
                  <a:srgbClr val="FF0000"/>
                </a:solidFill>
              </a:rPr>
              <a:t>Convención Americana sobre Derechos Humanos (Pacto de San José)</a:t>
            </a:r>
          </a:p>
          <a:p>
            <a:pPr marL="0" indent="0">
              <a:buNone/>
            </a:pPr>
            <a:r>
              <a:rPr lang="es-AR" dirty="0"/>
              <a:t>Artículo 19 </a:t>
            </a:r>
            <a:r>
              <a:rPr lang="es-AR" b="1" dirty="0"/>
              <a:t>Derechos del Niño </a:t>
            </a:r>
            <a:r>
              <a:rPr lang="es-AR" dirty="0"/>
              <a:t>Todo niño tiene </a:t>
            </a:r>
            <a:r>
              <a:rPr lang="es-AR" b="1" dirty="0"/>
              <a:t>derecho a las medidas de protección</a:t>
            </a:r>
            <a:r>
              <a:rPr lang="es-AR" dirty="0"/>
              <a:t> que su condición de menor requieren </a:t>
            </a:r>
            <a:r>
              <a:rPr lang="es-AR" b="1" dirty="0"/>
              <a:t>por parte de su familia, de la sociedad y del Estado</a:t>
            </a:r>
            <a:r>
              <a:rPr lang="es-AR" dirty="0"/>
              <a:t>.</a:t>
            </a:r>
          </a:p>
          <a:p>
            <a:pPr marL="0" indent="0">
              <a:buNone/>
            </a:pPr>
            <a:r>
              <a:rPr lang="es-AR" b="1" dirty="0">
                <a:solidFill>
                  <a:srgbClr val="FF0000"/>
                </a:solidFill>
              </a:rPr>
              <a:t>Convención sobre los Derechos del Niño</a:t>
            </a:r>
          </a:p>
          <a:p>
            <a:pPr marL="0" indent="0">
              <a:buNone/>
            </a:pPr>
            <a:r>
              <a:rPr lang="es-AR" dirty="0"/>
              <a:t>…Artículo 3</a:t>
            </a:r>
          </a:p>
          <a:p>
            <a:pPr marL="0" indent="0">
              <a:buNone/>
            </a:pPr>
            <a:r>
              <a:rPr lang="es-AR" dirty="0"/>
              <a:t>…3. </a:t>
            </a:r>
            <a:r>
              <a:rPr lang="es-AR" b="1" dirty="0"/>
              <a:t>Los Estados Partes se asegurarán de que las instituciones, servicios y establecimientos encargados del cuidado o la protección de los niños </a:t>
            </a:r>
            <a:r>
              <a:rPr lang="es-AR" dirty="0"/>
              <a:t>cumplan las normas establecidas por las autoridades competentes, especialmente en materia de </a:t>
            </a:r>
            <a:r>
              <a:rPr lang="es-AR" b="1" dirty="0"/>
              <a:t>seguridad, sanidad</a:t>
            </a:r>
            <a:r>
              <a:rPr lang="es-AR" dirty="0"/>
              <a:t>, número y competencia de su personal, así como en relación con la existencia de una </a:t>
            </a:r>
            <a:r>
              <a:rPr lang="es-AR" b="1" dirty="0"/>
              <a:t>supervisión adecuada.</a:t>
            </a:r>
          </a:p>
          <a:p>
            <a:pPr marL="0" indent="0">
              <a:buNone/>
            </a:pPr>
            <a:endParaRPr lang="es-AR" dirty="0"/>
          </a:p>
        </p:txBody>
      </p:sp>
    </p:spTree>
    <p:extLst>
      <p:ext uri="{BB962C8B-B14F-4D97-AF65-F5344CB8AC3E}">
        <p14:creationId xmlns:p14="http://schemas.microsoft.com/office/powerpoint/2010/main" val="602273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45127" y="7361"/>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84909" y="722891"/>
            <a:ext cx="11208327" cy="5769983"/>
          </a:xfrm>
        </p:spPr>
        <p:txBody>
          <a:bodyPr>
            <a:normAutofit fontScale="77500" lnSpcReduction="20000"/>
          </a:bodyPr>
          <a:lstStyle/>
          <a:p>
            <a:pPr marL="0" indent="0">
              <a:buNone/>
            </a:pPr>
            <a:r>
              <a:rPr lang="es-AR" dirty="0">
                <a:solidFill>
                  <a:srgbClr val="FF0000"/>
                </a:solidFill>
              </a:rPr>
              <a:t>Convención sobre los Derechos del Niño</a:t>
            </a:r>
          </a:p>
          <a:p>
            <a:pPr marL="0" indent="0">
              <a:buNone/>
            </a:pPr>
            <a:r>
              <a:rPr lang="es-AR" dirty="0"/>
              <a:t>…Artículo 28</a:t>
            </a:r>
          </a:p>
          <a:p>
            <a:pPr marL="0" indent="0">
              <a:buNone/>
            </a:pPr>
            <a:r>
              <a:rPr lang="es-AR" dirty="0"/>
              <a:t>1. Los Estados Partes reconocen </a:t>
            </a:r>
            <a:r>
              <a:rPr lang="es-AR" b="1" dirty="0"/>
              <a:t>el derecho del niño a la educación </a:t>
            </a:r>
            <a:r>
              <a:rPr lang="es-AR" dirty="0"/>
              <a:t>y, a fin de que se pueda ejercer progresivamente y en condiciones de igualdad de oportunidades ese derecho, deberán en particular:</a:t>
            </a:r>
          </a:p>
          <a:p>
            <a:pPr marL="0" indent="0">
              <a:buNone/>
            </a:pPr>
            <a:r>
              <a:rPr lang="es-AR" dirty="0"/>
              <a:t>a) Implantar la </a:t>
            </a:r>
            <a:r>
              <a:rPr lang="es-AR" b="1" dirty="0"/>
              <a:t>enseñanza primaria obligatoria y gratuita</a:t>
            </a:r>
            <a:r>
              <a:rPr lang="es-AR" dirty="0"/>
              <a:t> para todos;</a:t>
            </a:r>
          </a:p>
          <a:p>
            <a:pPr marL="0" indent="0">
              <a:buNone/>
            </a:pPr>
            <a:r>
              <a:rPr lang="es-AR" dirty="0"/>
              <a:t>b) </a:t>
            </a:r>
            <a:r>
              <a:rPr lang="es-AR" b="1" dirty="0"/>
              <a:t>Fomentar</a:t>
            </a:r>
            <a:r>
              <a:rPr lang="es-AR" dirty="0"/>
              <a:t> el desarrollo, en sus distintas formas, de la </a:t>
            </a:r>
            <a:r>
              <a:rPr lang="es-AR" b="1" dirty="0"/>
              <a:t>enseñanza secundaria</a:t>
            </a:r>
            <a:r>
              <a:rPr lang="es-AR" dirty="0"/>
              <a:t>, incluida la enseñanza general y profesional, hacer que todos los niños dispongan de ella y tengan acceso a ella y adoptar medidas apropiadas tales como la implantación de la enseñanza gratuita y la concesión de asistencia financiera en caso de necesidad;</a:t>
            </a:r>
          </a:p>
          <a:p>
            <a:pPr marL="0" indent="0">
              <a:buNone/>
            </a:pPr>
            <a:r>
              <a:rPr lang="es-AR" dirty="0"/>
              <a:t>c) Hacer la </a:t>
            </a:r>
            <a:r>
              <a:rPr lang="es-AR" b="1" dirty="0"/>
              <a:t>enseñanza superior accesible </a:t>
            </a:r>
            <a:r>
              <a:rPr lang="es-AR" dirty="0"/>
              <a:t>a todos, sobre la base de la capacidad, por cuantos medios sean apropiados;</a:t>
            </a:r>
          </a:p>
          <a:p>
            <a:pPr marL="0" indent="0">
              <a:buNone/>
            </a:pPr>
            <a:r>
              <a:rPr lang="es-AR" dirty="0"/>
              <a:t>d) Hacer que todos los niños dispongan de información y orientación en cuestiones educacionales y profesionales y tengan acceso a ellas;</a:t>
            </a:r>
          </a:p>
          <a:p>
            <a:pPr marL="0" indent="0">
              <a:buNone/>
            </a:pPr>
            <a:r>
              <a:rPr lang="es-AR" dirty="0"/>
              <a:t>e) Adoptar medidas para </a:t>
            </a:r>
            <a:r>
              <a:rPr lang="es-AR" b="1" dirty="0"/>
              <a:t>fomentar la asistencia regular a las escuelas y reducir las tasas de deserción escolar</a:t>
            </a:r>
            <a:r>
              <a:rPr lang="es-AR" dirty="0"/>
              <a:t>.</a:t>
            </a:r>
          </a:p>
          <a:p>
            <a:pPr marL="0" indent="0">
              <a:buNone/>
            </a:pPr>
            <a:r>
              <a:rPr lang="es-AR" dirty="0"/>
              <a:t>2. Los Estados Partes adoptarán cuantas medidas sean adecuadas para </a:t>
            </a:r>
            <a:r>
              <a:rPr lang="es-AR" b="1" dirty="0"/>
              <a:t>velar por que la disciplina escolar se administre de modo compatible con la dignidad humana del niño </a:t>
            </a:r>
            <a:r>
              <a:rPr lang="es-AR" dirty="0"/>
              <a:t>y de conformidad con la presente Convención.</a:t>
            </a:r>
          </a:p>
          <a:p>
            <a:pPr marL="0" indent="0">
              <a:buNone/>
            </a:pPr>
            <a:endParaRPr lang="es-AR" dirty="0"/>
          </a:p>
        </p:txBody>
      </p:sp>
    </p:spTree>
    <p:extLst>
      <p:ext uri="{BB962C8B-B14F-4D97-AF65-F5344CB8AC3E}">
        <p14:creationId xmlns:p14="http://schemas.microsoft.com/office/powerpoint/2010/main" val="1818987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365126"/>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84909" y="1080656"/>
            <a:ext cx="11319163" cy="5412218"/>
          </a:xfrm>
        </p:spPr>
        <p:txBody>
          <a:bodyPr>
            <a:normAutofit/>
          </a:bodyPr>
          <a:lstStyle/>
          <a:p>
            <a:pPr marL="0" indent="0">
              <a:buNone/>
            </a:pPr>
            <a:r>
              <a:rPr lang="es-AR" sz="2400" dirty="0">
                <a:solidFill>
                  <a:srgbClr val="FF0000"/>
                </a:solidFill>
              </a:rPr>
              <a:t>CONSTITUCIÓN NACIONAL</a:t>
            </a:r>
          </a:p>
          <a:p>
            <a:pPr marL="0" indent="0" algn="just">
              <a:buNone/>
            </a:pPr>
            <a:r>
              <a:rPr lang="es-AR" sz="2400" dirty="0"/>
              <a:t>…</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Artículo 5</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Cada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provincia</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dictará para sí una Constitución … que asegure … la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educación primaria</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Artículo 14-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Todos los habitantes de la Nación gozan de los siguientes derechos conforme a las leyes que reglamenten su ejercicio; a saber: … de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enseñar y aprender</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Artículo 75</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Corresponde al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Congreso</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buNone/>
            </a:pPr>
            <a:r>
              <a:rPr lang="es-AR" sz="2400" b="1" dirty="0"/>
              <a:t>17</a:t>
            </a:r>
            <a:r>
              <a:rPr lang="es-AR" sz="2400" dirty="0"/>
              <a:t>. Reconocer la preexistencia étnica y cultural de los </a:t>
            </a:r>
            <a:r>
              <a:rPr lang="es-AR" sz="2400" b="1" dirty="0"/>
              <a:t>pueblos indígenas </a:t>
            </a:r>
            <a:r>
              <a:rPr lang="es-AR" sz="2400" dirty="0"/>
              <a:t>argentinos. </a:t>
            </a:r>
          </a:p>
          <a:p>
            <a:pPr marL="0" indent="0">
              <a:buNone/>
            </a:pPr>
            <a:r>
              <a:rPr lang="es-AR" sz="2400" dirty="0"/>
              <a:t>Garantizar el respeto a su identidad y el </a:t>
            </a:r>
            <a:r>
              <a:rPr lang="es-AR" sz="2400" b="1" dirty="0"/>
              <a:t>derecho a una educación bilingüe e intercultural…</a:t>
            </a:r>
          </a:p>
          <a:p>
            <a:pPr marL="0" indent="0">
              <a:buNone/>
            </a:pPr>
            <a:r>
              <a:rPr lang="es-AR" sz="2400" b="1" dirty="0"/>
              <a:t>18</a:t>
            </a:r>
            <a:r>
              <a:rPr lang="es-AR" sz="2400" dirty="0"/>
              <a:t>. Proveer lo conducente a la prosperidad del país, al adelanto y bienestar de todas las provincias, y al </a:t>
            </a:r>
            <a:r>
              <a:rPr lang="es-AR" sz="2400" b="1" dirty="0"/>
              <a:t>progreso de la ilustración, dictando planes de instrucción general y universitaria</a:t>
            </a:r>
            <a:r>
              <a:rPr lang="es-AR" sz="2400" dirty="0"/>
              <a:t>…</a:t>
            </a:r>
            <a:endParaRPr lang="es-AR" sz="2400" b="1" dirty="0"/>
          </a:p>
        </p:txBody>
      </p:sp>
    </p:spTree>
    <p:extLst>
      <p:ext uri="{BB962C8B-B14F-4D97-AF65-F5344CB8AC3E}">
        <p14:creationId xmlns:p14="http://schemas.microsoft.com/office/powerpoint/2010/main" val="1420929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365126"/>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12618" y="1080656"/>
            <a:ext cx="11180618" cy="5412218"/>
          </a:xfrm>
        </p:spPr>
        <p:txBody>
          <a:bodyPr>
            <a:normAutofit/>
          </a:bodyPr>
          <a:lstStyle/>
          <a:p>
            <a:pPr marL="0" indent="0">
              <a:buNone/>
            </a:pPr>
            <a:r>
              <a:rPr lang="es-AR" sz="2400" dirty="0">
                <a:solidFill>
                  <a:srgbClr val="FF0000"/>
                </a:solidFill>
              </a:rPr>
              <a:t>CONSTITUCIÓN NACIONAL</a:t>
            </a:r>
          </a:p>
          <a:p>
            <a:pPr marL="0" indent="0" algn="just">
              <a:buNone/>
            </a:pPr>
            <a:r>
              <a:rPr lang="es-AR" sz="2400" dirty="0"/>
              <a:t>…</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Artículo 75</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Corresponde al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Congreso</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…19.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Sancionar leyes de organización y de base de la educación</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que consoliden la unidad nacional respetando las particularidades provinciales y locales; que aseguren la responsabilidad indelegable del estado, la participación de la familia y la sociedad, la promoción de los valores democráticos y la igualdad de oportunidades y posibilidades sin discriminación alguna; y que garanticen los principios de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gratuidad y equidad de la educación pública estatal</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y la autonomía y autarquía de las universidades nacionales.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buNone/>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Artículo 125</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…Las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provincias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y la ciudad de Buenos Aires pueden … promover … la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educación,</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la ciencia, el conocimiento y la cultura.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buNone/>
            </a:pPr>
            <a:endParaRPr lang="es-AR" dirty="0"/>
          </a:p>
        </p:txBody>
      </p:sp>
    </p:spTree>
    <p:extLst>
      <p:ext uri="{BB962C8B-B14F-4D97-AF65-F5344CB8AC3E}">
        <p14:creationId xmlns:p14="http://schemas.microsoft.com/office/powerpoint/2010/main" val="92388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365126"/>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12618" y="1080656"/>
            <a:ext cx="11180618" cy="5412218"/>
          </a:xfrm>
        </p:spPr>
        <p:txBody>
          <a:bodyPr>
            <a:normAutofit/>
          </a:bodyPr>
          <a:lstStyle/>
          <a:p>
            <a:pPr marL="0" indent="0">
              <a:buNone/>
            </a:pPr>
            <a:r>
              <a:rPr lang="es-AR" sz="2000" b="1" dirty="0">
                <a:solidFill>
                  <a:srgbClr val="FF0000"/>
                </a:solidFill>
              </a:rPr>
              <a:t>LEYES NACIONALES</a:t>
            </a:r>
          </a:p>
          <a:p>
            <a:pPr marL="0" indent="0" algn="just">
              <a:buNone/>
            </a:pPr>
            <a:r>
              <a:rPr lang="es-AR" sz="2000" spc="-15" dirty="0">
                <a:effectLst/>
                <a:ea typeface="Times New Roman" panose="02020603050405020304" pitchFamily="18" charset="0"/>
                <a:cs typeface="Times New Roman" panose="02020603050405020304" pitchFamily="18" charset="0"/>
              </a:rPr>
              <a:t>26206 (2006) </a:t>
            </a:r>
            <a:r>
              <a:rPr lang="es-AR" sz="2000" u="sng" spc="-15" dirty="0">
                <a:solidFill>
                  <a:srgbClr val="467886"/>
                </a:solidFill>
                <a:effectLst/>
                <a:ea typeface="Times New Roman" panose="02020603050405020304" pitchFamily="18" charset="0"/>
                <a:cs typeface="Times New Roman" panose="02020603050405020304" pitchFamily="18" charset="0"/>
                <a:hlinkClick r:id="rId2"/>
              </a:rPr>
              <a:t>LEY DE EDUCACION NACIONAL</a:t>
            </a:r>
            <a:endParaRPr lang="es-AR" sz="2000" u="sng" spc="-15" dirty="0">
              <a:solidFill>
                <a:srgbClr val="467886"/>
              </a:solidFill>
              <a:effectLst/>
              <a:ea typeface="Times New Roman" panose="02020603050405020304" pitchFamily="18" charset="0"/>
              <a:cs typeface="Times New Roman" panose="02020603050405020304" pitchFamily="18" charset="0"/>
            </a:endParaRPr>
          </a:p>
          <a:p>
            <a:pPr marL="0" indent="0" algn="just">
              <a:buNone/>
            </a:pPr>
            <a:r>
              <a:rPr lang="es-AR" sz="2000" spc="-15" dirty="0">
                <a:solidFill>
                  <a:srgbClr val="467886"/>
                </a:solidFill>
                <a:effectLst/>
                <a:ea typeface="Times New Roman" panose="02020603050405020304" pitchFamily="18" charset="0"/>
                <a:cs typeface="Times New Roman" panose="02020603050405020304" pitchFamily="18" charset="0"/>
              </a:rPr>
              <a:t>TITULO I - DISPOSICIONES GENERALES</a:t>
            </a:r>
          </a:p>
          <a:p>
            <a:pPr marL="0" indent="0" algn="just">
              <a:buNone/>
            </a:pPr>
            <a:r>
              <a:rPr lang="es-AR" sz="2000" spc="-15" dirty="0">
                <a:solidFill>
                  <a:srgbClr val="467886"/>
                </a:solidFill>
                <a:effectLst/>
                <a:ea typeface="Times New Roman" panose="02020603050405020304" pitchFamily="18" charset="0"/>
                <a:cs typeface="Times New Roman" panose="02020603050405020304" pitchFamily="18" charset="0"/>
              </a:rPr>
              <a:t>CAPITULO I - PRINCIPIOS, DERECHOS Y GARANTIAS</a:t>
            </a:r>
          </a:p>
          <a:p>
            <a:pPr marL="0" indent="0" algn="just">
              <a:buNone/>
            </a:pPr>
            <a:r>
              <a:rPr lang="es-AR" sz="2000" spc="-15" dirty="0">
                <a:solidFill>
                  <a:srgbClr val="467886"/>
                </a:solidFill>
                <a:effectLst/>
                <a:ea typeface="Times New Roman" panose="02020603050405020304" pitchFamily="18" charset="0"/>
                <a:cs typeface="Times New Roman" panose="02020603050405020304" pitchFamily="18" charset="0"/>
              </a:rPr>
              <a:t>CAPITULO II  - FINES Y OBJETIVOS DE LA POLITICA EDUCATIVA NACIONAL</a:t>
            </a:r>
          </a:p>
          <a:p>
            <a:pPr marL="0" indent="0" algn="just">
              <a:buNone/>
            </a:pPr>
            <a:r>
              <a:rPr lang="es-AR" sz="2000" spc="-15" dirty="0">
                <a:solidFill>
                  <a:srgbClr val="467886"/>
                </a:solidFill>
                <a:effectLst/>
                <a:ea typeface="Times New Roman" panose="02020603050405020304" pitchFamily="18" charset="0"/>
                <a:cs typeface="Times New Roman" panose="02020603050405020304" pitchFamily="18" charset="0"/>
              </a:rPr>
              <a:t>TITULO II - EL SISTEMA EDUCATIVO NACIONAL</a:t>
            </a:r>
          </a:p>
          <a:p>
            <a:pPr marL="0" indent="0" algn="just">
              <a:buNone/>
            </a:pPr>
            <a:r>
              <a:rPr lang="es-AR" sz="2000" spc="-15" dirty="0">
                <a:solidFill>
                  <a:srgbClr val="467886"/>
                </a:solidFill>
                <a:effectLst/>
                <a:ea typeface="Times New Roman" panose="02020603050405020304" pitchFamily="18" charset="0"/>
                <a:cs typeface="Times New Roman" panose="02020603050405020304" pitchFamily="18" charset="0"/>
              </a:rPr>
              <a:t>TITULO III - EDUCACION DE GESTION PRIVADA</a:t>
            </a:r>
          </a:p>
          <a:p>
            <a:pPr marL="0" indent="0" algn="just">
              <a:buNone/>
            </a:pPr>
            <a:r>
              <a:rPr lang="es-AR" sz="2000" spc="-15" dirty="0">
                <a:solidFill>
                  <a:srgbClr val="467886"/>
                </a:solidFill>
                <a:effectLst/>
                <a:ea typeface="Times New Roman" panose="02020603050405020304" pitchFamily="18" charset="0"/>
                <a:cs typeface="Times New Roman" panose="02020603050405020304" pitchFamily="18" charset="0"/>
              </a:rPr>
              <a:t>TITULO IV - LOS/AS DOCENTES Y SU FORMACION</a:t>
            </a:r>
          </a:p>
          <a:p>
            <a:pPr marL="0" indent="0" algn="just">
              <a:buNone/>
            </a:pPr>
            <a:r>
              <a:rPr lang="es-AR" sz="2000" spc="-15" dirty="0">
                <a:solidFill>
                  <a:srgbClr val="467886"/>
                </a:solidFill>
                <a:effectLst/>
                <a:ea typeface="Times New Roman" panose="02020603050405020304" pitchFamily="18" charset="0"/>
                <a:cs typeface="Times New Roman" panose="02020603050405020304" pitchFamily="18" charset="0"/>
              </a:rPr>
              <a:t>TITULO X - GOBIERNO Y ADMINISTRACION</a:t>
            </a:r>
          </a:p>
          <a:p>
            <a:pPr marL="0" indent="0" algn="just">
              <a:buNone/>
            </a:pPr>
            <a:r>
              <a:rPr lang="es-AR" sz="2000" spc="-15" dirty="0">
                <a:ea typeface="Times New Roman" panose="02020603050405020304" pitchFamily="18" charset="0"/>
                <a:cs typeface="Times New Roman" panose="02020603050405020304" pitchFamily="18" charset="0"/>
              </a:rPr>
              <a:t>OTRAS LEYES NACIONALES</a:t>
            </a:r>
            <a:endParaRPr lang="es-AR" sz="2000" spc="-15" dirty="0">
              <a:effectLst/>
              <a:ea typeface="Times New Roman" panose="02020603050405020304" pitchFamily="18" charset="0"/>
              <a:cs typeface="Times New Roman" panose="02020603050405020304" pitchFamily="18" charset="0"/>
            </a:endParaRPr>
          </a:p>
          <a:p>
            <a:pPr marL="0" indent="0" algn="just">
              <a:buNone/>
            </a:pPr>
            <a:r>
              <a:rPr lang="es-AR" sz="2000" u="sng" spc="-15" dirty="0">
                <a:solidFill>
                  <a:srgbClr val="467886"/>
                </a:solidFill>
                <a:effectLst/>
                <a:ea typeface="Times New Roman" panose="02020603050405020304" pitchFamily="18" charset="0"/>
                <a:cs typeface="Times New Roman" panose="02020603050405020304" pitchFamily="18" charset="0"/>
                <a:hlinkClick r:id="rId3"/>
              </a:rPr>
              <a:t>Normativas - Portal Educativo DGE Gobierno de Mendoza</a:t>
            </a:r>
            <a:endParaRPr lang="es-AR" sz="2000" spc="-15" dirty="0">
              <a:effectLst/>
              <a:ea typeface="Times New Roman" panose="02020603050405020304" pitchFamily="18" charset="0"/>
              <a:cs typeface="Times New Roman" panose="02020603050405020304" pitchFamily="18" charset="0"/>
            </a:endParaRPr>
          </a:p>
          <a:p>
            <a:pPr marL="0" indent="0">
              <a:buNone/>
            </a:pPr>
            <a:endParaRPr lang="es-AR" dirty="0"/>
          </a:p>
        </p:txBody>
      </p:sp>
    </p:spTree>
    <p:extLst>
      <p:ext uri="{BB962C8B-B14F-4D97-AF65-F5344CB8AC3E}">
        <p14:creationId xmlns:p14="http://schemas.microsoft.com/office/powerpoint/2010/main" val="134941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769983"/>
          </a:xfrm>
        </p:spPr>
        <p:txBody>
          <a:bodyPr>
            <a:normAutofit/>
          </a:bodyPr>
          <a:lstStyle/>
          <a:p>
            <a:pPr marL="0" indent="0">
              <a:buNone/>
            </a:pPr>
            <a:r>
              <a:rPr lang="es-AR" sz="2400" dirty="0">
                <a:solidFill>
                  <a:srgbClr val="FF0000"/>
                </a:solidFill>
              </a:rPr>
              <a:t>CONSTITTUCIÓN DE MENDOZA</a:t>
            </a: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 211º -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 Legislatura </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dictará las leyes necesarias para establecer y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organizar un sistema de educación común</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pudiendo también organizar la enseñanza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secundaria, superior, normal, industrial y universitaria</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cuando lo juzgue conveniente.</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 212º - Las leyes que organicen y reglamenten la educación deberán sujetarse a las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bases</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siguientes:</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 La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educación </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será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laica, gratuita y obligatoria</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en las condiciones y bajo las penas que la ley establezca.</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 La dirección técnica de las escuelas públicas, la superintendencia, inspección y vigilancia de la enseñanza común y especial, estará a cargo de un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director general</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la enseñanza</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3 - El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director general de escuelas</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será nombrado por el Poder Ejecutivo con acuerdo del Senado y durará en sus funciones 4 años, pudiendo ser reelecto.</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4 - La administración general de las escuelas, en cuanto nos afecte su carácter técnico, estará a cargo de un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Consejo Administrativo de la Enseñanza Pública</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cuyas funciones reglamentará la ley.</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 El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Consejo General de Educación</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se compondrá, por lo menos, de cuatro miembros ad honorem, además del director general, nombrados por el Poder Ejecutivo con acuerdo del Senado y se renovarán por mitad cada 2 años, pudiendo ser reelectos.</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buNone/>
            </a:pPr>
            <a:endParaRPr lang="es-AR" dirty="0"/>
          </a:p>
        </p:txBody>
      </p:sp>
    </p:spTree>
    <p:extLst>
      <p:ext uri="{BB962C8B-B14F-4D97-AF65-F5344CB8AC3E}">
        <p14:creationId xmlns:p14="http://schemas.microsoft.com/office/powerpoint/2010/main" val="3087344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769983"/>
          </a:xfrm>
        </p:spPr>
        <p:txBody>
          <a:bodyPr>
            <a:normAutofit/>
          </a:bodyPr>
          <a:lstStyle/>
          <a:p>
            <a:pPr marL="0" indent="0">
              <a:buNone/>
            </a:pPr>
            <a:r>
              <a:rPr lang="es-AR" sz="2400" dirty="0">
                <a:solidFill>
                  <a:srgbClr val="FF0000"/>
                </a:solidFill>
              </a:rPr>
              <a:t>LEYES DE MENDOZA</a:t>
            </a:r>
          </a:p>
          <a:p>
            <a:pPr marL="0" indent="0" algn="just">
              <a:lnSpc>
                <a:spcPct val="120000"/>
              </a:lnSpc>
              <a:spcBef>
                <a:spcPts val="565"/>
              </a:spcBef>
              <a:buNone/>
            </a:pP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6970</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(2002)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LEY EDUCACION PUBLICA PROVINCIAL</a:t>
            </a:r>
            <a:endParaRPr lang="es-AR" sz="18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 131 -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 Dirección General de Escuelas es un órgano autárquico del estado provincial</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con jerarquía constitucional, a cargo del Director General de Escuelas, del Consejo Administrativo de la Enseñanza Pública y del Consejo General de Educación, el que tendrá funciones consultivas.</a:t>
            </a:r>
          </a:p>
          <a:p>
            <a:pPr marL="0" indent="0" algn="just">
              <a:lnSpc>
                <a:spcPct val="120000"/>
              </a:lnSpc>
              <a:spcBef>
                <a:spcPts val="565"/>
              </a:spcBef>
              <a:buNone/>
            </a:pPr>
            <a:r>
              <a:rPr lang="es-AR" sz="18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2"/>
              </a:rPr>
              <a:t>Normativas - Portal Educativo DGE Gobierno de Mendoza</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Demandas contra la DGE no son de competencia originaria de la CSJN</a:t>
            </a:r>
            <a:endParaRPr lang="es-AR" sz="18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r>
              <a:rPr lang="es-AR" sz="1800" spc="-15" dirty="0">
                <a:solidFill>
                  <a:srgbClr val="444444"/>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 efectos de que una provincia pueda ser tenida como parte y proceda, en consecuencia, la competencia originaria de la Corte prevista en el art. 117 de la Constitución Nacional, es necesario que ella participe nominalmente en el pleito </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-ya sea como actora, demandada o tercero- y sustancialmente, es decir, que tenga en el litigio un interés directo, de tal manera que la sentencia que se dicte le resulte obligatoria …</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 Dirección General de Cultura y Educación de la Provincia de Buenos Aires</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según lo previsto en el art. 201 de la Constitución Provincial y en el art. 26 de la ley </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11.612 -Ley Provincial de Educación-,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 un ente autárquico con individualidad jurídica y funcional, que no se identifica con ese Estado local </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CSJN, </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Nuñez</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1800" spc="-15" dirty="0">
                <a:effectLst/>
                <a:latin typeface="Calibri" panose="020F0502020204030204" pitchFamily="34" charset="0"/>
                <a:ea typeface="Times New Roman" panose="02020603050405020304" pitchFamily="18" charset="0"/>
                <a:cs typeface="Times New Roman" panose="02020603050405020304" pitchFamily="18" charset="0"/>
              </a:rPr>
              <a:t>(2005)</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buNone/>
            </a:pPr>
            <a:endParaRPr lang="es-AR" dirty="0"/>
          </a:p>
        </p:txBody>
      </p:sp>
    </p:spTree>
    <p:extLst>
      <p:ext uri="{BB962C8B-B14F-4D97-AF65-F5344CB8AC3E}">
        <p14:creationId xmlns:p14="http://schemas.microsoft.com/office/powerpoint/2010/main" val="3695977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12618" y="722891"/>
            <a:ext cx="11180617" cy="5769983"/>
          </a:xfrm>
        </p:spPr>
        <p:txBody>
          <a:bodyPr>
            <a:normAutofit/>
          </a:bodyPr>
          <a:lstStyle/>
          <a:p>
            <a:pPr marL="0" indent="0">
              <a:buNone/>
            </a:pPr>
            <a:r>
              <a:rPr lang="es-AR" sz="2400" dirty="0">
                <a:solidFill>
                  <a:srgbClr val="FF0000"/>
                </a:solidFill>
              </a:rPr>
              <a:t>LEYES DE MENDOZA</a:t>
            </a: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6970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LEY EDUCACION PUBLICA PROVINCIAL </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(2002)</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9501 </a:t>
            </a:r>
            <a:r>
              <a:rPr lang="es-AR" sz="1800" b="1"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LEY DE MINISTERIOS </a:t>
            </a:r>
            <a:r>
              <a:rPr lang="es-AR" sz="18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Decreto </a:t>
            </a:r>
            <a:r>
              <a:rPr lang="es-AR" sz="1800" spc="-15"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Nº</a:t>
            </a:r>
            <a:r>
              <a:rPr lang="es-AR" sz="18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3180 </a:t>
            </a:r>
            <a:r>
              <a:rPr lang="es-AR" sz="1800" b="1"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MINISTERIO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EDUCACIÓN, CULTURA, INFANCIAS Y DIRECCIÓN GENERAL DE ESCUELAS (D.G.E.)</a:t>
            </a:r>
          </a:p>
          <a:p>
            <a:pPr marL="0" indent="0" algn="just">
              <a:lnSpc>
                <a:spcPct val="120000"/>
              </a:lnSpc>
              <a:spcBef>
                <a:spcPts val="565"/>
              </a:spcBef>
              <a:buNone/>
            </a:pPr>
            <a:endPar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479FD04E-E74F-38A5-75B0-BA98ECEEDCF2}"/>
              </a:ext>
            </a:extLst>
          </p:cNvPr>
          <p:cNvPicPr>
            <a:picLocks noChangeAspect="1"/>
          </p:cNvPicPr>
          <p:nvPr/>
        </p:nvPicPr>
        <p:blipFill>
          <a:blip r:embed="rId2"/>
          <a:stretch>
            <a:fillRect/>
          </a:stretch>
        </p:blipFill>
        <p:spPr>
          <a:xfrm>
            <a:off x="1414732" y="2415396"/>
            <a:ext cx="9109494" cy="4077478"/>
          </a:xfrm>
          <a:prstGeom prst="rect">
            <a:avLst/>
          </a:prstGeom>
        </p:spPr>
      </p:pic>
    </p:spTree>
    <p:extLst>
      <p:ext uri="{BB962C8B-B14F-4D97-AF65-F5344CB8AC3E}">
        <p14:creationId xmlns:p14="http://schemas.microsoft.com/office/powerpoint/2010/main" val="3695897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12618" y="722891"/>
            <a:ext cx="11180617" cy="5769983"/>
          </a:xfrm>
        </p:spPr>
        <p:txBody>
          <a:bodyPr>
            <a:normAutofit/>
          </a:bodyPr>
          <a:lstStyle/>
          <a:p>
            <a:pPr marL="0" indent="0" algn="just">
              <a:lnSpc>
                <a:spcPct val="120000"/>
              </a:lnSpc>
              <a:spcBef>
                <a:spcPts val="565"/>
              </a:spcBef>
              <a:buNone/>
            </a:pPr>
            <a:r>
              <a:rPr lang="es-AR" sz="2000" b="1" spc="-15"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REGLAMENTOS ADMINISTRATIVOS PROVINCIA DE MENDOZA</a:t>
            </a:r>
          </a:p>
          <a:p>
            <a:pPr marL="0" indent="0" algn="just">
              <a:lnSpc>
                <a:spcPct val="120000"/>
              </a:lnSpc>
              <a:spcBef>
                <a:spcPts val="565"/>
              </a:spcBef>
              <a:buNone/>
            </a:pP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2"/>
              </a:rPr>
              <a:t>https://www.mendoza.edu.ar/normativa/#marco</a:t>
            </a:r>
            <a:endPar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2000" b="1"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Régimen Académico y de Convivencia - Protocolos</a:t>
            </a:r>
          </a:p>
          <a:p>
            <a:pPr marL="0" indent="0" algn="just">
              <a:lnSpc>
                <a:spcPct val="120000"/>
              </a:lnSpc>
              <a:spcBef>
                <a:spcPts val="565"/>
              </a:spcBef>
              <a:buNone/>
            </a:pP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Decreto 1187. Presumir existencia de </a:t>
            </a:r>
            <a:r>
              <a:rPr lang="es-AR" sz="20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abuso sexual y/o maltrato </a:t>
            </a: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(2018)</a:t>
            </a:r>
          </a:p>
          <a:p>
            <a:pPr marL="0" indent="0" algn="just">
              <a:lnSpc>
                <a:spcPct val="120000"/>
              </a:lnSpc>
              <a:spcBef>
                <a:spcPts val="565"/>
              </a:spcBef>
              <a:buNone/>
            </a:pP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Resolución 5679-DGE. Protocolo de procedimientos ante situaciones de </a:t>
            </a:r>
            <a:r>
              <a:rPr lang="es-AR" sz="2000" b="1"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Bullying</a:t>
            </a: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(2025)</a:t>
            </a:r>
          </a:p>
          <a:p>
            <a:pPr marL="0" indent="0" algn="just">
              <a:lnSpc>
                <a:spcPct val="120000"/>
              </a:lnSpc>
              <a:spcBef>
                <a:spcPts val="565"/>
              </a:spcBef>
              <a:buNone/>
            </a:pP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Memorándum 22-DES. Protocolo de Actuación ante </a:t>
            </a:r>
            <a:r>
              <a:rPr lang="es-AR" sz="20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amenazas de intimidación pública y retos virales en escuelas </a:t>
            </a: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(2026)</a:t>
            </a:r>
          </a:p>
          <a:p>
            <a:pPr marL="0" indent="0" algn="just">
              <a:lnSpc>
                <a:spcPct val="120000"/>
              </a:lnSpc>
              <a:spcBef>
                <a:spcPts val="565"/>
              </a:spcBef>
              <a:buNone/>
            </a:pP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Resolución 255-MSyJ. Guía de intervención </a:t>
            </a:r>
            <a:r>
              <a:rPr lang="es-AR" sz="20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ante incidentes de seguridad </a:t>
            </a: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(2026)</a:t>
            </a:r>
          </a:p>
          <a:p>
            <a:pPr marL="0" indent="0" algn="just">
              <a:lnSpc>
                <a:spcPct val="120000"/>
              </a:lnSpc>
              <a:spcBef>
                <a:spcPts val="565"/>
              </a:spcBef>
              <a:buNone/>
            </a:pPr>
            <a:r>
              <a:rPr lang="es-AR" sz="2000" b="1"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UPD </a:t>
            </a:r>
            <a:r>
              <a:rPr lang="es-AR" sz="20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Memorándum 50- Sub. </a:t>
            </a:r>
            <a:r>
              <a:rPr lang="es-AR" sz="2000" spc="-15"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Educ</a:t>
            </a:r>
            <a:r>
              <a:rPr lang="es-AR" sz="20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Lineamientos orientadores para la </a:t>
            </a:r>
            <a:r>
              <a:rPr lang="es-AR" sz="2000" b="1"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Presentación de Camperas de egresados</a:t>
            </a:r>
            <a:r>
              <a:rPr lang="es-AR" sz="20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(2026)</a:t>
            </a:r>
          </a:p>
          <a:p>
            <a:pPr marL="0" indent="0" algn="just">
              <a:lnSpc>
                <a:spcPct val="120000"/>
              </a:lnSpc>
              <a:spcBef>
                <a:spcPts val="565"/>
              </a:spcBef>
              <a:buNone/>
            </a:pPr>
            <a:r>
              <a:rPr lang="es-AR" sz="20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Resolución 1000-DGE. Reglamento para </a:t>
            </a:r>
            <a:r>
              <a:rPr lang="es-AR" sz="2000" b="1"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Salidas escolares </a:t>
            </a:r>
            <a:r>
              <a:rPr lang="es-AR" sz="20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(2017)</a:t>
            </a:r>
          </a:p>
          <a:p>
            <a:pPr marL="0" indent="0" algn="just">
              <a:lnSpc>
                <a:spcPct val="120000"/>
              </a:lnSpc>
              <a:spcBef>
                <a:spcPts val="565"/>
              </a:spcBef>
              <a:buNone/>
            </a:pPr>
            <a:r>
              <a:rPr lang="es-AR" sz="20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R</a:t>
            </a: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esolución 4716-DGE. Actualización de la normativa de Salidas Escolares (2023)</a:t>
            </a:r>
          </a:p>
          <a:p>
            <a:pPr marL="0" indent="0" algn="just">
              <a:lnSpc>
                <a:spcPct val="120000"/>
              </a:lnSpc>
              <a:spcBef>
                <a:spcPts val="565"/>
              </a:spcBef>
              <a:buNone/>
            </a:pP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Resolución 676-DGE. Protocolo de </a:t>
            </a:r>
            <a:r>
              <a:rPr lang="es-AR" sz="20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Intervención en Situaciones de Violencia Sexista </a:t>
            </a:r>
            <a:r>
              <a:rPr lang="es-AR" sz="20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(2020)</a:t>
            </a:r>
          </a:p>
        </p:txBody>
      </p:sp>
    </p:spTree>
    <p:extLst>
      <p:ext uri="{BB962C8B-B14F-4D97-AF65-F5344CB8AC3E}">
        <p14:creationId xmlns:p14="http://schemas.microsoft.com/office/powerpoint/2010/main" val="1921790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a:bodyPr>
          <a:lstStyle/>
          <a:p>
            <a:pPr marL="0" indent="0" algn="just">
              <a:lnSpc>
                <a:spcPct val="120000"/>
              </a:lnSpc>
              <a:spcBef>
                <a:spcPts val="565"/>
              </a:spcBef>
              <a:buNone/>
            </a:pPr>
            <a:r>
              <a:rPr lang="es-AR" sz="1800" b="1" u="sng"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Marco normativo que regula la protección de los derechos de </a:t>
            </a:r>
            <a:r>
              <a:rPr lang="es-AR" sz="1800" b="1" u="sng" spc="-15" dirty="0" err="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NNyA</a:t>
            </a:r>
            <a:endParaRPr lang="es-AR" sz="1800" b="1"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26061</a:t>
            </a:r>
            <a:r>
              <a:rPr lang="es-AR" sz="1800"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z="18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2"/>
              </a:rPr>
              <a:t>LEY DE PROTECCION INTEGRAL</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 LOS DERECHOS DE LAS NIÑAS, NIÑOS Y ADOLESCENTES</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ARTICULO 15. — DERECHO A LA EDUCACION. Las niñas, niños y adolescentes tienen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derecho a la educación pública y gratuita</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atendiendo a su desarrollo integral, su preparación para el ejercicio de la ciudadanía, su formación para la convivencia democrática y el trabajo, respetando su identidad cultural y lengua de origen, su libertad de creación y el desarrollo máximo de sus competencias individuales; fortaleciendo los valores de solidaridad, respeto por los derechos humanos, tolerancia, identidad cultural y conservación del ambiente.</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Tienen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derecho al acceso y permanencia en un establecimiento educativo cercano a su residencia</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En el caso de carecer de documentación que acredite su identidad, se los deberá inscribir provisoriamente, debiendo los Organismos del Estado arbitrar los medios destinados a la entrega urgente de este documento.</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Por ninguna causa se podrá restringir el acceso a la educación debiendo entregar la certificación o diploma correspondiente.</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Las niñas, niños y adolescentes con capacidades especiales tienen todos los derechos y garantías consagrados y reconocidos por esta ley, además de los inherentes a su condición específica.</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Los Organismos del Estado, la familia y la sociedad deben asegurarles el pleno desarrollo de su personalidad hasta el máximo de sus potencialidades, así como el goce de una vida plena y digna.</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buNone/>
            </a:pPr>
            <a:endParaRPr lang="es-AR" dirty="0"/>
          </a:p>
        </p:txBody>
      </p:sp>
    </p:spTree>
    <p:extLst>
      <p:ext uri="{BB962C8B-B14F-4D97-AF65-F5344CB8AC3E}">
        <p14:creationId xmlns:p14="http://schemas.microsoft.com/office/powerpoint/2010/main" val="2030183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fontScale="92500" lnSpcReduction="10000"/>
          </a:bodyPr>
          <a:lstStyle/>
          <a:p>
            <a:pPr marL="0" indent="0" algn="just">
              <a:lnSpc>
                <a:spcPct val="120000"/>
              </a:lnSpc>
              <a:spcBef>
                <a:spcPts val="565"/>
              </a:spcBef>
              <a:buNone/>
            </a:pPr>
            <a:r>
              <a:rPr lang="es-AR" sz="2400" b="1" u="sng"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Marco normativo que regula la protección de los derechos de </a:t>
            </a:r>
            <a:r>
              <a:rPr lang="es-AR" sz="2400" b="1" u="sng" spc="-15" dirty="0" err="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NNyA</a:t>
            </a:r>
            <a:endParaRPr lang="es-AR" sz="2400" b="1"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26061</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z="24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2"/>
              </a:rPr>
              <a:t>LEY DE PROTECCION INTEGRAL</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 LOS DERECHOS DE LAS NIÑAS, NIÑOS Y ADOLESCENTES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ARTICULO 16. — GRATUIDAD DE LA EDUCACION. </a:t>
            </a:r>
            <a:r>
              <a:rPr lang="es-AR" sz="24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 educación pública será gratuita en todos los servicios estatales, niveles y regímenes especiales</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 conformidad con lo establecido en el ordenamiento jurídico vigente.</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ARTICULO 17. — PROHIBICION DE DISCRIMINAR POR ESTADO DE EMBARAZO, MATERNIDAD Y PATERNIDAD. </a:t>
            </a:r>
            <a:r>
              <a:rPr lang="es-AR" sz="2400" b="1"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Prohíbese</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 las instituciones educativas públicas y privadas </a:t>
            </a:r>
            <a:r>
              <a:rPr lang="es-AR" sz="2400" b="1"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imponer por causa de embarazo, maternidad o paternidad, medidas correctivas o sanciones disciplinarias a las niñas, niños y adolescentes</a:t>
            </a:r>
          </a:p>
          <a:p>
            <a:pPr marL="0" indent="0" algn="just">
              <a:lnSpc>
                <a:spcPct val="120000"/>
              </a:lnSpc>
              <a:spcBef>
                <a:spcPts val="565"/>
              </a:spcBef>
              <a:buNone/>
            </a:pPr>
            <a:r>
              <a:rPr lang="es-AR" sz="24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Los Organismos del Estado deben desar</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rollar un sistema conducente a permitir la continuidad y la finalización de los estudios de las niñas, niños y adolescentes…</a:t>
            </a:r>
          </a:p>
          <a:p>
            <a:pPr marL="0" indent="0" algn="just">
              <a:lnSpc>
                <a:spcPct val="120000"/>
              </a:lnSpc>
              <a:spcBef>
                <a:spcPts val="565"/>
              </a:spcBef>
              <a:buNone/>
            </a:pPr>
            <a:r>
              <a:rPr lang="es-AR" sz="2400" b="1"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Ley de la Provincia de Mendoza 9139</a:t>
            </a:r>
            <a:r>
              <a:rPr lang="es-AR" sz="24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Sistema Integral de protección de derechos de niños, niñas y adolescentes </a:t>
            </a:r>
            <a:r>
              <a:rPr lang="es-AR" sz="24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https://recursos.mendoza.edu.ar/ley-9139-sistema-integral-de-proteccion-de-derechos-de-ninos-ninas-y-adolescentes-adhesion-provincial-2018/</a:t>
            </a:r>
            <a:r>
              <a:rPr lang="es-AR" sz="24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lgn="just">
              <a:lnSpc>
                <a:spcPct val="120000"/>
              </a:lnSpc>
              <a:spcBef>
                <a:spcPts val="565"/>
              </a:spcBef>
              <a:buNone/>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buNone/>
            </a:pPr>
            <a:endParaRPr lang="es-AR" dirty="0"/>
          </a:p>
        </p:txBody>
      </p:sp>
    </p:spTree>
    <p:extLst>
      <p:ext uri="{BB962C8B-B14F-4D97-AF65-F5344CB8AC3E}">
        <p14:creationId xmlns:p14="http://schemas.microsoft.com/office/powerpoint/2010/main" val="1530265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Marco normativo</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fontScale="92500" lnSpcReduction="10000"/>
          </a:bodyPr>
          <a:lstStyle/>
          <a:p>
            <a:pPr marL="0" indent="0" algn="just">
              <a:lnSpc>
                <a:spcPct val="120000"/>
              </a:lnSpc>
              <a:spcBef>
                <a:spcPts val="565"/>
              </a:spcBef>
              <a:buNone/>
            </a:pPr>
            <a:r>
              <a:rPr lang="es-AR" sz="1800" b="1" u="sng"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Marco normativo que previene y sanciona los hechos de violencia de género</a:t>
            </a:r>
            <a:endParaRPr lang="es-AR" sz="1800" b="1"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Cuando las víctimas son niñas, la problemática del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abuso sexual infantil </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debe ser incluida en los hechos de violencia de género… De manera que el caso debe ser juzgado bajo el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doble estándar de protección internacional </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los derechos humanos que ampara a las niñas víctimas de abuso, es decir, en cuanto niñas y mujeres </a:t>
            </a: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CNC Sala M, 01/07/2020, A. C. H. y otro c/Fundación Educar s/</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DyP</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RCyS</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2021-I-75.</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b="1" u="sng"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Régimen </a:t>
            </a:r>
            <a:r>
              <a:rPr lang="es-AR" sz="1800" b="1" u="sng" spc="-15" dirty="0" err="1">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consumeril</a:t>
            </a:r>
            <a:r>
              <a:rPr lang="es-AR" sz="1800" b="1" u="sng"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AR" sz="1800" b="1"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CN art. 42; Ley 24.240 “consumidores </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hipervulnerables</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CNC Sala H 02/06/2014 G. R., J. H.  y otros c/C., V. J. y otros, </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RCyS</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2015-II-1998, donde por aplicación de la normativa </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consumeril</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se responsabilizó a un establecimiento educativo por una enfermedad contagiosa que varios niños contrajeron en una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pileta de natación con agua contaminada </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ubicada en sus instalaciones.</a:t>
            </a: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CNC Sala M, 01/07/2020, A. C. H. y otro c/Fundación Educar s/</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DyP</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1800"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RCyS</a:t>
            </a: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2021-I-75: </a:t>
            </a:r>
            <a:r>
              <a:rPr lang="es-AR" sz="18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Daño punitivo</a:t>
            </a:r>
            <a:r>
              <a:rPr lang="es-AR" sz="1800" b="1"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u="sng"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Régimen de Responsabilidad del Estado</a:t>
            </a:r>
          </a:p>
          <a:p>
            <a:pPr marL="0" indent="0" algn="just">
              <a:lnSpc>
                <a:spcPct val="120000"/>
              </a:lnSpc>
              <a:spcBef>
                <a:spcPts val="565"/>
              </a:spcBef>
              <a:buNone/>
            </a:pPr>
            <a:r>
              <a:rPr lang="es-AR" sz="18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Ley nacional 26.944</a:t>
            </a:r>
          </a:p>
          <a:p>
            <a:pPr marL="0" indent="0" algn="just">
              <a:lnSpc>
                <a:spcPct val="120000"/>
              </a:lnSpc>
              <a:spcBef>
                <a:spcPts val="565"/>
              </a:spcBef>
              <a:buNone/>
            </a:pPr>
            <a:r>
              <a:rPr lang="es-AR" sz="18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Ley de la Provincia de Mendoza 8.968</a:t>
            </a:r>
          </a:p>
          <a:p>
            <a:pPr marL="0" indent="0" algn="just">
              <a:lnSpc>
                <a:spcPct val="120000"/>
              </a:lnSpc>
              <a:spcBef>
                <a:spcPts val="565"/>
              </a:spcBef>
              <a:buNone/>
            </a:pPr>
            <a:r>
              <a:rPr lang="es-AR" sz="1800" u="sng" spc="-15"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Código de fondo</a:t>
            </a:r>
            <a:endParaRPr lang="es-AR" sz="1800" u="sng"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1800" u="none" strike="noStrike"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Código Civil y leyes modificatorias</a:t>
            </a:r>
          </a:p>
          <a:p>
            <a:pPr marL="0" indent="0" algn="just">
              <a:lnSpc>
                <a:spcPct val="120000"/>
              </a:lnSpc>
              <a:spcBef>
                <a:spcPts val="565"/>
              </a:spcBef>
              <a:buNone/>
            </a:pPr>
            <a:r>
              <a:rPr lang="es-AR" sz="1800" spc="-15"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Código Civil y Comercial</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buNone/>
            </a:pPr>
            <a:endParaRPr lang="es-AR" dirty="0"/>
          </a:p>
        </p:txBody>
      </p:sp>
    </p:spTree>
    <p:extLst>
      <p:ext uri="{BB962C8B-B14F-4D97-AF65-F5344CB8AC3E}">
        <p14:creationId xmlns:p14="http://schemas.microsoft.com/office/powerpoint/2010/main" val="178316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Sistema del Código Civil (</a:t>
            </a:r>
            <a:r>
              <a:rPr lang="es-ES" dirty="0" err="1"/>
              <a:t>Velez</a:t>
            </a:r>
            <a:r>
              <a:rPr lang="es-ES" dirty="0"/>
              <a:t> </a:t>
            </a:r>
            <a:r>
              <a:rPr lang="es-ES" dirty="0" err="1"/>
              <a:t>Sársfield</a:t>
            </a:r>
            <a:r>
              <a:rPr lang="es-ES" dirty="0"/>
              <a:t>)</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Autofit/>
          </a:bodyPr>
          <a:lstStyle/>
          <a:p>
            <a:pPr marL="0" indent="0" algn="just">
              <a:lnSpc>
                <a:spcPct val="120000"/>
              </a:lnSpc>
              <a:spcBef>
                <a:spcPts val="565"/>
              </a:spcBef>
              <a:buNone/>
            </a:pPr>
            <a:r>
              <a:rPr lang="es-AR" sz="24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1113</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La obligación del que ha causado un daño se extiende a los daños que causaren los que están bajo su dependencia</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o por las cosas de que se sirve, o que tiene a su cuidado.</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 la cosa hubiese sido usada contra la voluntad expresa o presunta del dueño o guardián, no será responsable.</a:t>
            </a:r>
          </a:p>
          <a:p>
            <a:pPr marL="0" indent="0" algn="just">
              <a:lnSpc>
                <a:spcPct val="120000"/>
              </a:lnSpc>
              <a:spcBef>
                <a:spcPts val="565"/>
              </a:spcBef>
              <a:buNone/>
            </a:pPr>
            <a:r>
              <a:rPr lang="es-AR" sz="2400" spc="-15" dirty="0">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Art</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1114.- El padre, y </a:t>
            </a:r>
            <a:r>
              <a:rPr lang="es-AR" sz="2400" spc="-15" dirty="0">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por su muerte, ausencia o incapacidad,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la madre</a:t>
            </a:r>
            <a:r>
              <a:rPr lang="es-AR" sz="2400" spc="-15" dirty="0">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son responsables de los daños causados por sus hijos menores que estén bajo su poder, y que habiten con ellos</a:t>
            </a:r>
            <a:r>
              <a:rPr lang="es-AR" sz="2400" spc="-15" dirty="0">
                <a:solidFill>
                  <a:srgbClr val="666666"/>
                </a:solidFill>
                <a:effectLst/>
                <a:latin typeface="Calibri" panose="020F0502020204030204" pitchFamily="34" charset="0"/>
                <a:ea typeface="Times New Roman" panose="02020603050405020304" pitchFamily="18" charset="0"/>
                <a:cs typeface="Times New Roman" panose="02020603050405020304" pitchFamily="18" charset="0"/>
              </a:rPr>
              <a:t>, sean hijos legítimos o naturales.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Nota de Vélez Sarsfield: 1114.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Es una consecuencia del principio general establecido en el artículo anterior</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z="24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1115.-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La responsabilidad de los padres cesa cuando el hijo ha sido colocado en un establecimiento de cualquier clase, y se encuentra de una manera permanente bajo la vigilancia y autoridad de otra persona</a:t>
            </a:r>
            <a:r>
              <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764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lstStyle/>
          <a:p>
            <a:pPr algn="ctr"/>
            <a:r>
              <a:rPr lang="es-ES" dirty="0"/>
              <a:t>Sistema del Código Civil (</a:t>
            </a:r>
            <a:r>
              <a:rPr lang="es-ES" dirty="0" err="1"/>
              <a:t>Velez</a:t>
            </a:r>
            <a:r>
              <a:rPr lang="es-ES" dirty="0"/>
              <a:t> </a:t>
            </a:r>
            <a:r>
              <a:rPr lang="es-ES" dirty="0" err="1"/>
              <a:t>Sársfield</a:t>
            </a:r>
            <a:r>
              <a:rPr lang="es-ES" dirty="0"/>
              <a:t>)</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a:bodyPr>
          <a:lstStyle/>
          <a:p>
            <a:pPr marL="0" indent="0" algn="just">
              <a:lnSpc>
                <a:spcPct val="120000"/>
              </a:lnSpc>
              <a:spcBef>
                <a:spcPts val="565"/>
              </a:spcBef>
              <a:buNone/>
            </a:pP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Art. 1117.- Lo establecido sobre los padres </a:t>
            </a:r>
            <a:r>
              <a:rPr lang="es-AR" spc="-15" dirty="0">
                <a:effectLst/>
                <a:latin typeface="Calibri" panose="020F0502020204030204" pitchFamily="34" charset="0"/>
                <a:ea typeface="Times New Roman" panose="02020603050405020304" pitchFamily="18" charset="0"/>
                <a:cs typeface="Times New Roman" panose="02020603050405020304" pitchFamily="18" charset="0"/>
              </a:rPr>
              <a:t>rige respecto de los tutores y curadores, por los hechos de las personas que están a su cargo</a:t>
            </a: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Rige igualmente respecto de los directores de colegios, maestros artesanos, por el daño causado por sus alumnos o aprendices, mayores de diez años, y serán exentos de toda responsabilidad si probaren que no pudieron impedir el daño con la autoridad que su calidad les confería, y con el cuidado que era de su deber poner.</a:t>
            </a:r>
            <a:endParaRPr lang="es-AR"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224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Reforma de 1997 (Ley 24.830 - B.O. 7/7/1997)</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a:bodyPr>
          <a:lstStyle/>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Código Civil</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 1117.- (Texto según ley 24830, art. 2 ) Los </a:t>
            </a: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propietarios</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de establecimientos educativos privados o estatales serán responsables por los daños </a:t>
            </a: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causados o sufridos por sus alumnos menores </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cuando </a:t>
            </a: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se hallen bajo el control de la autoridad educativa</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salvo que probaren el caso fortuito.</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Los establecimientos educativos deberán contratar un seguro de responsabilidad civil. A tales efectos, las </a:t>
            </a: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autoridades jurisdiccionales</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dispondrán las medidas para el cumplimiento de la obligación precedente.</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 presente norma no se aplicará a los establecimientos de nivel terciario universitario.</a:t>
            </a:r>
          </a:p>
        </p:txBody>
      </p:sp>
    </p:spTree>
    <p:extLst>
      <p:ext uri="{BB962C8B-B14F-4D97-AF65-F5344CB8AC3E}">
        <p14:creationId xmlns:p14="http://schemas.microsoft.com/office/powerpoint/2010/main" val="2460336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Código Civil y Comercial</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a:bodyPr>
          <a:lstStyle/>
          <a:p>
            <a:pPr marL="0" indent="0" algn="just">
              <a:lnSpc>
                <a:spcPct val="120000"/>
              </a:lnSpc>
              <a:spcBef>
                <a:spcPts val="565"/>
              </a:spcBef>
              <a:buNone/>
            </a:pPr>
            <a:endParaRPr lang="es-AR" sz="2400"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Artículo 1767. Responsabilidad de los establecimientos educativos. El </a:t>
            </a: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titular </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 un establecimiento educativo responde por el daño causado o sufrido por sus alumnos menores de edad cuando </a:t>
            </a: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se hallen o deban hallarse bajo el control de la autoridad escolar</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La responsabilidad es objetiva y se exime sólo con la prueba del caso fortuito. </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El establecimiento educativo debe contratar un seguro de responsabilidad civil, de acuerdo a los requisitos que fije </a:t>
            </a:r>
            <a:r>
              <a:rPr lang="es-AR"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la autoridad en materia aseguradora</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Esta norma no se aplica a los establecimientos de educación superior o universitaria.</a:t>
            </a:r>
          </a:p>
        </p:txBody>
      </p:sp>
    </p:spTree>
    <p:extLst>
      <p:ext uri="{BB962C8B-B14F-4D97-AF65-F5344CB8AC3E}">
        <p14:creationId xmlns:p14="http://schemas.microsoft.com/office/powerpoint/2010/main" val="312422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a:bodyPr>
          <a:lstStyle/>
          <a:p>
            <a:pPr marL="0" indent="0" algn="just">
              <a:lnSpc>
                <a:spcPct val="120000"/>
              </a:lnSpc>
              <a:spcBef>
                <a:spcPts val="565"/>
              </a:spcBef>
              <a:buNone/>
            </a:pPr>
            <a:r>
              <a:rPr lang="es-AR"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Establecimientos comprendidos en el 1767 CCyC</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Establecimientos de educación inicial, primaria y secundaria, ley 26.206 (SAGARNA; GALDOS y VALICENTI)</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Institutos donde un menor aprende una lengua extranjera, un deporte, cómo ejecutar un instrumento musical, cómo manejar una computadora (KEMELMAJER, PIZARRO y VALLESPINOS)</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STJ SL </a:t>
            </a:r>
            <a:r>
              <a:rPr lang="es-AR"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Dominguez</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 Soc. Italiana y otro LL Gran Cuyo 2010 octubre p. 866</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Clases de catequesis</a:t>
            </a:r>
          </a:p>
          <a:p>
            <a:pPr marL="0" indent="0" algn="just">
              <a:lnSpc>
                <a:spcPct val="120000"/>
              </a:lnSpc>
              <a:spcBef>
                <a:spcPts val="565"/>
              </a:spcBef>
              <a:buNone/>
            </a:pP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CNC Sala J 29/03/2012 </a:t>
            </a:r>
            <a:r>
              <a:rPr lang="es-AR" spc="-15"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Ibañez</a:t>
            </a:r>
            <a:r>
              <a:rPr lang="es-AR"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 Arzobispado de BA – ED 250-559, RC J 2659/12</a:t>
            </a:r>
          </a:p>
        </p:txBody>
      </p:sp>
    </p:spTree>
    <p:extLst>
      <p:ext uri="{BB962C8B-B14F-4D97-AF65-F5344CB8AC3E}">
        <p14:creationId xmlns:p14="http://schemas.microsoft.com/office/powerpoint/2010/main" val="834557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a:bodyPr>
          <a:lstStyle/>
          <a:p>
            <a:pPr marL="0" indent="0" algn="just">
              <a:lnSpc>
                <a:spcPct val="120000"/>
              </a:lnSpc>
              <a:spcBef>
                <a:spcPts val="565"/>
              </a:spcBef>
              <a:buNone/>
            </a:pPr>
            <a:r>
              <a:rPr lang="es-AR" sz="24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Establecimientos comprendidos en el 1767 CCyC</a:t>
            </a:r>
          </a:p>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¿Establecimientos educativos estatales?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400" spc="-15" dirty="0">
                <a:latin typeface="Calibri" panose="020F0502020204030204" pitchFamily="34" charset="0"/>
                <a:ea typeface="Times New Roman" panose="02020603050405020304" pitchFamily="18" charset="0"/>
                <a:cs typeface="Times New Roman" panose="02020603050405020304" pitchFamily="18" charset="0"/>
              </a:rPr>
              <a:t>CCyC -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Artículo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1764</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Inaplicabilidad de normas</a:t>
            </a:r>
            <a:r>
              <a:rPr lang="es-AR" sz="2400" spc="-15" dirty="0">
                <a:latin typeface="Calibri" panose="020F0502020204030204" pitchFamily="34" charset="0"/>
                <a:ea typeface="Times New Roman" panose="02020603050405020304" pitchFamily="18" charset="0"/>
                <a:cs typeface="Times New Roman" panose="02020603050405020304" pitchFamily="18" charset="0"/>
              </a:rPr>
              <a:t>.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Las disposiciones del Capítulo 1 de este Título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no son aplicables a la responsabilidad del Estado de manera directa ni subsidiaria.</a:t>
            </a:r>
            <a:endParaRPr lang="es-AR" sz="2400"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CCyC Artículo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1765</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Responsabilidad del Estado</a:t>
            </a:r>
            <a:r>
              <a:rPr lang="es-AR" sz="2400" spc="-15" dirty="0">
                <a:latin typeface="Calibri" panose="020F0502020204030204" pitchFamily="34" charset="0"/>
                <a:ea typeface="Times New Roman" panose="02020603050405020304" pitchFamily="18" charset="0"/>
                <a:cs typeface="Times New Roman" panose="02020603050405020304" pitchFamily="18" charset="0"/>
              </a:rPr>
              <a:t>. </a:t>
            </a:r>
            <a:r>
              <a:rPr lang="es-AR"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La responsabilidad del Estado se rige por las normas y principios del derecho administrativo nacional o local según corresponda</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Establecimientos </a:t>
            </a:r>
            <a:r>
              <a:rPr lang="es-ES_tradnl" sz="2400" b="1" spc="-15" dirty="0">
                <a:latin typeface="Calibri" panose="020F0502020204030204" pitchFamily="34" charset="0"/>
                <a:ea typeface="Times New Roman" panose="02020603050405020304" pitchFamily="18" charset="0"/>
                <a:cs typeface="Times New Roman" panose="02020603050405020304" pitchFamily="18" charset="0"/>
              </a:rPr>
              <a:t>estatales</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 dependientes de Nación</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Ley 26.944</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CCyC artículo 1767 por analogía</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1886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lnSpcReduction="10000"/>
          </a:bodyPr>
          <a:lstStyle/>
          <a:p>
            <a:pPr marL="0" indent="0" algn="just">
              <a:lnSpc>
                <a:spcPct val="120000"/>
              </a:lnSpc>
              <a:spcBef>
                <a:spcPts val="565"/>
              </a:spcBef>
              <a:buNone/>
            </a:pPr>
            <a:r>
              <a:rPr lang="es-AR" sz="26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Establecimientos comprendidos en el 1767 CCyC</a:t>
            </a:r>
          </a:p>
          <a:p>
            <a:pPr marL="0" indent="0" algn="just">
              <a:lnSpc>
                <a:spcPct val="150000"/>
              </a:lnSpc>
              <a:spcBef>
                <a:spcPts val="600"/>
              </a:spcBef>
              <a:buNone/>
              <a:tabLst>
                <a:tab pos="-914400" algn="l"/>
                <a:tab pos="-457200" algn="l"/>
              </a:tabLst>
            </a:pPr>
            <a:r>
              <a:rPr lang="es-ES_tradnl" sz="2600" b="1" spc="-15" dirty="0">
                <a:effectLst/>
                <a:latin typeface="Calibri" panose="020F0502020204030204" pitchFamily="34" charset="0"/>
                <a:ea typeface="Times New Roman" panose="02020603050405020304" pitchFamily="18" charset="0"/>
                <a:cs typeface="Times New Roman" panose="02020603050405020304" pitchFamily="18" charset="0"/>
              </a:rPr>
              <a:t>Establecimientos educativos estatales de la Provincia de Mendoza</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Ley 8968 </a:t>
            </a: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que comenzó a regir a partir de mayo de 2017.</a:t>
            </a: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…CAPÍTULO III:</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SUPUESTOS ESPECIALES DE RESPONSABILIDAD…</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 Art. 14- Responsabilidad de los establecimientos educativos. </a:t>
            </a:r>
            <a:r>
              <a:rPr lang="es-ES_tradnl" sz="2600" b="1" spc="-15" dirty="0">
                <a:effectLst/>
                <a:latin typeface="Calibri" panose="020F0502020204030204" pitchFamily="34" charset="0"/>
                <a:ea typeface="Times New Roman" panose="02020603050405020304" pitchFamily="18" charset="0"/>
                <a:cs typeface="Times New Roman" panose="02020603050405020304" pitchFamily="18" charset="0"/>
              </a:rPr>
              <a:t>El Estado Provincial en su carácter de titular de un establecimiento educativo responde en los términos del artículo 1767 del CCyCN</a:t>
            </a: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 El Estado </a:t>
            </a:r>
            <a:r>
              <a:rPr lang="es-ES_tradnl" sz="2600" b="1" spc="-15" dirty="0">
                <a:effectLst/>
                <a:latin typeface="Calibri" panose="020F0502020204030204" pitchFamily="34" charset="0"/>
                <a:ea typeface="Times New Roman" panose="02020603050405020304" pitchFamily="18" charset="0"/>
                <a:cs typeface="Times New Roman" panose="02020603050405020304" pitchFamily="18" charset="0"/>
              </a:rPr>
              <a:t>podrá</a:t>
            </a: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 contratar un seguro de responsabilidad civil, de acuerdo a los requisitos que fije la autoridad en materia aseguradora</a:t>
            </a:r>
            <a:r>
              <a:rPr lang="es-ES_tradnl" sz="2600" spc="-15" dirty="0">
                <a:latin typeface="Calibri" panose="020F0502020204030204" pitchFamily="34" charset="0"/>
                <a:ea typeface="Times New Roman" panose="02020603050405020304" pitchFamily="18" charset="0"/>
                <a:cs typeface="Times New Roman" panose="02020603050405020304" pitchFamily="18" charset="0"/>
              </a:rPr>
              <a:t>,</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8427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84909" y="540327"/>
            <a:ext cx="11166763" cy="6096000"/>
          </a:xfrm>
        </p:spPr>
        <p:txBody>
          <a:bodyPr>
            <a:normAutofit fontScale="70000" lnSpcReduction="20000"/>
          </a:bodyPr>
          <a:lstStyle/>
          <a:p>
            <a:pPr marL="0" indent="0" algn="just">
              <a:lnSpc>
                <a:spcPct val="120000"/>
              </a:lnSpc>
              <a:spcBef>
                <a:spcPts val="565"/>
              </a:spcBef>
              <a:buNone/>
            </a:pPr>
            <a:r>
              <a:rPr lang="es-AR" sz="26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Establecimientos excluidos del 1767 CCyC</a:t>
            </a: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Establecimientos de educación superior (terciarios) y universitaria, comprende grado y posgrado.</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También cursos de ingreso a la Universidad. Fundamento: quienes asisten a esas entidades lo hacen para adquirir una cultura científica, filosófica o artística por su propia iniciativa, reteniendo una completa independencia personal en relación a los propietarios o a las autoridades de los institutos.</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b="1" spc="-15" dirty="0">
                <a:effectLst/>
                <a:latin typeface="Calibri" panose="020F0502020204030204" pitchFamily="34" charset="0"/>
                <a:ea typeface="Times New Roman" panose="02020603050405020304" pitchFamily="18" charset="0"/>
                <a:cs typeface="Times New Roman" panose="02020603050405020304" pitchFamily="18" charset="0"/>
              </a:rPr>
              <a:t>Otros establecimientos excluidos</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Instituciones con menores internados con finalidades prioritarias distintas a la educativa: personas que padecen adicciones, trastornos mentales, problemas de conducta delictiva. En estos casos se aplica el régimen del art. 1756 CCyC.</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b="1" spc="-15" dirty="0">
                <a:effectLst/>
                <a:latin typeface="Calibri" panose="020F0502020204030204" pitchFamily="34" charset="0"/>
                <a:ea typeface="Times New Roman" panose="02020603050405020304" pitchFamily="18" charset="0"/>
                <a:cs typeface="Times New Roman" panose="02020603050405020304" pitchFamily="18" charset="0"/>
              </a:rPr>
              <a:t>Situaciones excluidas del 1767 CCyC</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Maestra particular</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Guarderías de niños</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Colonias de vacaciones</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Centros de práctica deportiva</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600" spc="-15" dirty="0">
                <a:effectLst/>
                <a:latin typeface="Calibri" panose="020F0502020204030204" pitchFamily="34" charset="0"/>
                <a:ea typeface="Times New Roman" panose="02020603050405020304" pitchFamily="18" charset="0"/>
                <a:cs typeface="Times New Roman" panose="02020603050405020304" pitchFamily="18" charset="0"/>
              </a:rPr>
              <a:t>(REYNA; SAGARNA; ZAVALA DE GONZÁLES y GONZÁLEZ ZAVALA)</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1950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a:bodyPr>
          <a:lstStyle/>
          <a:p>
            <a:pPr marL="0" indent="0" algn="just">
              <a:lnSpc>
                <a:spcPct val="150000"/>
              </a:lnSpc>
              <a:spcBef>
                <a:spcPts val="600"/>
              </a:spcBef>
              <a:buNone/>
              <a:tabLst>
                <a:tab pos="-914400" algn="l"/>
                <a:tab pos="-457200" algn="l"/>
              </a:tabLst>
            </a:pPr>
            <a:r>
              <a:rPr lang="es-ES_tradnl" b="1" u="sng" spc="-15" dirty="0">
                <a:effectLst/>
                <a:latin typeface="Calibri" panose="020F0502020204030204" pitchFamily="34" charset="0"/>
                <a:ea typeface="Times New Roman" panose="02020603050405020304" pitchFamily="18" charset="0"/>
                <a:cs typeface="Times New Roman" panose="02020603050405020304" pitchFamily="18" charset="0"/>
              </a:rPr>
              <a:t>Legitimación pasiva 1767 CCyC</a:t>
            </a:r>
            <a:endParaRPr lang="es-AR"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u="sng" spc="-15" dirty="0">
                <a:effectLst/>
                <a:latin typeface="Calibri" panose="020F0502020204030204" pitchFamily="34" charset="0"/>
                <a:ea typeface="Times New Roman" panose="02020603050405020304" pitchFamily="18" charset="0"/>
                <a:cs typeface="Times New Roman" panose="02020603050405020304" pitchFamily="18" charset="0"/>
              </a:rPr>
              <a:t>Titular</a:t>
            </a:r>
            <a:r>
              <a:rPr lang="es-ES_tradnl" spc="-15" dirty="0">
                <a:effectLst/>
                <a:latin typeface="Calibri" panose="020F0502020204030204" pitchFamily="34" charset="0"/>
                <a:ea typeface="Times New Roman" panose="02020603050405020304" pitchFamily="18" charset="0"/>
                <a:cs typeface="Times New Roman" panose="02020603050405020304" pitchFamily="18" charset="0"/>
              </a:rPr>
              <a:t> del establecimiento educativo, sea o no propietario del inmueble.</a:t>
            </a:r>
            <a:endParaRPr lang="es-AR"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pc="-15" dirty="0">
                <a:effectLst/>
                <a:latin typeface="Calibri" panose="020F0502020204030204" pitchFamily="34" charset="0"/>
                <a:ea typeface="Times New Roman" panose="02020603050405020304" pitchFamily="18" charset="0"/>
                <a:cs typeface="Times New Roman" panose="02020603050405020304" pitchFamily="18" charset="0"/>
              </a:rPr>
              <a:t>Es quien realiza la actividad riesgosa, se sirve u obtiene provecho de ella, por sí o por terceros (CCyC 1758)</a:t>
            </a:r>
            <a:endParaRPr lang="es-AR"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pc="-15" dirty="0">
                <a:effectLst/>
                <a:latin typeface="Calibri" panose="020F0502020204030204" pitchFamily="34" charset="0"/>
                <a:ea typeface="Times New Roman" panose="02020603050405020304" pitchFamily="18" charset="0"/>
                <a:cs typeface="Times New Roman" panose="02020603050405020304" pitchFamily="18" charset="0"/>
              </a:rPr>
              <a:t>Es quien pone su nombre o marca en el establecimiento educativo (LDC, Art. 40).</a:t>
            </a:r>
            <a:endParaRPr lang="es-AR"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6093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400" b="1" u="sng" spc="-15" dirty="0">
                <a:effectLst/>
                <a:latin typeface="Calibri" panose="020F0502020204030204" pitchFamily="34" charset="0"/>
                <a:ea typeface="Times New Roman" panose="02020603050405020304" pitchFamily="18" charset="0"/>
                <a:cs typeface="Times New Roman" panose="02020603050405020304" pitchFamily="18" charset="0"/>
              </a:rPr>
              <a:t>Factor de atribución 1767 CCyC</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La responsabilidad es </a:t>
            </a:r>
            <a:r>
              <a:rPr lang="es-ES_tradnl" sz="2400" b="1" u="sng" spc="-15" dirty="0">
                <a:effectLst/>
                <a:latin typeface="Calibri" panose="020F0502020204030204" pitchFamily="34" charset="0"/>
                <a:ea typeface="Times New Roman" panose="02020603050405020304" pitchFamily="18" charset="0"/>
                <a:cs typeface="Times New Roman" panose="02020603050405020304" pitchFamily="18" charset="0"/>
              </a:rPr>
              <a:t>objetiva</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 sólo es eximente el </a:t>
            </a:r>
            <a:r>
              <a:rPr lang="es-ES_tradnl" sz="2400" b="1" u="sng" spc="-15" dirty="0">
                <a:effectLst/>
                <a:latin typeface="Calibri" panose="020F0502020204030204" pitchFamily="34" charset="0"/>
                <a:ea typeface="Times New Roman" panose="02020603050405020304" pitchFamily="18" charset="0"/>
                <a:cs typeface="Times New Roman" panose="02020603050405020304" pitchFamily="18" charset="0"/>
              </a:rPr>
              <a:t>caso fortuito</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Fundamento: </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garantía de indemnidad </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que se ofrece al cocontratante, y frente a terceros, con fundamento en el riesgo creado mediante la actividad.</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cuando se trata de daños sufridos por el menor, el sujeto protegido es el estudiante. La garantía impuesta por ley procura asegurar la indemnidad del alumno durante el desarrollo de las actividades educativas” (Galdós, Jorge M. -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Valicenti</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Ezequiel, “Daños causados y sufridos por alumnos menores de edad durante la actividad educativa”, LA LEY 01/09/2016, 1, LA LEY 2016-E, 727, AR/DOC/2367/2016).</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1CC2 20/04/2020,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RCyS</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2020-VIII-165</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5976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18654" y="598200"/>
            <a:ext cx="11305308" cy="5996564"/>
          </a:xfrm>
        </p:spPr>
        <p:txBody>
          <a:bodyPr>
            <a:noAutofit/>
          </a:bodyPr>
          <a:lstStyle/>
          <a:p>
            <a:pPr marL="0" indent="0" algn="just">
              <a:lnSpc>
                <a:spcPct val="150000"/>
              </a:lnSpc>
              <a:spcBef>
                <a:spcPts val="600"/>
              </a:spcBef>
              <a:buNone/>
              <a:tabLst>
                <a:tab pos="-914400" algn="l"/>
                <a:tab pos="-457200" algn="l"/>
              </a:tabLst>
            </a:pPr>
            <a:r>
              <a:rPr lang="es-ES_tradnl" sz="2400" b="1" u="sng" spc="-15" dirty="0">
                <a:effectLst/>
                <a:latin typeface="Calibri" panose="020F0502020204030204" pitchFamily="34" charset="0"/>
                <a:ea typeface="Times New Roman" panose="02020603050405020304" pitchFamily="18" charset="0"/>
                <a:cs typeface="Times New Roman" panose="02020603050405020304" pitchFamily="18" charset="0"/>
              </a:rPr>
              <a:t>Factor de atribución 1767 CCyC</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Las instituciones educativas se encuentran tácitamente obligadas –a través de sus representantes–, a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devolver a los estudiantes menores de edad, al término de la actividad, en las mismas condiciones físicas y morales en las que los hubieran recibido</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razón por la cual si aquellos sufren daños durante el desarrollo de sus actividades curriculares, nacerá la obligación de aquellas de indemnizarlos.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CNC Sala H, 08/07/2011, Delgadillo c Gob. De la Ciudad de BA,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RCyS</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2011-XI-202</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La obligación de guarda en cabeza del establecimiento educativo es una </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obligación de resultado y no de medios</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(Sánchez, Alberto M. Responsabilidad del Estado por sus Establecimientos Educativos. En AAVV Régimen de Responsabilidad del Estado. Sarmiento García Jorge H., Garay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Cueli</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Dalmiro, Directores. IJ Editores, CABA, 2024, página 367)</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3675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40328" y="540327"/>
            <a:ext cx="11222182" cy="6310312"/>
          </a:xfrm>
        </p:spPr>
        <p:txBody>
          <a:bodyPr>
            <a:normAutofit/>
          </a:bodyPr>
          <a:lstStyle/>
          <a:p>
            <a:pPr marL="0" indent="0" algn="just">
              <a:lnSpc>
                <a:spcPct val="150000"/>
              </a:lnSpc>
              <a:spcBef>
                <a:spcPts val="600"/>
              </a:spcBef>
              <a:buNone/>
              <a:tabLst>
                <a:tab pos="-914400" algn="l"/>
                <a:tab pos="-457200" algn="l"/>
              </a:tabLst>
            </a:pP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Daños causados por alumnos</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Detrimentos producidos al personal docente o no docente del establecimiento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Daños producidos a otros alumnos</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Daños producidos a terceros ajenos al instituto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Daños sufridos por alumnos</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Por el accionar del personal directivo, docente o no docente del establecimiento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Por el accionar de otros alumnos</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Por el hecho de las cosas con o sin riesgos o vicios</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Por el accionar de terceros extraños</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Por el propio hecho del damnificado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1CC4 23/04/2014, C. E. C. c/DGE, </a:t>
            </a:r>
            <a:r>
              <a:rPr lang="es-ES_tradnl" sz="2000" spc="-15" dirty="0" err="1">
                <a:effectLst/>
                <a:latin typeface="Calibri" panose="020F0502020204030204" pitchFamily="34" charset="0"/>
                <a:ea typeface="Times New Roman" panose="02020603050405020304" pitchFamily="18" charset="0"/>
                <a:cs typeface="Times New Roman" panose="02020603050405020304" pitchFamily="18" charset="0"/>
              </a:rPr>
              <a:t>RCyS</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2014-VII-171</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3042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81890" y="722891"/>
            <a:ext cx="11111345" cy="5913436"/>
          </a:xfrm>
        </p:spPr>
        <p:txBody>
          <a:bodyPr>
            <a:normAutofit/>
          </a:bodyPr>
          <a:lstStyle/>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Minoridad del alumno dañador o dañado</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la única eximente contemplada por el art. 1117 del C.C. es el caso fortuito , a</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ún</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cuando se trate de </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accidentes sufridos por menores adultos</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es decir que para liberar de responsabilidad al establecimiento educativo deberían reunirse los caracteres de imprevisibilidad e inevitabilidad. Asimismo, se ha expuesto que, aunque de lege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ferenda</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pudiera considerarse injusta la solución legal en el caso de los menores adultos, lo cierto es que, de lege lata, </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la normativa impone una responsabilidad rigurosamente objetiva, también respecto de estos menores</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(SCJM, Torelli,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2013</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05218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El daño debe producirse durante una actividad realizada bajo situación de control de la autoridad educativa</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Si de hecho no se encuentra bajo control por incumplimiento de la autoridad, la responsabilidad subsiste. Por ejemplo, daño causado o sufrido por menor que se escapa del establecimiento por falta de control.</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(KEMELMAJER)</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0583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¿Quiénes revisten la calidad de autoridad escolar?</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Propietario del establecimiento educativo</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Personal directivo, docente, no docente, administrativos (celador, portero, bibliotecario)</a:t>
            </a: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Ley de Educación Nacional 26.206 -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ARTICULO 68. — El personal administrativo, técnico, auxiliar, social, de la salud y de servicio es parte integrante de la comunidad educativa y su misión principal será contribuir a asegurar el funcionamiento de las instituciones educativas y de los servicios de la educación…</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9070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1800" b="1" spc="-15" dirty="0">
                <a:effectLst/>
                <a:latin typeface="Calibri" panose="020F0502020204030204" pitchFamily="34" charset="0"/>
                <a:ea typeface="Times New Roman" panose="02020603050405020304" pitchFamily="18" charset="0"/>
                <a:cs typeface="Times New Roman" panose="02020603050405020304" pitchFamily="18" charset="0"/>
              </a:rPr>
              <a:t>¿Cuándo comienza y cuándo concluye el control de la autoridad educativa?</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1800" spc="-15" dirty="0">
                <a:effectLst/>
                <a:latin typeface="Calibri" panose="020F0502020204030204" pitchFamily="34" charset="0"/>
                <a:ea typeface="Times New Roman" panose="02020603050405020304" pitchFamily="18" charset="0"/>
                <a:cs typeface="Times New Roman" panose="02020603050405020304" pitchFamily="18" charset="0"/>
              </a:rPr>
              <a:t>Desde que los menores acceden al centro de enseñanza hasta que se produce su salida ordenada.</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1800" spc="-15" dirty="0">
                <a:effectLst/>
                <a:latin typeface="Calibri" panose="020F0502020204030204" pitchFamily="34" charset="0"/>
                <a:ea typeface="Times New Roman" panose="02020603050405020304" pitchFamily="18" charset="0"/>
                <a:cs typeface="Times New Roman" panose="02020603050405020304" pitchFamily="18" charset="0"/>
              </a:rPr>
              <a:t>CNAC sala L, 07/09/2022 </a:t>
            </a:r>
            <a:r>
              <a:rPr lang="es-AR" sz="1800" spc="-15" dirty="0">
                <a:effectLst/>
                <a:latin typeface="Calibri" panose="020F0502020204030204" pitchFamily="34" charset="0"/>
                <a:ea typeface="Times New Roman" panose="02020603050405020304" pitchFamily="18" charset="0"/>
                <a:cs typeface="Times New Roman" panose="02020603050405020304" pitchFamily="18" charset="0"/>
              </a:rPr>
              <a:t>D. R. L. S. c/ Gobierno de la Ciudad de Buenos Aires y otro</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1800" spc="-15" dirty="0">
                <a:effectLst/>
                <a:latin typeface="Calibri" panose="020F0502020204030204" pitchFamily="34" charset="0"/>
                <a:ea typeface="Times New Roman" panose="02020603050405020304" pitchFamily="18" charset="0"/>
                <a:cs typeface="Times New Roman" panose="02020603050405020304" pitchFamily="18" charset="0"/>
              </a:rPr>
              <a:t>1.-Corresponde rechazar la demanda de daños contra el Estado, ya que, </a:t>
            </a:r>
            <a:r>
              <a:rPr lang="es-AR" sz="1800" b="1" spc="-15" dirty="0">
                <a:effectLst/>
                <a:latin typeface="Calibri" panose="020F0502020204030204" pitchFamily="34" charset="0"/>
                <a:ea typeface="Times New Roman" panose="02020603050405020304" pitchFamily="18" charset="0"/>
                <a:cs typeface="Times New Roman" panose="02020603050405020304" pitchFamily="18" charset="0"/>
              </a:rPr>
              <a:t>al momento de la lamentable golpiza, el actor no se encontraba bajo el control de la autoridad educativa</a:t>
            </a:r>
            <a:r>
              <a:rPr lang="es-AR" sz="1800" spc="-15" dirty="0">
                <a:effectLst/>
                <a:latin typeface="Calibri" panose="020F0502020204030204" pitchFamily="34" charset="0"/>
                <a:ea typeface="Times New Roman" panose="02020603050405020304" pitchFamily="18" charset="0"/>
                <a:cs typeface="Times New Roman" panose="02020603050405020304" pitchFamily="18" charset="0"/>
              </a:rPr>
              <a:t>, requisito que resulta ineludible -conforme el art. 1117 del CC.- para comprometer la responsabilidad del propietario del establecimiento; </a:t>
            </a:r>
            <a:r>
              <a:rPr lang="es-AR" sz="1800" b="1" spc="-15" dirty="0">
                <a:effectLst/>
                <a:latin typeface="Calibri" panose="020F0502020204030204" pitchFamily="34" charset="0"/>
                <a:ea typeface="Times New Roman" panose="02020603050405020304" pitchFamily="18" charset="0"/>
                <a:cs typeface="Times New Roman" panose="02020603050405020304" pitchFamily="18" charset="0"/>
              </a:rPr>
              <a:t>el ataque al actor se produjo fuera del establecimiento y con anterioridad al horario de ingreso </a:t>
            </a:r>
            <a:r>
              <a:rPr lang="es-AR" sz="1800" spc="-15" dirty="0">
                <a:effectLst/>
                <a:latin typeface="Calibri" panose="020F0502020204030204" pitchFamily="34" charset="0"/>
                <a:ea typeface="Times New Roman" panose="02020603050405020304" pitchFamily="18" charset="0"/>
                <a:cs typeface="Times New Roman" panose="02020603050405020304" pitchFamily="18" charset="0"/>
              </a:rPr>
              <a:t>a los respectivos cursos.</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1800" spc="-15" dirty="0">
                <a:effectLst/>
                <a:latin typeface="Calibri" panose="020F0502020204030204" pitchFamily="34" charset="0"/>
                <a:ea typeface="Times New Roman" panose="02020603050405020304" pitchFamily="18" charset="0"/>
                <a:cs typeface="Times New Roman" panose="02020603050405020304" pitchFamily="18" charset="0"/>
              </a:rPr>
              <a:t>2.-Ni con la más amplia de las interpretaciones puede concluirse en la responsabilidad civil del propietario de un establecimiento educativo cuando el hecho ilícito se produjo, desde la órbita espacial, en un lugar físico que no se encontraba en su esfera de guarda activa; desde una perspectiva temporal, en un momento en el cual todavía no había ingresado en aquel ámbito de cuidado, pues todavía no había ingresado a la institución; y desde un aspecto personal, cuando la golpiza fue perpetrada por personas absolutamente ajenas al colegio.</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6846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Ámbito espacial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-Daños ocurridos dentro del establecimiento educativo</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-Daños fuera del establecimiento durante actividades desplegadas desde su interior. Ejemplo: transeúnte alcanzado por una piedra lanzada desde el interior del colegio.</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-Daños fuera del establecimiento durante actividades complementarias, escolares o extraescolares bajo control del establecimiento educativo. Visitas a museos, viajes de estudio, de esparcimiento o recreo, campamentos, competencias intercolegiales.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-Daños sufridos u ocasionados por alumnos que se escapan del establecimiento por falta de control, o que se retiran sin autorización de sus padres y sin darle aviso a ellos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2457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92500"/>
          </a:bodyPr>
          <a:lstStyle/>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Ámbito espacial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CNFed</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CC Sala II, 12/10/95, LL 1997 E 1022 (39.823-S)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Homicidio en horario escolar fuera del establecimiento educativo</a:t>
            </a:r>
            <a:endParaRPr lang="es-AR" sz="24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La Cámara de Apelación en lo Civil y Comercial de San Isidro rechazó una demanda contra la Provincia de Buenos Aires, en su carácter de propietario del establecimiento educativo, por el homicidio cometido por un alumno, dentro del horario escolar pero fuera del colegio. El Tribunal entendió que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se había cumplido con las normas que regulaban las autorizaciones de los menores para retirarse del establecimiento</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En cambio,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condenó a los padres del homicida</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quien a la fecha del homicidio (27/05/1996) tenía 20 años, en los términos del art. 1114 del Código Civil.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CACC San Isidro 22/08/2006 “A, E y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ot</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c/Provincia de Buenos Aires s/ daños y perjuicios”, causa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nº</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100.508, y “A, E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Hyot</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c/T, M A s/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Ds</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Y </a:t>
            </a:r>
            <a:r>
              <a:rPr lang="es-ES_tradnl" sz="2400" spc="-15" dirty="0" err="1">
                <a:effectLst/>
                <a:latin typeface="Calibri" panose="020F0502020204030204" pitchFamily="34" charset="0"/>
                <a:ea typeface="Times New Roman" panose="02020603050405020304" pitchFamily="18" charset="0"/>
                <a:cs typeface="Times New Roman" panose="02020603050405020304" pitchFamily="18" charset="0"/>
              </a:rPr>
              <a:t>Ps</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causa 100.493.</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40043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27542" y="498605"/>
            <a:ext cx="11305308" cy="5996564"/>
          </a:xfrm>
        </p:spPr>
        <p:txBody>
          <a:bodyPr>
            <a:noAutofit/>
          </a:bodyPr>
          <a:lstStyle/>
          <a:p>
            <a:pPr marL="0" indent="0" algn="just">
              <a:lnSpc>
                <a:spcPct val="150000"/>
              </a:lnSpc>
              <a:spcBef>
                <a:spcPts val="600"/>
              </a:spcBef>
              <a:buNone/>
              <a:tabLst>
                <a:tab pos="-914400" algn="l"/>
                <a:tab pos="-457200" algn="l"/>
              </a:tabLst>
            </a:pPr>
            <a:r>
              <a:rPr lang="es-ES_tradnl" sz="2400" b="1" u="sng" spc="-15" dirty="0">
                <a:effectLst/>
                <a:latin typeface="Calibri" panose="020F0502020204030204" pitchFamily="34" charset="0"/>
                <a:ea typeface="Times New Roman" panose="02020603050405020304" pitchFamily="18" charset="0"/>
                <a:cs typeface="Times New Roman" panose="02020603050405020304" pitchFamily="18" charset="0"/>
              </a:rPr>
              <a:t>Eximente: </a:t>
            </a:r>
            <a:r>
              <a:rPr lang="es-ES_tradnl" sz="2400" b="1" spc="-15" dirty="0">
                <a:latin typeface="Calibri" panose="020F0502020204030204" pitchFamily="34" charset="0"/>
                <a:ea typeface="Times New Roman" panose="02020603050405020304" pitchFamily="18" charset="0"/>
                <a:cs typeface="Times New Roman" panose="02020603050405020304" pitchFamily="18" charset="0"/>
              </a:rPr>
              <a:t>Caso fortuito</a:t>
            </a:r>
            <a:endParaRPr lang="es-AR" sz="2400" spc="-15" dirty="0">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Artículo </a:t>
            </a:r>
            <a:r>
              <a:rPr lang="es-ES_tradnl" sz="2400" b="1"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1730</a:t>
            </a: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Caso fortuito. Fuerza mayor</a:t>
            </a:r>
            <a:r>
              <a:rPr lang="es-ES_tradnl" sz="2400" spc="-15"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a:t>
            </a: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Se considera caso fortuito o fuerza mayor al hecho que no ha podido ser previsto o que, habiendo sido previsto, no ha podido ser evitado. El caso fortuito o fuerza mayor exime de responsabilidad, excepto disposición en contrario.</a:t>
            </a:r>
            <a:endParaRPr lang="es-AR" sz="2400"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Este Código emplea los términos “caso fortuito” y “fuerza mayor” como sinónimos.</a:t>
            </a:r>
          </a:p>
          <a:p>
            <a:pPr marL="0" indent="0" algn="just">
              <a:lnSpc>
                <a:spcPct val="150000"/>
              </a:lnSpc>
              <a:spcBef>
                <a:spcPts val="600"/>
              </a:spcBef>
              <a:buNone/>
              <a:tabLst>
                <a:tab pos="-914400" algn="l"/>
                <a:tab pos="-457200" algn="l"/>
              </a:tabLst>
            </a:pP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Artículo </a:t>
            </a:r>
            <a:r>
              <a:rPr lang="es-ES_tradnl" sz="2400" b="1"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1733.</a:t>
            </a: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Responsabilidad por caso fortuito o por imposibilidad de cumplimiento</a:t>
            </a:r>
            <a:r>
              <a:rPr lang="es-ES_tradnl" sz="2400" spc="-15"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a:t>
            </a: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Aunque ocurra el caso fortuito o la imposibilidad de cumplimiento, </a:t>
            </a:r>
            <a:r>
              <a:rPr lang="es-ES_tradnl" sz="2400" b="1"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el deudor es responsable </a:t>
            </a: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en los siguientes casos:</a:t>
            </a:r>
            <a:endParaRPr lang="es-AR" sz="2400"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e) </a:t>
            </a:r>
            <a:r>
              <a:rPr lang="es-ES_tradnl" sz="2400" b="1"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si el caso fortuito </a:t>
            </a: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y, en su caso, la imposibilidad de cumplimiento que de él resulta, </a:t>
            </a:r>
            <a:r>
              <a:rPr lang="es-ES_tradnl" sz="2400" b="1"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constituyen una contingencia propia del riesgo de la cosa o la actividad</a:t>
            </a:r>
            <a:r>
              <a:rPr lang="es-ES_tradnl" sz="2400" spc="-15"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AR" sz="2400" spc="-15" dirty="0">
              <a:solidFill>
                <a:srgbClr val="FF0000"/>
              </a:solidFill>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5750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32500" lnSpcReduction="20000"/>
          </a:bodyPr>
          <a:lstStyle/>
          <a:p>
            <a:pPr marL="0" indent="0" algn="just">
              <a:lnSpc>
                <a:spcPct val="150000"/>
              </a:lnSpc>
              <a:spcBef>
                <a:spcPts val="600"/>
              </a:spcBef>
              <a:buNone/>
              <a:tabLst>
                <a:tab pos="-914400" algn="l"/>
                <a:tab pos="-457200" algn="l"/>
              </a:tabLst>
            </a:pPr>
            <a:r>
              <a:rPr lang="es-ES_tradnl" sz="7200" b="1" u="sng" spc="-15" dirty="0">
                <a:effectLst/>
                <a:ea typeface="Times New Roman" panose="02020603050405020304" pitchFamily="18" charset="0"/>
                <a:cs typeface="Times New Roman" panose="02020603050405020304" pitchFamily="18" charset="0"/>
              </a:rPr>
              <a:t>Eximente: </a:t>
            </a:r>
            <a:r>
              <a:rPr lang="es-ES_tradnl" sz="7200" b="1" spc="-15" dirty="0">
                <a:ea typeface="Times New Roman" panose="02020603050405020304" pitchFamily="18" charset="0"/>
                <a:cs typeface="Times New Roman" panose="02020603050405020304" pitchFamily="18" charset="0"/>
              </a:rPr>
              <a:t>Caso fortuito</a:t>
            </a:r>
            <a:endParaRPr lang="es-AR" sz="7200" spc="-15" dirty="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7200" spc="-15" dirty="0">
                <a:effectLst/>
                <a:ea typeface="Times New Roman" panose="02020603050405020304" pitchFamily="18" charset="0"/>
                <a:cs typeface="Times New Roman" panose="02020603050405020304" pitchFamily="18" charset="0"/>
              </a:rPr>
              <a:t>El caso fortuito </a:t>
            </a:r>
            <a:r>
              <a:rPr lang="es-AR" sz="7200" b="1" spc="-15" dirty="0">
                <a:effectLst/>
                <a:ea typeface="Times New Roman" panose="02020603050405020304" pitchFamily="18" charset="0"/>
                <a:cs typeface="Times New Roman" panose="02020603050405020304" pitchFamily="18" charset="0"/>
              </a:rPr>
              <a:t>rompe la cadena causal </a:t>
            </a:r>
            <a:r>
              <a:rPr lang="es-AR" sz="7200" spc="-15" dirty="0">
                <a:effectLst/>
                <a:ea typeface="Times New Roman" panose="02020603050405020304" pitchFamily="18" charset="0"/>
                <a:cs typeface="Times New Roman" panose="02020603050405020304" pitchFamily="18" charset="0"/>
              </a:rPr>
              <a:t>porque </a:t>
            </a:r>
            <a:r>
              <a:rPr lang="es-AR" sz="7200" b="1" spc="-15" dirty="0">
                <a:effectLst/>
                <a:ea typeface="Times New Roman" panose="02020603050405020304" pitchFamily="18" charset="0"/>
                <a:cs typeface="Times New Roman" panose="02020603050405020304" pitchFamily="18" charset="0"/>
              </a:rPr>
              <a:t>se trata de hechos que no acostumbran suceder de acuerdo al curso natural y ordinario de las cosas</a:t>
            </a:r>
            <a:r>
              <a:rPr lang="es-AR" sz="7200" spc="-15" dirty="0">
                <a:effectLst/>
                <a:ea typeface="Times New Roman" panose="02020603050405020304" pitchFamily="18" charset="0"/>
                <a:cs typeface="Times New Roman" panose="02020603050405020304" pitchFamily="18" charset="0"/>
              </a:rPr>
              <a:t>, son acontecimientos que escapan a la previsibilidad normal de un sujeto o que, aun previstos, son inevitables. </a:t>
            </a:r>
            <a:r>
              <a:rPr lang="es-AR" sz="7200" b="1" spc="-15" dirty="0">
                <a:effectLst/>
                <a:ea typeface="Times New Roman" panose="02020603050405020304" pitchFamily="18" charset="0"/>
                <a:cs typeface="Times New Roman" panose="02020603050405020304" pitchFamily="18" charset="0"/>
              </a:rPr>
              <a:t>1CC1 Brizuela (2022)</a:t>
            </a:r>
          </a:p>
          <a:p>
            <a:pPr marL="0" indent="0" algn="just">
              <a:lnSpc>
                <a:spcPct val="150000"/>
              </a:lnSpc>
              <a:spcBef>
                <a:spcPts val="600"/>
              </a:spcBef>
              <a:buNone/>
              <a:tabLst>
                <a:tab pos="-914400" algn="l"/>
                <a:tab pos="-457200" algn="l"/>
              </a:tabLst>
            </a:pPr>
            <a:r>
              <a:rPr lang="es-AR" sz="7200" spc="-15" dirty="0">
                <a:effectLst/>
                <a:ea typeface="Times New Roman" panose="02020603050405020304" pitchFamily="18" charset="0"/>
                <a:cs typeface="Times New Roman" panose="02020603050405020304" pitchFamily="18" charset="0"/>
              </a:rPr>
              <a:t>La </a:t>
            </a:r>
            <a:r>
              <a:rPr lang="es-AR" sz="7200" b="1" spc="-15" dirty="0">
                <a:effectLst/>
                <a:ea typeface="Times New Roman" panose="02020603050405020304" pitchFamily="18" charset="0"/>
                <a:cs typeface="Times New Roman" panose="02020603050405020304" pitchFamily="18" charset="0"/>
              </a:rPr>
              <a:t>demostración del obrar diligente (no culpa) del sindicado como responsable carece de toda incidencia liberatoria</a:t>
            </a:r>
            <a:r>
              <a:rPr lang="es-AR" sz="7200" spc="-15" dirty="0">
                <a:effectLst/>
                <a:ea typeface="Times New Roman" panose="02020603050405020304" pitchFamily="18" charset="0"/>
                <a:cs typeface="Times New Roman" panose="02020603050405020304" pitchFamily="18" charset="0"/>
              </a:rPr>
              <a:t>, por cuanto la garantía lleva implícita una </a:t>
            </a:r>
            <a:r>
              <a:rPr lang="es-AR" sz="7200" b="1" spc="-15" dirty="0">
                <a:effectLst/>
                <a:ea typeface="Times New Roman" panose="02020603050405020304" pitchFamily="18" charset="0"/>
                <a:cs typeface="Times New Roman" panose="02020603050405020304" pitchFamily="18" charset="0"/>
              </a:rPr>
              <a:t>obligación de resultado</a:t>
            </a:r>
            <a:r>
              <a:rPr lang="es-AR" sz="7200" spc="-15" dirty="0">
                <a:ea typeface="Times New Roman" panose="02020603050405020304" pitchFamily="18" charset="0"/>
                <a:cs typeface="Times New Roman" panose="02020603050405020304" pitchFamily="18" charset="0"/>
              </a:rPr>
              <a:t>.</a:t>
            </a:r>
            <a:r>
              <a:rPr lang="es-AR" sz="7200" spc="-15" dirty="0">
                <a:effectLst/>
                <a:ea typeface="Times New Roman" panose="02020603050405020304" pitchFamily="18" charset="0"/>
                <a:cs typeface="Times New Roman" panose="02020603050405020304" pitchFamily="18" charset="0"/>
              </a:rPr>
              <a:t> </a:t>
            </a:r>
            <a:r>
              <a:rPr lang="es-AR" sz="7200" b="1" spc="-15" dirty="0">
                <a:effectLst/>
                <a:ea typeface="Times New Roman" panose="02020603050405020304" pitchFamily="18" charset="0"/>
                <a:cs typeface="Times New Roman" panose="02020603050405020304" pitchFamily="18" charset="0"/>
              </a:rPr>
              <a:t>SCJM. Torelli (2013)</a:t>
            </a:r>
          </a:p>
          <a:p>
            <a:pPr marL="0" indent="0" algn="just">
              <a:lnSpc>
                <a:spcPct val="150000"/>
              </a:lnSpc>
              <a:spcBef>
                <a:spcPts val="600"/>
              </a:spcBef>
              <a:buNone/>
              <a:tabLst>
                <a:tab pos="-914400" algn="l"/>
                <a:tab pos="-457200" algn="l"/>
              </a:tabLst>
            </a:pPr>
            <a:r>
              <a:rPr lang="es-AR" sz="7200" spc="-15" dirty="0">
                <a:effectLst/>
                <a:ea typeface="Times New Roman" panose="02020603050405020304" pitchFamily="18" charset="0"/>
                <a:cs typeface="Times New Roman" panose="02020603050405020304" pitchFamily="18" charset="0"/>
              </a:rPr>
              <a:t>Las eximentes no operan en el campo de la culpabilidad sino en el de la causalidad. </a:t>
            </a:r>
            <a:r>
              <a:rPr lang="es-AR" sz="7200" b="1" spc="-15" dirty="0">
                <a:effectLst/>
                <a:ea typeface="Times New Roman" panose="02020603050405020304" pitchFamily="18" charset="0"/>
                <a:cs typeface="Times New Roman" panose="02020603050405020304" pitchFamily="18" charset="0"/>
              </a:rPr>
              <a:t>SCJM. Torres (2005)</a:t>
            </a: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2365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32500" lnSpcReduction="20000"/>
          </a:bodyPr>
          <a:lstStyle/>
          <a:p>
            <a:pPr marL="0" indent="0" algn="just">
              <a:lnSpc>
                <a:spcPct val="150000"/>
              </a:lnSpc>
              <a:spcBef>
                <a:spcPts val="600"/>
              </a:spcBef>
              <a:buNone/>
              <a:tabLst>
                <a:tab pos="-914400" algn="l"/>
                <a:tab pos="-457200" algn="l"/>
              </a:tabLst>
            </a:pPr>
            <a:r>
              <a:rPr lang="es-ES_tradnl" sz="7200" b="1" u="sng" spc="-15" dirty="0">
                <a:effectLst/>
                <a:ea typeface="Times New Roman" panose="02020603050405020304" pitchFamily="18" charset="0"/>
                <a:cs typeface="Times New Roman" panose="02020603050405020304" pitchFamily="18" charset="0"/>
              </a:rPr>
              <a:t>Eximente: </a:t>
            </a:r>
            <a:r>
              <a:rPr lang="es-ES_tradnl" sz="7200" b="1" spc="-15" dirty="0">
                <a:ea typeface="Times New Roman" panose="02020603050405020304" pitchFamily="18" charset="0"/>
                <a:cs typeface="Times New Roman" panose="02020603050405020304" pitchFamily="18" charset="0"/>
              </a:rPr>
              <a:t>Caso fortuito</a:t>
            </a:r>
            <a:endParaRPr lang="es-AR" sz="7200" spc="-15" dirty="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7200" spc="-15" dirty="0">
                <a:effectLst/>
                <a:ea typeface="Times New Roman" panose="02020603050405020304" pitchFamily="18" charset="0"/>
                <a:cs typeface="Times New Roman" panose="02020603050405020304" pitchFamily="18" charset="0"/>
              </a:rPr>
              <a:t>La expresión caso fortuito, aún respecto de los daños sufridos por los alumnos, debe ser entendida en </a:t>
            </a:r>
            <a:r>
              <a:rPr lang="es-AR" sz="7200" b="1" spc="-15" dirty="0">
                <a:effectLst/>
                <a:ea typeface="Times New Roman" panose="02020603050405020304" pitchFamily="18" charset="0"/>
                <a:cs typeface="Times New Roman" panose="02020603050405020304" pitchFamily="18" charset="0"/>
              </a:rPr>
              <a:t>sentido amplio</a:t>
            </a:r>
            <a:r>
              <a:rPr lang="es-AR" sz="7200" spc="-15" dirty="0">
                <a:effectLst/>
                <a:ea typeface="Times New Roman" panose="02020603050405020304" pitchFamily="18" charset="0"/>
                <a:cs typeface="Times New Roman" panose="02020603050405020304" pitchFamily="18" charset="0"/>
              </a:rPr>
              <a:t>, comprensiva de todo hecho que se presente como imprevisible e inevitable, caracteres que puede, excepcionalmente, tener la conducta de la propia víctima; para la determinación de tales recaudos hay que atender a las circunstancias del caso, y especialmente a la edad del menor. </a:t>
            </a:r>
            <a:r>
              <a:rPr lang="es-AR" sz="7200" b="1" spc="-15" dirty="0">
                <a:effectLst/>
                <a:ea typeface="Times New Roman" panose="02020603050405020304" pitchFamily="18" charset="0"/>
                <a:cs typeface="Times New Roman" panose="02020603050405020304" pitchFamily="18" charset="0"/>
              </a:rPr>
              <a:t>SCJM Torres (2005)</a:t>
            </a:r>
          </a:p>
          <a:p>
            <a:pPr marL="0" indent="0" algn="just">
              <a:lnSpc>
                <a:spcPct val="150000"/>
              </a:lnSpc>
              <a:spcBef>
                <a:spcPts val="600"/>
              </a:spcBef>
              <a:buNone/>
              <a:tabLst>
                <a:tab pos="-914400" algn="l"/>
                <a:tab pos="-457200" algn="l"/>
              </a:tabLst>
            </a:pPr>
            <a:r>
              <a:rPr lang="es-AR" sz="7200" spc="-15" dirty="0">
                <a:effectLst/>
                <a:ea typeface="Times New Roman" panose="02020603050405020304" pitchFamily="18" charset="0"/>
                <a:cs typeface="Times New Roman" panose="02020603050405020304" pitchFamily="18" charset="0"/>
              </a:rPr>
              <a:t>La eximente de caso fortuito debe ser probada por la demandada y ser aplicada </a:t>
            </a:r>
            <a:r>
              <a:rPr lang="es-AR" sz="7200" b="1" spc="-15" dirty="0">
                <a:effectLst/>
                <a:ea typeface="Times New Roman" panose="02020603050405020304" pitchFamily="18" charset="0"/>
                <a:cs typeface="Times New Roman" panose="02020603050405020304" pitchFamily="18" charset="0"/>
              </a:rPr>
              <a:t>restrictivamente</a:t>
            </a:r>
            <a:r>
              <a:rPr lang="es-AR" sz="7200" spc="-15" dirty="0">
                <a:effectLst/>
                <a:ea typeface="Times New Roman" panose="02020603050405020304" pitchFamily="18" charset="0"/>
                <a:cs typeface="Times New Roman" panose="02020603050405020304" pitchFamily="18" charset="0"/>
              </a:rPr>
              <a:t>, por tratarse de una excepción a la regla de la responsabilidad objetiva, </a:t>
            </a:r>
            <a:r>
              <a:rPr lang="es-AR" sz="7200" b="1" spc="-15" dirty="0">
                <a:effectLst/>
                <a:ea typeface="Times New Roman" panose="02020603050405020304" pitchFamily="18" charset="0"/>
                <a:cs typeface="Times New Roman" panose="02020603050405020304" pitchFamily="18" charset="0"/>
              </a:rPr>
              <a:t>SCJM Torelli (2013)</a:t>
            </a:r>
          </a:p>
          <a:p>
            <a:pPr marL="0" indent="0" algn="just">
              <a:lnSpc>
                <a:spcPct val="150000"/>
              </a:lnSpc>
              <a:spcBef>
                <a:spcPts val="600"/>
              </a:spcBef>
              <a:buNone/>
              <a:tabLst>
                <a:tab pos="-914400" algn="l"/>
                <a:tab pos="-457200" algn="l"/>
              </a:tabLst>
            </a:pPr>
            <a:r>
              <a:rPr lang="es-ES" sz="7100" spc="-15" dirty="0">
                <a:cs typeface="Times New Roman" panose="02020603050405020304" pitchFamily="18" charset="0"/>
              </a:rPr>
              <a:t>EL caso fortuito, ha de ponderarse en la particularidad de cada caso en forma restrictiva mediante prueba contundente e idónea. </a:t>
            </a:r>
            <a:r>
              <a:rPr lang="es-AR" sz="7100" b="1" spc="-15" dirty="0">
                <a:cs typeface="Times New Roman" panose="02020603050405020304" pitchFamily="18" charset="0"/>
              </a:rPr>
              <a:t>SCJM Matus (2014)</a:t>
            </a: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759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92500" lnSpcReduction="10000"/>
          </a:bodyPr>
          <a:lstStyle/>
          <a:p>
            <a:pPr marL="0" indent="0" algn="just">
              <a:lnSpc>
                <a:spcPct val="150000"/>
              </a:lnSpc>
              <a:spcBef>
                <a:spcPts val="600"/>
              </a:spcBef>
              <a:buNone/>
              <a:tabLst>
                <a:tab pos="-914400" algn="l"/>
                <a:tab pos="-457200" algn="l"/>
              </a:tabLst>
            </a:pPr>
            <a:r>
              <a:rPr lang="es-ES_tradnl" sz="2400" b="1" u="sng" spc="-15" dirty="0">
                <a:effectLst/>
                <a:latin typeface="Calibri" panose="020F0502020204030204" pitchFamily="34" charset="0"/>
                <a:ea typeface="Times New Roman" panose="02020603050405020304" pitchFamily="18" charset="0"/>
                <a:cs typeface="Times New Roman" panose="02020603050405020304" pitchFamily="18" charset="0"/>
              </a:rPr>
              <a:t>Eximente: </a:t>
            </a:r>
            <a:r>
              <a:rPr lang="es-ES_tradnl" sz="2400" b="1" spc="-15" dirty="0">
                <a:latin typeface="Calibri" panose="020F0502020204030204" pitchFamily="34" charset="0"/>
                <a:ea typeface="Times New Roman" panose="02020603050405020304" pitchFamily="18" charset="0"/>
                <a:cs typeface="Times New Roman" panose="02020603050405020304" pitchFamily="18" charset="0"/>
              </a:rPr>
              <a:t>Caso fortuito</a:t>
            </a:r>
            <a:endParaRPr lang="es-AR" sz="2400" spc="-15" dirty="0">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No son caso fortuito </a:t>
            </a:r>
            <a:r>
              <a:rPr lang="es-ES_tradnl" sz="2400" spc="-15" dirty="0">
                <a:latin typeface="Calibri" panose="020F0502020204030204" pitchFamily="34" charset="0"/>
                <a:ea typeface="Times New Roman" panose="02020603050405020304" pitchFamily="18" charset="0"/>
                <a:cs typeface="Times New Roman" panose="02020603050405020304" pitchFamily="18" charset="0"/>
              </a:rPr>
              <a:t>(PIZARRO, VALLESPINOS)</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algn="just">
              <a:lnSpc>
                <a:spcPct val="150000"/>
              </a:lnSpc>
              <a:spcBef>
                <a:spcPts val="600"/>
              </a:spcBef>
              <a:tabLst>
                <a:tab pos="-914400" algn="l"/>
                <a:tab pos="-457200" algn="l"/>
              </a:tabLst>
            </a:pPr>
            <a:r>
              <a:rPr lang="es-ES_tradnl" sz="2400" kern="100" dirty="0">
                <a:effectLst/>
                <a:latin typeface="Calibri" panose="020F0502020204030204" pitchFamily="34" charset="0"/>
                <a:ea typeface="Aptos" panose="020B0004020202020204" pitchFamily="34" charset="0"/>
                <a:cs typeface="Times New Roman" panose="02020603050405020304" pitchFamily="18" charset="0"/>
              </a:rPr>
              <a:t>Caídas</a:t>
            </a: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a:p>
            <a:pPr algn="just">
              <a:lnSpc>
                <a:spcPct val="150000"/>
              </a:lnSpc>
              <a:tabLst>
                <a:tab pos="-914400" algn="l"/>
                <a:tab pos="-457200" algn="l"/>
              </a:tabLst>
            </a:pPr>
            <a:r>
              <a:rPr lang="es-ES_tradnl" sz="2400" kern="100" dirty="0">
                <a:effectLst/>
                <a:latin typeface="Calibri" panose="020F0502020204030204" pitchFamily="34" charset="0"/>
                <a:ea typeface="Aptos" panose="020B0004020202020204" pitchFamily="34" charset="0"/>
                <a:cs typeface="Times New Roman" panose="02020603050405020304" pitchFamily="18" charset="0"/>
              </a:rPr>
              <a:t>Golpes entre estudiantes</a:t>
            </a: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a:p>
            <a:pPr algn="just">
              <a:lnSpc>
                <a:spcPct val="150000"/>
              </a:lnSpc>
              <a:tabLst>
                <a:tab pos="-914400" algn="l"/>
                <a:tab pos="-457200" algn="l"/>
              </a:tabLst>
            </a:pPr>
            <a:r>
              <a:rPr lang="es-ES_tradnl" sz="2400" kern="100" dirty="0">
                <a:effectLst/>
                <a:latin typeface="Calibri" panose="020F0502020204030204" pitchFamily="34" charset="0"/>
                <a:ea typeface="Aptos" panose="020B0004020202020204" pitchFamily="34" charset="0"/>
                <a:cs typeface="Times New Roman" panose="02020603050405020304" pitchFamily="18" charset="0"/>
              </a:rPr>
              <a:t>Objetos lanzados por estudiantes</a:t>
            </a: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a:p>
            <a:pPr algn="just">
              <a:lnSpc>
                <a:spcPct val="150000"/>
              </a:lnSpc>
              <a:tabLst>
                <a:tab pos="-914400" algn="l"/>
                <a:tab pos="-457200" algn="l"/>
              </a:tabLst>
            </a:pPr>
            <a:r>
              <a:rPr lang="es-ES_tradnl" sz="2400" kern="100" dirty="0">
                <a:effectLst/>
                <a:latin typeface="Calibri" panose="020F0502020204030204" pitchFamily="34" charset="0"/>
                <a:ea typeface="Aptos" panose="020B0004020202020204" pitchFamily="34" charset="0"/>
                <a:cs typeface="Times New Roman" panose="02020603050405020304" pitchFamily="18" charset="0"/>
              </a:rPr>
              <a:t>Golpes o empujones propinados de un alumno a otro</a:t>
            </a: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a:p>
            <a:pPr algn="just">
              <a:lnSpc>
                <a:spcPct val="150000"/>
              </a:lnSpc>
              <a:tabLst>
                <a:tab pos="-914400" algn="l"/>
                <a:tab pos="-457200" algn="l"/>
              </a:tabLst>
            </a:pPr>
            <a:r>
              <a:rPr lang="es-ES_tradnl" sz="2400" kern="100" dirty="0">
                <a:effectLst/>
                <a:latin typeface="Calibri" panose="020F0502020204030204" pitchFamily="34" charset="0"/>
                <a:ea typeface="Aptos" panose="020B0004020202020204" pitchFamily="34" charset="0"/>
                <a:cs typeface="Times New Roman" panose="02020603050405020304" pitchFamily="18" charset="0"/>
              </a:rPr>
              <a:t>Juegos recreativos: hamacas, toboganes, pasamanos, </a:t>
            </a: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a:p>
            <a:pPr algn="just">
              <a:lnSpc>
                <a:spcPct val="150000"/>
              </a:lnSpc>
              <a:tabLst>
                <a:tab pos="-914400" algn="l"/>
                <a:tab pos="-457200" algn="l"/>
              </a:tabLst>
            </a:pPr>
            <a:r>
              <a:rPr lang="es-ES_tradnl" sz="2400" kern="100" dirty="0">
                <a:effectLst/>
                <a:latin typeface="Calibri" panose="020F0502020204030204" pitchFamily="34" charset="0"/>
                <a:ea typeface="Aptos" panose="020B0004020202020204" pitchFamily="34" charset="0"/>
                <a:cs typeface="Times New Roman" panose="02020603050405020304" pitchFamily="18" charset="0"/>
              </a:rPr>
              <a:t>Prácticas deportivas</a:t>
            </a: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No son caso fortuito los meros accidentes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SCJM, Torelli (2013)</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Ejemplo de caso fortuito</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terremoto (Márquez </a:t>
            </a:r>
            <a:r>
              <a:rPr lang="es-AR" sz="2400" spc="-15" dirty="0" err="1">
                <a:effectLst/>
                <a:latin typeface="Calibri" panose="020F0502020204030204" pitchFamily="34" charset="0"/>
                <a:ea typeface="Times New Roman" panose="02020603050405020304" pitchFamily="18" charset="0"/>
                <a:cs typeface="Times New Roman" panose="02020603050405020304" pitchFamily="18" charset="0"/>
              </a:rPr>
              <a:t>Lamená</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en 1CC3 Daza)</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algn="just">
              <a:lnSpc>
                <a:spcPct val="150000"/>
              </a:lnSpc>
              <a:spcBef>
                <a:spcPts val="600"/>
              </a:spcBef>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4203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92500" lnSpcReduction="20000"/>
          </a:bodyPr>
          <a:lstStyle/>
          <a:p>
            <a:pPr marL="0" indent="0" algn="just">
              <a:lnSpc>
                <a:spcPct val="150000"/>
              </a:lnSpc>
              <a:spcBef>
                <a:spcPts val="600"/>
              </a:spcBef>
              <a:buNone/>
              <a:tabLst>
                <a:tab pos="-914400" algn="l"/>
                <a:tab pos="-457200" algn="l"/>
              </a:tabLst>
            </a:pPr>
            <a:r>
              <a:rPr lang="es-ES_tradnl" sz="2200" b="1" u="sng" spc="-15" dirty="0">
                <a:effectLst/>
                <a:ea typeface="Times New Roman" panose="02020603050405020304" pitchFamily="18" charset="0"/>
                <a:cs typeface="Times New Roman" panose="02020603050405020304" pitchFamily="18" charset="0"/>
              </a:rPr>
              <a:t>Eximente: </a:t>
            </a:r>
            <a:r>
              <a:rPr lang="es-ES_tradnl" sz="2200" b="1" spc="-15" dirty="0">
                <a:ea typeface="Times New Roman" panose="02020603050405020304" pitchFamily="18" charset="0"/>
                <a:cs typeface="Times New Roman" panose="02020603050405020304" pitchFamily="18" charset="0"/>
              </a:rPr>
              <a:t>Caso fortuito. </a:t>
            </a:r>
            <a:r>
              <a:rPr lang="es-AR" sz="2200" u="sng" spc="-15" dirty="0">
                <a:effectLst/>
                <a:ea typeface="Times New Roman" panose="02020603050405020304" pitchFamily="18" charset="0"/>
                <a:cs typeface="Times New Roman" panose="02020603050405020304" pitchFamily="18" charset="0"/>
              </a:rPr>
              <a:t>Casuística jurisprudencial, </a:t>
            </a:r>
            <a:r>
              <a:rPr lang="es-ES_tradnl" sz="2200" b="1" spc="-15" dirty="0">
                <a:effectLst/>
                <a:ea typeface="Times New Roman" panose="02020603050405020304" pitchFamily="18" charset="0"/>
                <a:cs typeface="Times New Roman" panose="02020603050405020304" pitchFamily="18" charset="0"/>
              </a:rPr>
              <a:t>Lesiones durante prácticas deportivas </a:t>
            </a:r>
            <a:endParaRPr lang="es-AR" sz="2200" b="1"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200" b="1" spc="-15" dirty="0">
                <a:effectLst/>
                <a:ea typeface="Times New Roman" panose="02020603050405020304" pitchFamily="18" charset="0"/>
                <a:cs typeface="Times New Roman" panose="02020603050405020304" pitchFamily="18" charset="0"/>
              </a:rPr>
              <a:t>SCJM Tello </a:t>
            </a:r>
            <a:r>
              <a:rPr lang="es-AR" sz="2200" b="1" spc="-15" dirty="0">
                <a:effectLst/>
                <a:ea typeface="Times New Roman" panose="02020603050405020304" pitchFamily="18" charset="0"/>
                <a:cs typeface="Times New Roman" panose="02020603050405020304" pitchFamily="18" charset="0"/>
              </a:rPr>
              <a:t>(2005) 9/6/1999</a:t>
            </a:r>
            <a:r>
              <a:rPr lang="es-AR" sz="2200" spc="-15" dirty="0">
                <a:effectLst/>
                <a:ea typeface="Times New Roman" panose="02020603050405020304" pitchFamily="18" charset="0"/>
                <a:cs typeface="Times New Roman" panose="02020603050405020304" pitchFamily="18" charset="0"/>
              </a:rPr>
              <a:t> el menor, alumno del 7° grado se encontraba en horario de recreo. Sin el contralor debido del personal docente, el niño jugaba a la pelota con sus compañeros y fue agredido por uno de ellos, que le preopinó un fuerte puntapié en la boca. </a:t>
            </a:r>
            <a:r>
              <a:rPr lang="es-AR" sz="2200" b="1" spc="-15" dirty="0">
                <a:effectLst/>
                <a:ea typeface="Times New Roman" panose="02020603050405020304" pitchFamily="18" charset="0"/>
                <a:cs typeface="Times New Roman" panose="02020603050405020304" pitchFamily="18" charset="0"/>
              </a:rPr>
              <a:t>El 9/8/1999</a:t>
            </a:r>
            <a:r>
              <a:rPr lang="es-AR" sz="2200" spc="-15" dirty="0">
                <a:effectLst/>
                <a:ea typeface="Times New Roman" panose="02020603050405020304" pitchFamily="18" charset="0"/>
                <a:cs typeface="Times New Roman" panose="02020603050405020304" pitchFamily="18" charset="0"/>
              </a:rPr>
              <a:t>, el niño se encontraba en horario de gimnasia jugando al básquet, cayendo con violencia al piso, quebrándose un brazo. El </a:t>
            </a:r>
            <a:r>
              <a:rPr lang="es-AR" sz="2200" b="1" spc="-15" dirty="0">
                <a:effectLst/>
                <a:ea typeface="Times New Roman" panose="02020603050405020304" pitchFamily="18" charset="0"/>
                <a:cs typeface="Times New Roman" panose="02020603050405020304" pitchFamily="18" charset="0"/>
              </a:rPr>
              <a:t>30/9/1999</a:t>
            </a:r>
            <a:r>
              <a:rPr lang="es-AR" sz="2200" spc="-15" dirty="0">
                <a:effectLst/>
                <a:ea typeface="Times New Roman" panose="02020603050405020304" pitchFamily="18" charset="0"/>
                <a:cs typeface="Times New Roman" panose="02020603050405020304" pitchFamily="18" charset="0"/>
              </a:rPr>
              <a:t>, jugando al básquet cayó sobre el mismo antebrazo izquierdo. Este hecho le trajo aparejado un agravamiento en la consolidación de la fractura y un retroceso en su rehabilitación</a:t>
            </a:r>
          </a:p>
          <a:p>
            <a:pPr marL="0" lvl="0" indent="0" algn="just">
              <a:lnSpc>
                <a:spcPct val="150000"/>
              </a:lnSpc>
              <a:spcBef>
                <a:spcPts val="600"/>
              </a:spcBef>
              <a:buNone/>
              <a:tabLst>
                <a:tab pos="-914400" algn="l"/>
                <a:tab pos="-457200" algn="l"/>
              </a:tabLst>
            </a:pPr>
            <a:r>
              <a:rPr lang="es-ES_tradnl" sz="2200" kern="100" dirty="0">
                <a:effectLst/>
                <a:ea typeface="Aptos" panose="020B0004020202020204" pitchFamily="34" charset="0"/>
                <a:cs typeface="Times New Roman" panose="02020603050405020304" pitchFamily="18" charset="0"/>
              </a:rPr>
              <a:t>Se admite la demanda. </a:t>
            </a:r>
            <a:r>
              <a:rPr lang="es-ES_tradnl" sz="2200" b="1" kern="100" dirty="0">
                <a:effectLst/>
                <a:ea typeface="Aptos" panose="020B0004020202020204" pitchFamily="34" charset="0"/>
                <a:cs typeface="Times New Roman" panose="02020603050405020304" pitchFamily="18" charset="0"/>
              </a:rPr>
              <a:t>No se invocó ni probó </a:t>
            </a:r>
            <a:r>
              <a:rPr lang="es-AR" sz="2200" b="1" kern="100" dirty="0">
                <a:effectLst/>
                <a:ea typeface="Aptos" panose="020B0004020202020204" pitchFamily="34" charset="0"/>
                <a:cs typeface="Times New Roman" panose="02020603050405020304" pitchFamily="18" charset="0"/>
              </a:rPr>
              <a:t>que el menor actuase de modo tal que, por la </a:t>
            </a:r>
            <a:r>
              <a:rPr lang="es-AR" sz="2200" b="1" kern="100" dirty="0" err="1">
                <a:effectLst/>
                <a:ea typeface="Aptos" panose="020B0004020202020204" pitchFamily="34" charset="0"/>
                <a:cs typeface="Times New Roman" panose="02020603050405020304" pitchFamily="18" charset="0"/>
              </a:rPr>
              <a:t>irrazonabilidad</a:t>
            </a:r>
            <a:r>
              <a:rPr lang="es-AR" sz="2200" b="1" kern="100" dirty="0">
                <a:effectLst/>
                <a:ea typeface="Aptos" panose="020B0004020202020204" pitchFamily="34" charset="0"/>
                <a:cs typeface="Times New Roman" panose="02020603050405020304" pitchFamily="18" charset="0"/>
              </a:rPr>
              <a:t> de la conducta, ésta se presentase como inevitable para el establecimiento educativo</a:t>
            </a:r>
            <a:r>
              <a:rPr lang="es-AR" sz="2200" kern="100" dirty="0">
                <a:effectLst/>
                <a:ea typeface="Aptos" panose="020B0004020202020204" pitchFamily="34" charset="0"/>
                <a:cs typeface="Times New Roman" panose="02020603050405020304" pitchFamily="18" charset="0"/>
              </a:rPr>
              <a:t>.</a:t>
            </a:r>
          </a:p>
          <a:p>
            <a:pPr marL="0" indent="0" algn="just">
              <a:lnSpc>
                <a:spcPct val="150000"/>
              </a:lnSpc>
              <a:spcBef>
                <a:spcPts val="600"/>
              </a:spcBef>
              <a:buNone/>
              <a:tabLst>
                <a:tab pos="-914400" algn="l"/>
                <a:tab pos="-457200" algn="l"/>
              </a:tabLst>
            </a:pPr>
            <a:r>
              <a:rPr lang="es-ES_tradnl" sz="2200" b="1" kern="100" dirty="0">
                <a:cs typeface="Times New Roman" panose="02020603050405020304" pitchFamily="18" charset="0"/>
              </a:rPr>
              <a:t>1CC5 </a:t>
            </a:r>
            <a:r>
              <a:rPr lang="es-ES_tradnl" sz="2200" b="1" kern="100" dirty="0" err="1">
                <a:cs typeface="Times New Roman" panose="02020603050405020304" pitchFamily="18" charset="0"/>
              </a:rPr>
              <a:t>Chambon</a:t>
            </a:r>
            <a:r>
              <a:rPr lang="es-ES_tradnl" sz="2200" b="1" kern="100" dirty="0">
                <a:cs typeface="Times New Roman" panose="02020603050405020304" pitchFamily="18" charset="0"/>
              </a:rPr>
              <a:t> (2020) </a:t>
            </a:r>
            <a:r>
              <a:rPr lang="es-AR" sz="2200" kern="100" dirty="0">
                <a:cs typeface="Times New Roman" panose="02020603050405020304" pitchFamily="18" charset="0"/>
              </a:rPr>
              <a:t>el menor se lesionó cuando se encontraba en la clase de educación física practicando </a:t>
            </a:r>
            <a:r>
              <a:rPr lang="es-AR" sz="2200" b="1" kern="100" dirty="0">
                <a:cs typeface="Times New Roman" panose="02020603050405020304" pitchFamily="18" charset="0"/>
              </a:rPr>
              <a:t>handball </a:t>
            </a:r>
            <a:r>
              <a:rPr lang="es-AR" sz="2200" kern="100" dirty="0">
                <a:cs typeface="Times New Roman" panose="02020603050405020304" pitchFamily="18" charset="0"/>
              </a:rPr>
              <a:t>oportunidad en que se golpeó con el codo de una compañera produciéndole un corte en el párpado</a:t>
            </a:r>
          </a:p>
          <a:p>
            <a:pPr marL="0" lvl="0" indent="0" algn="just">
              <a:lnSpc>
                <a:spcPct val="150000"/>
              </a:lnSpc>
              <a:spcBef>
                <a:spcPts val="600"/>
              </a:spcBef>
              <a:buNone/>
              <a:tabLst>
                <a:tab pos="-914400" algn="l"/>
                <a:tab pos="-457200" algn="l"/>
              </a:tabLst>
            </a:pPr>
            <a:r>
              <a:rPr lang="es-ES_tradnl" sz="2200" spc="-15" dirty="0">
                <a:cs typeface="Times New Roman" panose="02020603050405020304" pitchFamily="18" charset="0"/>
              </a:rPr>
              <a:t>Se admite la demanda. </a:t>
            </a:r>
            <a:r>
              <a:rPr lang="es-AR" sz="2200" b="1" spc="-15" dirty="0">
                <a:cs typeface="Times New Roman" panose="02020603050405020304" pitchFamily="18" charset="0"/>
              </a:rPr>
              <a:t>No resulta un hecho imprevisible ni inevitable que un alumno se lesione en una práctica deportiva</a:t>
            </a: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4166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400" b="1" u="sng" spc="-15" dirty="0">
                <a:effectLst/>
                <a:latin typeface="Calibri" panose="020F0502020204030204" pitchFamily="34" charset="0"/>
                <a:ea typeface="Times New Roman" panose="02020603050405020304" pitchFamily="18" charset="0"/>
                <a:cs typeface="Times New Roman" panose="02020603050405020304" pitchFamily="18" charset="0"/>
              </a:rPr>
              <a:t>Eximente: </a:t>
            </a:r>
            <a:r>
              <a:rPr lang="es-ES_tradnl" sz="2400" b="1" spc="-15" dirty="0">
                <a:latin typeface="Calibri" panose="020F0502020204030204" pitchFamily="34" charset="0"/>
                <a:ea typeface="Times New Roman" panose="02020603050405020304" pitchFamily="18" charset="0"/>
                <a:cs typeface="Times New Roman" panose="02020603050405020304" pitchFamily="18" charset="0"/>
              </a:rPr>
              <a:t>Caso fortuito. </a:t>
            </a:r>
            <a:r>
              <a:rPr lang="es-AR" sz="2400" b="1" u="sng" spc="-15" dirty="0">
                <a:effectLst/>
                <a:latin typeface="Calibri" panose="020F0502020204030204" pitchFamily="34" charset="0"/>
                <a:ea typeface="Times New Roman" panose="02020603050405020304" pitchFamily="18" charset="0"/>
                <a:cs typeface="Times New Roman" panose="02020603050405020304" pitchFamily="18" charset="0"/>
              </a:rPr>
              <a:t>Casuística jurisprudencial</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Lesiones durante prácticas deportivas </a:t>
            </a:r>
            <a:endParaRPr lang="es-AR" sz="24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1CC4 </a:t>
            </a:r>
            <a:r>
              <a:rPr lang="es-AR" sz="2400" b="1" spc="-15" dirty="0" err="1">
                <a:effectLst/>
                <a:latin typeface="Calibri" panose="020F0502020204030204" pitchFamily="34" charset="0"/>
                <a:ea typeface="Times New Roman" panose="02020603050405020304" pitchFamily="18" charset="0"/>
                <a:cs typeface="Times New Roman" panose="02020603050405020304" pitchFamily="18" charset="0"/>
              </a:rPr>
              <a:t>Rengel</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 (2021)</a:t>
            </a:r>
          </a:p>
          <a:p>
            <a:pPr marL="0" indent="0" algn="just">
              <a:lnSpc>
                <a:spcPct val="150000"/>
              </a:lnSpc>
              <a:spcBef>
                <a:spcPts val="600"/>
              </a:spcBef>
              <a:buNone/>
              <a:tabLst>
                <a:tab pos="-914400" algn="l"/>
                <a:tab pos="-457200" algn="l"/>
              </a:tabLst>
            </a:pPr>
            <a:r>
              <a:rPr lang="es-AR" sz="2400" spc="-15" dirty="0">
                <a:latin typeface="Calibri" panose="020F0502020204030204" pitchFamily="34" charset="0"/>
                <a:ea typeface="Times New Roman" panose="02020603050405020304" pitchFamily="18" charset="0"/>
                <a:cs typeface="Times New Roman" panose="02020603050405020304" pitchFamily="18" charset="0"/>
              </a:rPr>
              <a:t>Se admite la demanda. C</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onforme a las reglas de la experiencia y al curso natural y ordinario de las cosas, no puede sostenerse que una caída, dentro de una competencia deportiva (biatlón), mientras la menor circulaba en bicicleta por calles exteriores al establecimiento educativo, pueda ser calificada como un hecho imprevisible, aun cuando la misma se haya producido, o no, por fallas en el sistema de frenos del rodado, sino que, por el contrario, resulta ser absolutamente natural en el desarrollo de este tipo de actividad.</a:t>
            </a: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1767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lnSpcReduction="10000"/>
          </a:bodyPr>
          <a:lstStyle/>
          <a:p>
            <a:pPr marL="0" indent="0" algn="just">
              <a:lnSpc>
                <a:spcPct val="150000"/>
              </a:lnSpc>
              <a:spcBef>
                <a:spcPts val="600"/>
              </a:spcBef>
              <a:buNone/>
              <a:tabLst>
                <a:tab pos="-914400" algn="l"/>
                <a:tab pos="-457200" algn="l"/>
              </a:tabLst>
            </a:pPr>
            <a:r>
              <a:rPr lang="es-ES_tradnl" sz="2400" b="1" u="sng" spc="-15" dirty="0">
                <a:effectLst/>
                <a:latin typeface="Calibri" panose="020F0502020204030204" pitchFamily="34" charset="0"/>
                <a:ea typeface="Times New Roman" panose="02020603050405020304" pitchFamily="18" charset="0"/>
                <a:cs typeface="Times New Roman" panose="02020603050405020304" pitchFamily="18" charset="0"/>
              </a:rPr>
              <a:t>Eximente: </a:t>
            </a:r>
            <a:r>
              <a:rPr lang="es-ES_tradnl" sz="2400" b="1" spc="-15" dirty="0">
                <a:latin typeface="Calibri" panose="020F0502020204030204" pitchFamily="34" charset="0"/>
                <a:ea typeface="Times New Roman" panose="02020603050405020304" pitchFamily="18" charset="0"/>
                <a:cs typeface="Times New Roman" panose="02020603050405020304" pitchFamily="18" charset="0"/>
              </a:rPr>
              <a:t>Caso fortuito. </a:t>
            </a:r>
            <a:r>
              <a:rPr lang="es-AR" sz="2400" b="1" u="sng" spc="-15" dirty="0">
                <a:effectLst/>
                <a:latin typeface="Calibri" panose="020F0502020204030204" pitchFamily="34" charset="0"/>
                <a:ea typeface="Times New Roman" panose="02020603050405020304" pitchFamily="18" charset="0"/>
                <a:cs typeface="Times New Roman" panose="02020603050405020304" pitchFamily="18" charset="0"/>
              </a:rPr>
              <a:t>Casuística jurisprudencial</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 Juegos durante el recreo</a:t>
            </a:r>
          </a:p>
          <a:p>
            <a:pPr marL="0" indent="0" algn="just">
              <a:lnSpc>
                <a:spcPct val="150000"/>
              </a:lnSpc>
              <a:spcBef>
                <a:spcPts val="600"/>
              </a:spcBef>
              <a:buNone/>
              <a:tabLst>
                <a:tab pos="-914400" algn="l"/>
                <a:tab pos="-457200" algn="l"/>
              </a:tabLst>
            </a:pPr>
            <a:r>
              <a:rPr lang="es-AR" sz="2400" b="1" spc="-15" dirty="0">
                <a:latin typeface="Calibri" panose="020F0502020204030204" pitchFamily="34" charset="0"/>
                <a:ea typeface="Times New Roman" panose="02020603050405020304" pitchFamily="18" charset="0"/>
                <a:cs typeface="Times New Roman" panose="02020603050405020304" pitchFamily="18" charset="0"/>
              </a:rPr>
              <a:t>1CC2 </a:t>
            </a:r>
            <a:r>
              <a:rPr lang="es-AR" sz="2400" b="1" spc="-15" dirty="0" err="1">
                <a:latin typeface="Calibri" panose="020F0502020204030204" pitchFamily="34" charset="0"/>
                <a:ea typeface="Times New Roman" panose="02020603050405020304" pitchFamily="18" charset="0"/>
                <a:cs typeface="Times New Roman" panose="02020603050405020304" pitchFamily="18" charset="0"/>
              </a:rPr>
              <a:t>Zacca</a:t>
            </a:r>
            <a:r>
              <a:rPr lang="es-AR" sz="2400" b="1" spc="-15" dirty="0">
                <a:latin typeface="Calibri" panose="020F0502020204030204" pitchFamily="34" charset="0"/>
                <a:ea typeface="Times New Roman" panose="02020603050405020304" pitchFamily="18" charset="0"/>
                <a:cs typeface="Times New Roman" panose="02020603050405020304" pitchFamily="18" charset="0"/>
              </a:rPr>
              <a:t> (2020)</a:t>
            </a:r>
          </a:p>
          <a:p>
            <a:pPr marL="0" indent="0" algn="just">
              <a:lnSpc>
                <a:spcPct val="150000"/>
              </a:lnSpc>
              <a:spcBef>
                <a:spcPts val="600"/>
              </a:spcBef>
              <a:buNone/>
              <a:tabLst>
                <a:tab pos="-914400" algn="l"/>
                <a:tab pos="-457200" algn="l"/>
              </a:tabLst>
            </a:pPr>
            <a:r>
              <a:rPr lang="es-AR" sz="2400" spc="-15" dirty="0">
                <a:latin typeface="Calibri" panose="020F0502020204030204" pitchFamily="34" charset="0"/>
                <a:ea typeface="Times New Roman" panose="02020603050405020304" pitchFamily="18" charset="0"/>
                <a:cs typeface="Times New Roman" panose="02020603050405020304" pitchFamily="18" charset="0"/>
              </a:rPr>
              <a:t>La caída jugando a la pelota en el recreo, algo “normal o natural o común” de la actividad recreativa, lo constituye en un riesgo propio de la actividad educativa.</a:t>
            </a:r>
          </a:p>
          <a:p>
            <a:pPr marL="0" indent="0" algn="just">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1CC3 Castillo (2009). </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Menor de 9 años es lesionado cuando un compañero cae encima de él.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lvl="0" indent="0" algn="just">
              <a:lnSpc>
                <a:spcPct val="150000"/>
              </a:lnSpc>
              <a:spcBef>
                <a:spcPts val="600"/>
              </a:spcBef>
              <a:buNone/>
              <a:tabLst>
                <a:tab pos="-914400" algn="l"/>
                <a:tab pos="-457200" algn="l"/>
              </a:tabLst>
            </a:pPr>
            <a:r>
              <a:rPr lang="es-AR" sz="2400" kern="100" dirty="0">
                <a:effectLst/>
                <a:latin typeface="Calibri" panose="020F0502020204030204" pitchFamily="34" charset="0"/>
                <a:ea typeface="Aptos" panose="020B0004020202020204" pitchFamily="34" charset="0"/>
                <a:cs typeface="Times New Roman" panose="02020603050405020304" pitchFamily="18" charset="0"/>
              </a:rPr>
              <a:t>En el informe de las docentes se lee que tales juegos bruscos se producían normalmente. Por lo tanto eran absolutamente previsibles. </a:t>
            </a:r>
            <a:r>
              <a:rPr lang="es-AR" sz="2400" kern="100" dirty="0">
                <a:effectLst/>
                <a:latin typeface="Calibri" panose="020F0502020204030204" pitchFamily="34" charset="0"/>
                <a:ea typeface="Times New Roman" panose="02020603050405020304" pitchFamily="18" charset="0"/>
                <a:cs typeface="Times New Roman" panose="02020603050405020304" pitchFamily="18" charset="0"/>
              </a:rPr>
              <a:t>Siendo previsible es también evitable, toda vez que cuando estos juegos empiezan a desarrollarse la Escuela debe asegurarse de que concluyan en forma inmediata a fin de evitar daños y en todo caso, inducir y motivar a los alumnos a otros juegos que</a:t>
            </a:r>
            <a:r>
              <a:rPr lang="es-AR" sz="2400" kern="100" dirty="0">
                <a:effectLst/>
                <a:latin typeface="Calibri" panose="020F0502020204030204" pitchFamily="34" charset="0"/>
                <a:ea typeface="Aptos" panose="020B0004020202020204" pitchFamily="34" charset="0"/>
                <a:cs typeface="Times New Roman" panose="02020603050405020304" pitchFamily="18" charset="0"/>
              </a:rPr>
              <a:t> </a:t>
            </a:r>
            <a:r>
              <a:rPr lang="es-AR" sz="2400" kern="100" dirty="0">
                <a:effectLst/>
                <a:latin typeface="Calibri" panose="020F0502020204030204" pitchFamily="34" charset="0"/>
                <a:ea typeface="Times New Roman" panose="02020603050405020304" pitchFamily="18" charset="0"/>
                <a:cs typeface="Times New Roman" panose="02020603050405020304" pitchFamily="18" charset="0"/>
              </a:rPr>
              <a:t>no sean peligrosos.</a:t>
            </a: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4023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lnSpcReduction="10000"/>
          </a:bodyPr>
          <a:lstStyle/>
          <a:p>
            <a:pPr marL="0" indent="0" algn="just">
              <a:lnSpc>
                <a:spcPct val="150000"/>
              </a:lnSpc>
              <a:spcBef>
                <a:spcPts val="600"/>
              </a:spcBef>
              <a:buNone/>
              <a:tabLst>
                <a:tab pos="-914400" algn="l"/>
                <a:tab pos="-457200" algn="l"/>
              </a:tabLst>
            </a:pPr>
            <a:r>
              <a:rPr lang="es-ES_tradnl" sz="2000" b="1" u="sng" spc="-15" dirty="0">
                <a:effectLst/>
                <a:latin typeface="Calibri" panose="020F0502020204030204" pitchFamily="34" charset="0"/>
                <a:ea typeface="Times New Roman" panose="02020603050405020304" pitchFamily="18" charset="0"/>
                <a:cs typeface="Times New Roman" panose="02020603050405020304" pitchFamily="18" charset="0"/>
              </a:rPr>
              <a:t>Eximente: </a:t>
            </a:r>
            <a:r>
              <a:rPr lang="es-ES_tradnl" sz="2000" b="1" spc="-15" dirty="0">
                <a:latin typeface="Calibri" panose="020F0502020204030204" pitchFamily="34" charset="0"/>
                <a:ea typeface="Times New Roman" panose="02020603050405020304" pitchFamily="18" charset="0"/>
                <a:cs typeface="Times New Roman" panose="02020603050405020304" pitchFamily="18" charset="0"/>
              </a:rPr>
              <a:t>Caso fortuito. </a:t>
            </a:r>
            <a:r>
              <a:rPr lang="es-AR" sz="2000" b="1" u="sng" spc="-15" dirty="0">
                <a:effectLst/>
                <a:latin typeface="Calibri" panose="020F0502020204030204" pitchFamily="34" charset="0"/>
                <a:ea typeface="Times New Roman" panose="02020603050405020304" pitchFamily="18" charset="0"/>
                <a:cs typeface="Times New Roman" panose="02020603050405020304" pitchFamily="18" charset="0"/>
              </a:rPr>
              <a:t>Casuística jurisprudencial</a:t>
            </a:r>
          </a:p>
          <a:p>
            <a:pPr marL="0" indent="0" algn="just">
              <a:lnSpc>
                <a:spcPct val="150000"/>
              </a:lnSpc>
              <a:spcBef>
                <a:spcPts val="600"/>
              </a:spcBef>
              <a:buNone/>
              <a:tabLst>
                <a:tab pos="-914400" algn="l"/>
                <a:tab pos="-457200" algn="l"/>
              </a:tabLst>
            </a:pPr>
            <a:r>
              <a:rPr lang="es-AR" sz="2000" b="1" spc="-15" dirty="0">
                <a:latin typeface="Calibri" panose="020F0502020204030204" pitchFamily="34" charset="0"/>
                <a:ea typeface="Times New Roman" panose="02020603050405020304" pitchFamily="18" charset="0"/>
                <a:cs typeface="Times New Roman" panose="02020603050405020304" pitchFamily="18" charset="0"/>
              </a:rPr>
              <a:t>1CC1 GIANGIULIO (2019). Puerta lesiona el dedo de una menor. </a:t>
            </a:r>
            <a:r>
              <a:rPr lang="es-AR" sz="2000" spc="-15" dirty="0">
                <a:latin typeface="Calibri" panose="020F0502020204030204" pitchFamily="34" charset="0"/>
                <a:ea typeface="Times New Roman" panose="02020603050405020304" pitchFamily="18" charset="0"/>
                <a:cs typeface="Times New Roman" panose="02020603050405020304" pitchFamily="18" charset="0"/>
              </a:rPr>
              <a:t>Niña de 12 años que, dentro del establecimiento escolar y en horario de clase, resultó lesionada cuando, aparentemente por la acción de otra persona, se cerró una puerta y quedó comprimido, entre aquella y el marco, su dedo. </a:t>
            </a:r>
          </a:p>
          <a:p>
            <a:pPr marL="0" indent="0" algn="just">
              <a:lnSpc>
                <a:spcPct val="150000"/>
              </a:lnSpc>
              <a:spcBef>
                <a:spcPts val="600"/>
              </a:spcBef>
              <a:buNone/>
              <a:tabLst>
                <a:tab pos="-914400" algn="l"/>
                <a:tab pos="-457200" algn="l"/>
              </a:tabLst>
            </a:pPr>
            <a:r>
              <a:rPr lang="es-AR" sz="2000" spc="-15" dirty="0">
                <a:latin typeface="Calibri" panose="020F0502020204030204" pitchFamily="34" charset="0"/>
                <a:ea typeface="Times New Roman" panose="02020603050405020304" pitchFamily="18" charset="0"/>
                <a:cs typeface="Times New Roman" panose="02020603050405020304" pitchFamily="18" charset="0"/>
              </a:rPr>
              <a:t>Se admite la demanda. Nada tiene de irracional, de imprevisible o de inevitable y mucho menos de ajeno al riesgo propio de la actividad escolar la conducta que asumió la niña en el caso. Por el contrario, juzgo que su comportamiento no merece reproche alguno y carece de aptitud para que se le atribuya haber causado el daño</a:t>
            </a:r>
          </a:p>
          <a:p>
            <a:pPr marL="0" indent="0" algn="l">
              <a:buNone/>
            </a:pP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1CC4 Tapia (2005) Menor tropieza con el sube y baja.</a:t>
            </a:r>
            <a:endParaRPr lang="es-AR" sz="20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lvl="0" indent="0" algn="just">
              <a:lnSpc>
                <a:spcPct val="150000"/>
              </a:lnSpc>
              <a:spcBef>
                <a:spcPts val="600"/>
              </a:spcBef>
              <a:buNone/>
            </a:pPr>
            <a:r>
              <a:rPr lang="es-AR" sz="2000" kern="100" dirty="0">
                <a:effectLst/>
                <a:latin typeface="Calibri" panose="020F0502020204030204" pitchFamily="34" charset="0"/>
                <a:ea typeface="Aptos" panose="020B0004020202020204" pitchFamily="34" charset="0"/>
                <a:cs typeface="Times New Roman" panose="02020603050405020304" pitchFamily="18" charset="0"/>
              </a:rPr>
              <a:t>Se admite la demanda. El regreso al aula ordenado por el golpe de manos de la docente, no se efectuó en la forma deseada, pues un elemental razonamiento indica que si un niño tropieza con el mencionado sube y baja y varios niños caen unos sobre otros… (fs. 17), la desconcentración después del juego no fue controlada en la forma que las circunstancias exigían para evitar un eventual accidente.</a:t>
            </a:r>
            <a:endParaRPr lang="es-AR" sz="2000" kern="100" dirty="0">
              <a:effectLst/>
              <a:latin typeface="Garamond" panose="02020404030301010803" pitchFamily="18" charset="0"/>
              <a:ea typeface="Aptos" panose="020B0004020202020204" pitchFamily="34"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9596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92500" lnSpcReduction="10000"/>
          </a:bodyPr>
          <a:lstStyle/>
          <a:p>
            <a:pPr marL="0" indent="0" algn="just">
              <a:lnSpc>
                <a:spcPct val="150000"/>
              </a:lnSpc>
              <a:spcBef>
                <a:spcPts val="600"/>
              </a:spcBef>
              <a:buNone/>
              <a:tabLst>
                <a:tab pos="-914400" algn="l"/>
                <a:tab pos="-457200" algn="l"/>
              </a:tabLst>
            </a:pPr>
            <a:r>
              <a:rPr lang="es-ES_tradnl" sz="2000" b="1" u="sng" spc="-15" dirty="0">
                <a:effectLst/>
                <a:latin typeface="Calibri" panose="020F0502020204030204" pitchFamily="34" charset="0"/>
                <a:ea typeface="Times New Roman" panose="02020603050405020304" pitchFamily="18" charset="0"/>
                <a:cs typeface="Times New Roman" panose="02020603050405020304" pitchFamily="18" charset="0"/>
              </a:rPr>
              <a:t>Eximente: </a:t>
            </a:r>
            <a:r>
              <a:rPr lang="es-ES_tradnl" sz="2000" b="1" spc="-15" dirty="0">
                <a:latin typeface="Calibri" panose="020F0502020204030204" pitchFamily="34" charset="0"/>
                <a:ea typeface="Times New Roman" panose="02020603050405020304" pitchFamily="18" charset="0"/>
                <a:cs typeface="Times New Roman" panose="02020603050405020304" pitchFamily="18" charset="0"/>
              </a:rPr>
              <a:t>Caso fortuito. </a:t>
            </a:r>
            <a:r>
              <a:rPr lang="es-AR" sz="2000" b="1" u="sng" spc="-15" dirty="0">
                <a:effectLst/>
                <a:latin typeface="Calibri" panose="020F0502020204030204" pitchFamily="34" charset="0"/>
                <a:ea typeface="Times New Roman" panose="02020603050405020304" pitchFamily="18" charset="0"/>
                <a:cs typeface="Times New Roman" panose="02020603050405020304" pitchFamily="18" charset="0"/>
              </a:rPr>
              <a:t>Casuística jurisprudencial</a:t>
            </a:r>
          </a:p>
          <a:p>
            <a:pPr marL="0" indent="0" algn="just">
              <a:lnSpc>
                <a:spcPct val="150000"/>
              </a:lnSpc>
              <a:spcBef>
                <a:spcPts val="600"/>
              </a:spcBef>
              <a:buNone/>
              <a:tabLst>
                <a:tab pos="-914400" algn="l"/>
                <a:tab pos="-457200" algn="l"/>
              </a:tabLst>
            </a:pPr>
            <a:r>
              <a:rPr lang="es-AR" sz="2000" b="1" spc="-15" dirty="0">
                <a:latin typeface="Calibri" panose="020F0502020204030204" pitchFamily="34" charset="0"/>
                <a:cs typeface="Times New Roman" panose="02020603050405020304" pitchFamily="18" charset="0"/>
              </a:rPr>
              <a:t>1CC1 Escudero (2018). Menor de 14 años resultó dañado por el portón que cayó encima suyo</a:t>
            </a:r>
            <a:r>
              <a:rPr lang="es-AR" sz="2000" spc="-15" dirty="0">
                <a:latin typeface="Calibri" panose="020F0502020204030204" pitchFamily="34" charset="0"/>
                <a:cs typeface="Times New Roman" panose="02020603050405020304" pitchFamily="18" charset="0"/>
              </a:rPr>
              <a:t>. </a:t>
            </a:r>
          </a:p>
          <a:p>
            <a:pPr marL="0" indent="0" algn="just">
              <a:lnSpc>
                <a:spcPct val="150000"/>
              </a:lnSpc>
              <a:spcBef>
                <a:spcPts val="600"/>
              </a:spcBef>
              <a:buNone/>
              <a:tabLst>
                <a:tab pos="-914400" algn="l"/>
                <a:tab pos="-457200" algn="l"/>
              </a:tabLst>
            </a:pPr>
            <a:r>
              <a:rPr lang="es-AR" sz="2000" spc="-15" dirty="0">
                <a:latin typeface="Calibri" panose="020F0502020204030204" pitchFamily="34" charset="0"/>
                <a:cs typeface="Times New Roman" panose="02020603050405020304" pitchFamily="18" charset="0"/>
              </a:rPr>
              <a:t>Se admite la demanda. Las circunstancias que la DGE trató de demostrar (que los menores se encontraban jugando al fútbol y la pelota se fue a la calle y algunos salieron a buscarla – que el menor se colgó del portón sin razón alguna o que intentó abrirlo para dejar entrar a un compañero) son intrascendentes para el tratamiento del caso de autos, por no ser imprevisibles ni inevitables para el establecimiento educativo, desde que, si el profesor </a:t>
            </a:r>
            <a:r>
              <a:rPr lang="es-AR" sz="2000" spc="-15" dirty="0" err="1">
                <a:latin typeface="Calibri" panose="020F0502020204030204" pitchFamily="34" charset="0"/>
                <a:cs typeface="Times New Roman" panose="02020603050405020304" pitchFamily="18" charset="0"/>
              </a:rPr>
              <a:t>Violino</a:t>
            </a:r>
            <a:r>
              <a:rPr lang="es-AR" sz="2000" spc="-15" dirty="0">
                <a:latin typeface="Calibri" panose="020F0502020204030204" pitchFamily="34" charset="0"/>
                <a:cs typeface="Times New Roman" panose="02020603050405020304" pitchFamily="18" charset="0"/>
              </a:rPr>
              <a:t> u otro adulto se hubieran encontrado a cargo de los chicos, previsiblemente el daño no hubiera acontecido.</a:t>
            </a:r>
          </a:p>
          <a:p>
            <a:pPr marL="0" indent="0" algn="just">
              <a:lnSpc>
                <a:spcPct val="150000"/>
              </a:lnSpc>
              <a:spcBef>
                <a:spcPts val="600"/>
              </a:spcBef>
              <a:buNone/>
              <a:tabLst>
                <a:tab pos="-914400" algn="l"/>
                <a:tab pos="-457200" algn="l"/>
              </a:tabLst>
            </a:pPr>
            <a:r>
              <a:rPr lang="es-ES_tradnl" sz="2000" b="1" spc="-15" dirty="0">
                <a:latin typeface="Calibri" panose="020F0502020204030204" pitchFamily="34" charset="0"/>
                <a:ea typeface="Times New Roman" panose="02020603050405020304" pitchFamily="18" charset="0"/>
                <a:cs typeface="Times New Roman" panose="02020603050405020304" pitchFamily="18" charset="0"/>
              </a:rPr>
              <a:t>1CC1 Ortiz (2011). </a:t>
            </a: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Menor de 15 años resultó lesionado por una máquina que operaba bajo supervisión del profesor. </a:t>
            </a:r>
          </a:p>
          <a:p>
            <a:pPr marL="0" indent="0" algn="just">
              <a:lnSpc>
                <a:spcPct val="150000"/>
              </a:lnSpc>
              <a:spcBef>
                <a:spcPts val="600"/>
              </a:spcBef>
              <a:buNone/>
              <a:tabLst>
                <a:tab pos="-914400" algn="l"/>
                <a:tab pos="-457200" algn="l"/>
              </a:tabLst>
            </a:pPr>
            <a:r>
              <a:rPr lang="es-ES_tradnl" sz="2000" kern="100" spc="-15" dirty="0">
                <a:latin typeface="Calibri" panose="020F0502020204030204" pitchFamily="34" charset="0"/>
                <a:ea typeface="Aptos" panose="020B0004020202020204" pitchFamily="34" charset="0"/>
                <a:cs typeface="Times New Roman" panose="02020603050405020304" pitchFamily="18" charset="0"/>
              </a:rPr>
              <a:t>Se admite la demanda. </a:t>
            </a:r>
            <a:r>
              <a:rPr lang="es-AR" sz="2000" kern="100" dirty="0">
                <a:effectLst/>
                <a:latin typeface="Calibri" panose="020F0502020204030204" pitchFamily="34" charset="0"/>
                <a:ea typeface="Aptos" panose="020B0004020202020204" pitchFamily="34" charset="0"/>
                <a:cs typeface="Times New Roman" panose="02020603050405020304" pitchFamily="18" charset="0"/>
              </a:rPr>
              <a:t>El supuesto que prevé el artículo 1117 C.C., debe ser un suceso generador de daño, externo a la actividad educativa desarrollada en el establecimiento. La conducta del menor no ha tenido tal grado de </a:t>
            </a:r>
            <a:r>
              <a:rPr lang="es-AR" sz="2000" kern="100" dirty="0" err="1">
                <a:effectLst/>
                <a:latin typeface="Calibri" panose="020F0502020204030204" pitchFamily="34" charset="0"/>
                <a:ea typeface="Aptos" panose="020B0004020202020204" pitchFamily="34" charset="0"/>
                <a:cs typeface="Times New Roman" panose="02020603050405020304" pitchFamily="18" charset="0"/>
              </a:rPr>
              <a:t>irrazonabilidad</a:t>
            </a:r>
            <a:r>
              <a:rPr lang="es-AR" sz="2000" kern="100" dirty="0">
                <a:effectLst/>
                <a:latin typeface="Calibri" panose="020F0502020204030204" pitchFamily="34" charset="0"/>
                <a:ea typeface="Aptos" panose="020B0004020202020204" pitchFamily="34" charset="0"/>
                <a:cs typeface="Times New Roman" panose="02020603050405020304" pitchFamily="18" charset="0"/>
              </a:rPr>
              <a:t>, anormalidad o temeridad que permitan apreciarla como un caso fortuito, imprevisible e inevitable para la escuela.</a:t>
            </a:r>
            <a:endParaRPr lang="es-AR" sz="2000" kern="100" dirty="0">
              <a:effectLst/>
              <a:latin typeface="Garamond" panose="02020404030301010803" pitchFamily="18" charset="0"/>
              <a:ea typeface="Aptos" panose="020B0004020202020204" pitchFamily="34"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4993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25000" lnSpcReduction="20000"/>
          </a:bodyPr>
          <a:lstStyle/>
          <a:p>
            <a:pPr marL="0" indent="0" algn="just">
              <a:lnSpc>
                <a:spcPct val="150000"/>
              </a:lnSpc>
              <a:spcBef>
                <a:spcPts val="600"/>
              </a:spcBef>
              <a:buNone/>
              <a:tabLst>
                <a:tab pos="-914400" algn="l"/>
                <a:tab pos="-457200" algn="l"/>
              </a:tabLst>
            </a:pPr>
            <a:r>
              <a:rPr lang="es-ES_tradnl" sz="8000" b="1" u="sng" spc="-15" dirty="0">
                <a:effectLst/>
                <a:ea typeface="Times New Roman" panose="02020603050405020304" pitchFamily="18" charset="0"/>
                <a:cs typeface="Times New Roman" panose="02020603050405020304" pitchFamily="18" charset="0"/>
              </a:rPr>
              <a:t>Eximente: </a:t>
            </a:r>
            <a:r>
              <a:rPr lang="es-ES_tradnl" sz="8000" b="1" spc="-15" dirty="0">
                <a:ea typeface="Times New Roman" panose="02020603050405020304" pitchFamily="18" charset="0"/>
                <a:cs typeface="Times New Roman" panose="02020603050405020304" pitchFamily="18" charset="0"/>
              </a:rPr>
              <a:t>Caso fortuito. </a:t>
            </a:r>
            <a:r>
              <a:rPr lang="es-AR" sz="8000" b="1" u="sng" spc="-15" dirty="0">
                <a:effectLst/>
                <a:ea typeface="Times New Roman" panose="02020603050405020304" pitchFamily="18" charset="0"/>
                <a:cs typeface="Times New Roman" panose="02020603050405020304" pitchFamily="18" charset="0"/>
              </a:rPr>
              <a:t>Casuística jurisprudencial</a:t>
            </a:r>
          </a:p>
          <a:p>
            <a:pPr marL="0" indent="0" algn="just">
              <a:lnSpc>
                <a:spcPct val="150000"/>
              </a:lnSpc>
              <a:spcBef>
                <a:spcPts val="600"/>
              </a:spcBef>
              <a:buNone/>
              <a:tabLst>
                <a:tab pos="-914400" algn="l"/>
                <a:tab pos="-457200" algn="l"/>
              </a:tabLst>
            </a:pPr>
            <a:r>
              <a:rPr lang="es-AR" sz="8000" spc="-15" dirty="0">
                <a:ea typeface="Times New Roman" panose="02020603050405020304" pitchFamily="18" charset="0"/>
                <a:cs typeface="Times New Roman" panose="02020603050405020304" pitchFamily="18" charset="0"/>
              </a:rPr>
              <a:t>1CC1 (2022) </a:t>
            </a:r>
            <a:r>
              <a:rPr lang="es-AR" sz="8000" spc="-15" dirty="0">
                <a:effectLst/>
                <a:ea typeface="Times New Roman" panose="02020603050405020304" pitchFamily="18" charset="0"/>
                <a:cs typeface="Times New Roman" panose="02020603050405020304" pitchFamily="18" charset="0"/>
              </a:rPr>
              <a:t>R. J. J. c Asociación Obra San José. </a:t>
            </a:r>
            <a:r>
              <a:rPr lang="es-AR" sz="8000" b="1" spc="-15" dirty="0">
                <a:ea typeface="Times New Roman" panose="02020603050405020304" pitchFamily="18" charset="0"/>
                <a:cs typeface="Times New Roman" panose="02020603050405020304" pitchFamily="18" charset="0"/>
              </a:rPr>
              <a:t>Abusos sexuales</a:t>
            </a:r>
          </a:p>
          <a:p>
            <a:pPr marL="0" indent="0" algn="just">
              <a:lnSpc>
                <a:spcPct val="150000"/>
              </a:lnSpc>
              <a:spcBef>
                <a:spcPts val="600"/>
              </a:spcBef>
              <a:buNone/>
              <a:tabLst>
                <a:tab pos="-914400" algn="l"/>
                <a:tab pos="-457200" algn="l"/>
              </a:tabLst>
            </a:pPr>
            <a:r>
              <a:rPr lang="es-AR" sz="8000" spc="-15" dirty="0">
                <a:effectLst/>
                <a:ea typeface="Times New Roman" panose="02020603050405020304" pitchFamily="18" charset="0"/>
                <a:cs typeface="Times New Roman" panose="02020603050405020304" pitchFamily="18" charset="0"/>
              </a:rPr>
              <a:t>Se admite la demanda.</a:t>
            </a:r>
          </a:p>
          <a:p>
            <a:pPr marL="0" indent="0" algn="just">
              <a:lnSpc>
                <a:spcPct val="150000"/>
              </a:lnSpc>
              <a:spcBef>
                <a:spcPts val="600"/>
              </a:spcBef>
              <a:buNone/>
              <a:tabLst>
                <a:tab pos="-914400" algn="l"/>
                <a:tab pos="-457200" algn="l"/>
              </a:tabLst>
            </a:pPr>
            <a:r>
              <a:rPr lang="es-AR" sz="8000" spc="-15" dirty="0">
                <a:ea typeface="Times New Roman" panose="02020603050405020304" pitchFamily="18" charset="0"/>
                <a:cs typeface="Times New Roman" panose="02020603050405020304" pitchFamily="18" charset="0"/>
              </a:rPr>
              <a:t>H</a:t>
            </a:r>
            <a:r>
              <a:rPr lang="es-AR" sz="8000" spc="-15" dirty="0">
                <a:effectLst/>
                <a:ea typeface="Times New Roman" panose="02020603050405020304" pitchFamily="18" charset="0"/>
                <a:cs typeface="Times New Roman" panose="02020603050405020304" pitchFamily="18" charset="0"/>
              </a:rPr>
              <a:t>abiendo quedado comprobado el daño por abuso sexual con acceso carnal dentro de las instalaciones del Instituto </a:t>
            </a:r>
            <a:r>
              <a:rPr lang="es-AR" sz="8000" spc="-15" dirty="0" err="1">
                <a:effectLst/>
                <a:ea typeface="Times New Roman" panose="02020603050405020304" pitchFamily="18" charset="0"/>
                <a:cs typeface="Times New Roman" panose="02020603050405020304" pitchFamily="18" charset="0"/>
              </a:rPr>
              <a:t>Próvolo</a:t>
            </a:r>
            <a:r>
              <a:rPr lang="es-AR" sz="8000" spc="-15" dirty="0">
                <a:effectLst/>
                <a:ea typeface="Times New Roman" panose="02020603050405020304" pitchFamily="18" charset="0"/>
                <a:cs typeface="Times New Roman" panose="02020603050405020304" pitchFamily="18" charset="0"/>
              </a:rPr>
              <a:t> al Sr. R.J.J (sentencias dictadas por el Tribunal Penal Colegiado </a:t>
            </a:r>
            <a:r>
              <a:rPr lang="es-AR" sz="8000" spc="-15" dirty="0" err="1">
                <a:effectLst/>
                <a:ea typeface="Times New Roman" panose="02020603050405020304" pitchFamily="18" charset="0"/>
                <a:cs typeface="Times New Roman" panose="02020603050405020304" pitchFamily="18" charset="0"/>
              </a:rPr>
              <a:t>N°</a:t>
            </a:r>
            <a:r>
              <a:rPr lang="es-AR" sz="8000" spc="-15" dirty="0">
                <a:effectLst/>
                <a:ea typeface="Times New Roman" panose="02020603050405020304" pitchFamily="18" charset="0"/>
                <a:cs typeface="Times New Roman" panose="02020603050405020304" pitchFamily="18" charset="0"/>
              </a:rPr>
              <a:t> 2, confirmada por la SCJMZA el 25/9/2020), … la demandada deberá responder por los daños ocasionados por quiénes trabajaran en sus instalaciones, al no haber garantizado la integridad de sus alumnos y no haber acreditado el caso fortuito o fuerza mayor, única eximente que operaría respecto de esta responsabilidad.</a:t>
            </a:r>
          </a:p>
          <a:p>
            <a:pPr marL="0" indent="0" algn="just">
              <a:lnSpc>
                <a:spcPct val="150000"/>
              </a:lnSpc>
              <a:spcBef>
                <a:spcPts val="600"/>
              </a:spcBef>
              <a:buNone/>
              <a:tabLst>
                <a:tab pos="-914400" algn="l"/>
                <a:tab pos="-457200" algn="l"/>
              </a:tabLst>
            </a:pPr>
            <a:r>
              <a:rPr lang="es-AR" sz="8000" b="1" spc="-15" dirty="0">
                <a:ea typeface="Times New Roman" panose="02020603050405020304" pitchFamily="18" charset="0"/>
                <a:cs typeface="Times New Roman" panose="02020603050405020304" pitchFamily="18" charset="0"/>
              </a:rPr>
              <a:t>SCJM </a:t>
            </a:r>
            <a:r>
              <a:rPr lang="es-AR" sz="8000" b="1" spc="-15" dirty="0" err="1">
                <a:ea typeface="Times New Roman" panose="02020603050405020304" pitchFamily="18" charset="0"/>
                <a:cs typeface="Times New Roman" panose="02020603050405020304" pitchFamily="18" charset="0"/>
              </a:rPr>
              <a:t>FdE</a:t>
            </a:r>
            <a:r>
              <a:rPr lang="es-AR" sz="8000" b="1" spc="-15" dirty="0">
                <a:ea typeface="Times New Roman" panose="02020603050405020304" pitchFamily="18" charset="0"/>
                <a:cs typeface="Times New Roman" panose="02020603050405020304" pitchFamily="18" charset="0"/>
              </a:rPr>
              <a:t> en J Agüero, Muerte por asfixia. </a:t>
            </a:r>
            <a:r>
              <a:rPr lang="es-AR" sz="8000" spc="-15" dirty="0">
                <a:ea typeface="Times New Roman" panose="02020603050405020304" pitchFamily="18" charset="0"/>
                <a:cs typeface="Times New Roman" panose="02020603050405020304" pitchFamily="18" charset="0"/>
              </a:rPr>
              <a:t>El menor se ahoga en río durante salida escolar en noviembre de 2007, víctima de 19 años quien no sabía nadar. (ojo, la mayoría de edad pasó de los 21 a los 18 años en 2009, mediante Ley 26.579). </a:t>
            </a:r>
            <a:endParaRPr lang="es-AR" sz="8000" b="1" spc="-15" dirty="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8000" spc="-15" dirty="0">
                <a:ea typeface="Times New Roman" panose="02020603050405020304" pitchFamily="18" charset="0"/>
                <a:cs typeface="Times New Roman" panose="02020603050405020304" pitchFamily="18" charset="0"/>
              </a:rPr>
              <a:t>Se admite la demanda. No es imprevisible para las autoridades escolares, que asisten con jóvenes a un lugar al aire libre, en época de calor, donde no existen las condiciones de seguridad adecuadas, que aquéllos pretendan ingresar al agua</a:t>
            </a: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69709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43346" y="542782"/>
            <a:ext cx="11305308" cy="5996564"/>
          </a:xfrm>
        </p:spPr>
        <p:txBody>
          <a:bodyPr>
            <a:normAutofit fontScale="25000" lnSpcReduction="20000"/>
          </a:bodyPr>
          <a:lstStyle/>
          <a:p>
            <a:pPr marL="0" indent="0" algn="just">
              <a:lnSpc>
                <a:spcPct val="150000"/>
              </a:lnSpc>
              <a:spcBef>
                <a:spcPts val="600"/>
              </a:spcBef>
              <a:buNone/>
              <a:tabLst>
                <a:tab pos="-914400" algn="l"/>
                <a:tab pos="-457200" algn="l"/>
              </a:tabLst>
            </a:pPr>
            <a:r>
              <a:rPr lang="es-ES_tradnl" sz="7200" b="1" u="sng" spc="-15" dirty="0">
                <a:effectLst/>
                <a:ea typeface="Times New Roman" panose="02020603050405020304" pitchFamily="18" charset="0"/>
                <a:cs typeface="Times New Roman" panose="02020603050405020304" pitchFamily="18" charset="0"/>
              </a:rPr>
              <a:t>Eximente: </a:t>
            </a:r>
            <a:r>
              <a:rPr lang="es-ES_tradnl" sz="7200" b="1" spc="-15" dirty="0">
                <a:ea typeface="Times New Roman" panose="02020603050405020304" pitchFamily="18" charset="0"/>
                <a:cs typeface="Times New Roman" panose="02020603050405020304" pitchFamily="18" charset="0"/>
              </a:rPr>
              <a:t>Caso fortuito. </a:t>
            </a:r>
            <a:r>
              <a:rPr lang="es-AR" sz="7200" b="1" u="sng" spc="-15" dirty="0">
                <a:effectLst/>
                <a:ea typeface="Times New Roman" panose="02020603050405020304" pitchFamily="18" charset="0"/>
                <a:cs typeface="Times New Roman" panose="02020603050405020304" pitchFamily="18" charset="0"/>
              </a:rPr>
              <a:t>Casuística jurisprudencial, BULLYING</a:t>
            </a:r>
          </a:p>
          <a:p>
            <a:pPr marL="0" indent="0" algn="just">
              <a:lnSpc>
                <a:spcPct val="150000"/>
              </a:lnSpc>
              <a:spcBef>
                <a:spcPts val="600"/>
              </a:spcBef>
              <a:buNone/>
              <a:tabLst>
                <a:tab pos="-914400" algn="l"/>
                <a:tab pos="-457200" algn="l"/>
              </a:tabLst>
            </a:pPr>
            <a:r>
              <a:rPr lang="es-ES_tradnl" sz="7200" b="1" spc="-15" dirty="0">
                <a:effectLst/>
                <a:ea typeface="Times New Roman" panose="02020603050405020304" pitchFamily="18" charset="0"/>
                <a:cs typeface="Times New Roman" panose="02020603050405020304" pitchFamily="18" charset="0"/>
              </a:rPr>
              <a:t>CACC La Plata Sala 2, 28/09/2021</a:t>
            </a:r>
            <a:r>
              <a:rPr lang="es-ES_tradnl" sz="7200" spc="-15" dirty="0">
                <a:effectLst/>
                <a:ea typeface="Times New Roman" panose="02020603050405020304" pitchFamily="18" charset="0"/>
                <a:cs typeface="Times New Roman" panose="02020603050405020304" pitchFamily="18" charset="0"/>
              </a:rPr>
              <a:t>. </a:t>
            </a:r>
            <a:r>
              <a:rPr lang="es-AR" sz="7200" spc="-15" dirty="0">
                <a:effectLst/>
                <a:ea typeface="Times New Roman" panose="02020603050405020304" pitchFamily="18" charset="0"/>
                <a:cs typeface="Times New Roman" panose="02020603050405020304" pitchFamily="18" charset="0"/>
              </a:rPr>
              <a:t>V. M. P. c/ Colegio La Inmaculada Instituto San José</a:t>
            </a:r>
          </a:p>
          <a:p>
            <a:pPr marL="0" indent="0" algn="just">
              <a:lnSpc>
                <a:spcPct val="150000"/>
              </a:lnSpc>
              <a:spcBef>
                <a:spcPts val="600"/>
              </a:spcBef>
              <a:buNone/>
              <a:tabLst>
                <a:tab pos="-914400" algn="l"/>
                <a:tab pos="-457200" algn="l"/>
              </a:tabLst>
            </a:pPr>
            <a:r>
              <a:rPr lang="es-AR" sz="7200" spc="-15" dirty="0">
                <a:solidFill>
                  <a:srgbClr val="000000"/>
                </a:solidFill>
                <a:cs typeface="Times New Roman" panose="02020603050405020304" pitchFamily="18" charset="0"/>
              </a:rPr>
              <a:t>El niño fue víctima de intimidaciones y agresiones físicas y psicológicas en forma reiterada -no aislada- por parte de uno de sus compañeros de aula dentro del ámbito del Colegio demandado y dado que estos ataques persistentes en el tiempo le causaron daño, temor y tristeza al menor, se traduce en la efectiva configuración de </a:t>
            </a:r>
            <a:r>
              <a:rPr lang="es-AR" sz="7200" spc="-15" dirty="0" err="1">
                <a:solidFill>
                  <a:srgbClr val="000000"/>
                </a:solidFill>
                <a:cs typeface="Times New Roman" panose="02020603050405020304" pitchFamily="18" charset="0"/>
              </a:rPr>
              <a:t>bullying</a:t>
            </a:r>
            <a:r>
              <a:rPr lang="es-AR" sz="7200" spc="-15" dirty="0">
                <a:solidFill>
                  <a:srgbClr val="000000"/>
                </a:solidFill>
                <a:cs typeface="Times New Roman" panose="02020603050405020304" pitchFamily="18" charset="0"/>
              </a:rPr>
              <a:t> o acoso escolar en su contra.</a:t>
            </a:r>
          </a:p>
          <a:p>
            <a:pPr marL="0" indent="0" algn="just">
              <a:lnSpc>
                <a:spcPct val="150000"/>
              </a:lnSpc>
              <a:spcBef>
                <a:spcPts val="600"/>
              </a:spcBef>
              <a:buNone/>
              <a:tabLst>
                <a:tab pos="-914400" algn="l"/>
                <a:tab pos="-457200" algn="l"/>
              </a:tabLst>
            </a:pPr>
            <a:r>
              <a:rPr lang="es-ES_tradnl" sz="7200" b="1" spc="-15" dirty="0">
                <a:effectLst/>
                <a:ea typeface="Times New Roman" panose="02020603050405020304" pitchFamily="18" charset="0"/>
                <a:cs typeface="Times New Roman" panose="02020603050405020304" pitchFamily="18" charset="0"/>
              </a:rPr>
              <a:t>Cámara de Apelaciones en lo Civil y Comercial de Mar del Plata, sala II. 30/06/2023. G. S. L. D. c. Enseñanza Integral S.R.L. y </a:t>
            </a:r>
            <a:r>
              <a:rPr lang="es-ES_tradnl" sz="7200" b="1" spc="-15" dirty="0" err="1">
                <a:effectLst/>
                <a:ea typeface="Times New Roman" panose="02020603050405020304" pitchFamily="18" charset="0"/>
                <a:cs typeface="Times New Roman" panose="02020603050405020304" pitchFamily="18" charset="0"/>
              </a:rPr>
              <a:t>ot</a:t>
            </a:r>
            <a:r>
              <a:rPr lang="es-ES_tradnl" sz="7200" b="1" spc="-15" dirty="0">
                <a:effectLst/>
                <a:ea typeface="Times New Roman" panose="02020603050405020304" pitchFamily="18" charset="0"/>
                <a:cs typeface="Times New Roman" panose="02020603050405020304" pitchFamily="18" charset="0"/>
              </a:rPr>
              <a:t>. s/ Daños y perjuicios</a:t>
            </a:r>
            <a:r>
              <a:rPr lang="es-ES_tradnl" sz="7200" spc="-15" dirty="0">
                <a:effectLst/>
                <a:ea typeface="Times New Roman" panose="02020603050405020304" pitchFamily="18" charset="0"/>
                <a:cs typeface="Times New Roman" panose="02020603050405020304" pitchFamily="18" charset="0"/>
              </a:rPr>
              <a:t>. TR LALEY AR/JUR/88296/2023</a:t>
            </a:r>
            <a:endParaRPr lang="es-AR" sz="7200"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7200" spc="-15" dirty="0">
                <a:solidFill>
                  <a:srgbClr val="000000"/>
                </a:solidFill>
                <a:effectLst/>
                <a:ea typeface="Times New Roman" panose="02020603050405020304" pitchFamily="18" charset="0"/>
                <a:cs typeface="Times New Roman" panose="02020603050405020304" pitchFamily="18" charset="0"/>
              </a:rPr>
              <a:t>Ha quedado suficientemente probado que el estrés sufrido por la actora como consecuencia del </a:t>
            </a:r>
            <a:r>
              <a:rPr lang="es-AR" sz="7200" spc="-15" dirty="0" err="1">
                <a:solidFill>
                  <a:srgbClr val="000000"/>
                </a:solidFill>
                <a:effectLst/>
                <a:ea typeface="Times New Roman" panose="02020603050405020304" pitchFamily="18" charset="0"/>
                <a:cs typeface="Times New Roman" panose="02020603050405020304" pitchFamily="18" charset="0"/>
              </a:rPr>
              <a:t>bullying</a:t>
            </a:r>
            <a:r>
              <a:rPr lang="es-AR" sz="7200" spc="-15" dirty="0">
                <a:solidFill>
                  <a:srgbClr val="000000"/>
                </a:solidFill>
                <a:effectLst/>
                <a:ea typeface="Times New Roman" panose="02020603050405020304" pitchFamily="18" charset="0"/>
                <a:cs typeface="Times New Roman" panose="02020603050405020304" pitchFamily="18" charset="0"/>
              </a:rPr>
              <a:t> del cual fue víctima en el un ciclo lectivo operó como el disparador o desencadenante de una patología crónica que hasta ese momento no reconocía antecedente alguno</a:t>
            </a:r>
            <a:endParaRPr lang="es-AR" sz="7200"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7200" spc="-15" dirty="0">
                <a:solidFill>
                  <a:srgbClr val="000000"/>
                </a:solidFill>
                <a:effectLst/>
                <a:ea typeface="Times New Roman" panose="02020603050405020304" pitchFamily="18" charset="0"/>
                <a:cs typeface="Times New Roman" panose="02020603050405020304" pitchFamily="18" charset="0"/>
              </a:rPr>
              <a:t>Los perjuicios derivados de la patología activada —epilepsia— a partir del prolongado hostigamiento sufrido por la actora en el colegio demandado, habida cuenta la probabilidad de su ocurrencia, reconocen como causa adecuada al incumplimiento de la demandada. Por este motivo, los daños generados en la víctima deben ser asumidos por la firma propietaria</a:t>
            </a:r>
            <a:endParaRPr lang="es-AR" sz="7200"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7200" spc="-15" dirty="0">
                <a:solidFill>
                  <a:srgbClr val="000000"/>
                </a:solidFill>
                <a:effectLst/>
                <a:ea typeface="Times New Roman" panose="02020603050405020304" pitchFamily="18" charset="0"/>
                <a:cs typeface="Times New Roman" panose="02020603050405020304" pitchFamily="18" charset="0"/>
              </a:rPr>
              <a:t> </a:t>
            </a:r>
            <a:r>
              <a:rPr lang="es-ES" sz="7200" u="sng" spc="-15" dirty="0">
                <a:solidFill>
                  <a:srgbClr val="467886"/>
                </a:solidFill>
                <a:effectLst/>
                <a:ea typeface="Times New Roman" panose="02020603050405020304" pitchFamily="18" charset="0"/>
                <a:cs typeface="Times New Roman" panose="02020603050405020304" pitchFamily="18" charset="0"/>
                <a:hlinkClick r:id="rId2"/>
              </a:rPr>
              <a:t>https://www.mendoza.edu.ar/bullying/</a:t>
            </a:r>
            <a:endParaRPr lang="es-AR" sz="7200"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6984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25000" lnSpcReduction="20000"/>
          </a:bodyPr>
          <a:lstStyle/>
          <a:p>
            <a:pPr marL="0" indent="0" algn="just">
              <a:lnSpc>
                <a:spcPct val="100000"/>
              </a:lnSpc>
              <a:buNone/>
              <a:tabLst>
                <a:tab pos="-914400" algn="l"/>
                <a:tab pos="-457200" algn="l"/>
              </a:tabLst>
            </a:pPr>
            <a:r>
              <a:rPr lang="es-ES_tradnl" sz="8000" b="1" spc="-15" dirty="0">
                <a:latin typeface="Calibri" panose="020F0502020204030204" pitchFamily="34" charset="0"/>
                <a:cs typeface="Times New Roman" panose="02020603050405020304" pitchFamily="18" charset="0"/>
              </a:rPr>
              <a:t>Eximente: Caso fortuito. </a:t>
            </a:r>
            <a:r>
              <a:rPr lang="es-AR" sz="8000" b="1" spc="-15" dirty="0">
                <a:latin typeface="Calibri" panose="020F0502020204030204" pitchFamily="34" charset="0"/>
                <a:cs typeface="Times New Roman" panose="02020603050405020304" pitchFamily="18" charset="0"/>
              </a:rPr>
              <a:t>Casuística jurisprudencial. RIÑA ENTRE ALUMNOS</a:t>
            </a:r>
          </a:p>
          <a:p>
            <a:pPr marL="0" indent="0" algn="just">
              <a:lnSpc>
                <a:spcPct val="100000"/>
              </a:lnSpc>
              <a:buNone/>
              <a:tabLst>
                <a:tab pos="-914400" algn="l"/>
                <a:tab pos="-457200" algn="l"/>
              </a:tabLst>
            </a:pPr>
            <a:r>
              <a:rPr lang="es-ES_tradnl" sz="8000" b="1" spc="-15" dirty="0">
                <a:latin typeface="Calibri" panose="020F0502020204030204" pitchFamily="34" charset="0"/>
                <a:cs typeface="Times New Roman" panose="02020603050405020304" pitchFamily="18" charset="0"/>
              </a:rPr>
              <a:t>1CC4 2017 Ríos Rivera.</a:t>
            </a:r>
            <a:endParaRPr lang="es-AR" sz="8000" b="1" spc="-15" dirty="0">
              <a:latin typeface="Calibri" panose="020F0502020204030204" pitchFamily="34" charset="0"/>
              <a:cs typeface="Times New Roman" panose="02020603050405020304" pitchFamily="18" charset="0"/>
            </a:endParaRPr>
          </a:p>
          <a:p>
            <a:pPr marL="0" indent="0" algn="just">
              <a:lnSpc>
                <a:spcPct val="100000"/>
              </a:lnSpc>
              <a:buNone/>
              <a:tabLst>
                <a:tab pos="-914400" algn="l"/>
                <a:tab pos="-457200" algn="l"/>
              </a:tabLst>
            </a:pPr>
            <a:r>
              <a:rPr lang="es-ES_tradnl" sz="8000" spc="-15" dirty="0">
                <a:latin typeface="Calibri" panose="020F0502020204030204" pitchFamily="34" charset="0"/>
                <a:cs typeface="Times New Roman" panose="02020603050405020304" pitchFamily="18" charset="0"/>
              </a:rPr>
              <a:t>Se admite la demanda. Aun considerando que la riña que originó los daños cuyo resarcimiento reclama el actor – de 17 años a la fecha de los hechos -, hubiese sido iniciada por éste, el casus no se encontraría configurado.</a:t>
            </a:r>
            <a:endParaRPr lang="es-AR" sz="8000" spc="-15" dirty="0">
              <a:latin typeface="Calibri" panose="020F0502020204030204" pitchFamily="34" charset="0"/>
              <a:cs typeface="Times New Roman" panose="02020603050405020304" pitchFamily="18" charset="0"/>
            </a:endParaRPr>
          </a:p>
          <a:p>
            <a:pPr marL="0" indent="0" algn="just">
              <a:lnSpc>
                <a:spcPct val="100000"/>
              </a:lnSpc>
              <a:buNone/>
              <a:tabLst>
                <a:tab pos="-914400" algn="l"/>
                <a:tab pos="-457200" algn="l"/>
              </a:tabLst>
            </a:pPr>
            <a:r>
              <a:rPr lang="es-ES_tradnl" sz="8000" spc="-15" dirty="0">
                <a:latin typeface="Calibri" panose="020F0502020204030204" pitchFamily="34" charset="0"/>
                <a:cs typeface="Times New Roman" panose="02020603050405020304" pitchFamily="18" charset="0"/>
              </a:rPr>
              <a:t>La riña producida dentro del ámbito del establecimiento escolar y en horario de clase, no configura un hecho imprevisible e inevitable.</a:t>
            </a:r>
            <a:endParaRPr lang="es-AR" sz="8000" spc="-15" dirty="0">
              <a:latin typeface="Calibri" panose="020F0502020204030204" pitchFamily="34" charset="0"/>
              <a:cs typeface="Times New Roman" panose="02020603050405020304" pitchFamily="18" charset="0"/>
            </a:endParaRPr>
          </a:p>
          <a:p>
            <a:pPr marL="0" indent="0" algn="just">
              <a:lnSpc>
                <a:spcPct val="100000"/>
              </a:lnSpc>
              <a:buNone/>
              <a:tabLst>
                <a:tab pos="-914400" algn="l"/>
                <a:tab pos="-457200" algn="l"/>
              </a:tabLst>
            </a:pPr>
            <a:r>
              <a:rPr lang="es-ES_tradnl" sz="8000" b="1" spc="-15" dirty="0">
                <a:latin typeface="Calibri" panose="020F0502020204030204" pitchFamily="34" charset="0"/>
                <a:cs typeface="Times New Roman" panose="02020603050405020304" pitchFamily="18" charset="0"/>
              </a:rPr>
              <a:t>CSJN 27/08/2024 - Expediente </a:t>
            </a:r>
            <a:r>
              <a:rPr lang="es-AR" sz="8000" b="1" spc="-15" dirty="0">
                <a:latin typeface="Calibri" panose="020F0502020204030204" pitchFamily="34" charset="0"/>
                <a:cs typeface="Times New Roman" panose="02020603050405020304" pitchFamily="18" charset="0"/>
              </a:rPr>
              <a:t>CSJ 1224/2019/RH1 - Gómez, Julio César y otro c/Dirección General de Escuelas s/ recurso extraordinario de inconstitucionalidad – casación</a:t>
            </a:r>
          </a:p>
          <a:p>
            <a:pPr marL="0" indent="0" algn="just">
              <a:lnSpc>
                <a:spcPct val="100000"/>
              </a:lnSpc>
              <a:buNone/>
              <a:tabLst>
                <a:tab pos="-914400" algn="l"/>
                <a:tab pos="-457200" algn="l"/>
              </a:tabLst>
            </a:pPr>
            <a:r>
              <a:rPr lang="es-AR" sz="8000" spc="-15" dirty="0">
                <a:latin typeface="Calibri" panose="020F0502020204030204" pitchFamily="34" charset="0"/>
                <a:cs typeface="Times New Roman" panose="02020603050405020304" pitchFamily="18" charset="0"/>
              </a:rPr>
              <a:t>J. G. era un alumno de nueve años que cursaba segundo grado en una escuela pública de Malargüe, Provincia de Mendoza y que el 26 de abril de 2002 falleció a la salida del establecimiento. Sus padres demandaron el pago de los daños y perjuicios sufridos a la Dirección General de Escuelas y a la Provincia de Mendoza en el entendimiento de que la crisis cardíaca que provocó la muerte del niño fue producto de la agresión de un compañero de la institución, cuando estaba bajo supervisión de la autoridad educativa.</a:t>
            </a:r>
          </a:p>
          <a:p>
            <a:pPr marL="0" indent="0" algn="just">
              <a:lnSpc>
                <a:spcPct val="100000"/>
              </a:lnSpc>
              <a:buNone/>
              <a:tabLst>
                <a:tab pos="-914400" algn="l"/>
                <a:tab pos="-457200" algn="l"/>
              </a:tabLst>
            </a:pPr>
            <a:r>
              <a:rPr lang="es-AR" sz="8000" spc="-15" dirty="0">
                <a:latin typeface="Calibri" panose="020F0502020204030204" pitchFamily="34" charset="0"/>
                <a:cs typeface="Times New Roman" panose="02020603050405020304" pitchFamily="18" charset="0"/>
              </a:rPr>
              <a:t>La Primera Cámara de Apelaciones en lo Civil, Comercial, Minas de Paz, Tributario y Familia de la Segunda Circunscripción Judicial de la Provincia de Mendoza modificó la sentencia de primera instancia que había hecho lugar a la demanda y limitó la responsabilidad de las demandadas a un 30% de los daños sufridos por entender que la muerte del niño se debió en un 70% a una cardiopatía que sufría el niño, a la que encuadró como caso fortuito en los términos del antiguo artículo 1117 del Código Civil. La SCJM confirmó la sentencia de Cámara.</a:t>
            </a:r>
          </a:p>
          <a:p>
            <a:pPr marL="0" indent="0" algn="just">
              <a:lnSpc>
                <a:spcPct val="100000"/>
              </a:lnSpc>
              <a:buNone/>
              <a:tabLst>
                <a:tab pos="-914400" algn="l"/>
                <a:tab pos="-457200" algn="l"/>
              </a:tabLst>
            </a:pPr>
            <a:r>
              <a:rPr lang="es-AR" sz="8000" spc="-15" dirty="0">
                <a:latin typeface="Calibri" panose="020F0502020204030204" pitchFamily="34" charset="0"/>
                <a:cs typeface="Times New Roman" panose="02020603050405020304" pitchFamily="18" charset="0"/>
              </a:rPr>
              <a:t>La CSJN rechazó el recurso directo por mayoría. Disidencia ROSENKRANTZ</a:t>
            </a:r>
          </a:p>
          <a:p>
            <a:pPr marL="0" indent="0" algn="just">
              <a:lnSpc>
                <a:spcPct val="150000"/>
              </a:lnSpc>
              <a:spcBef>
                <a:spcPts val="600"/>
              </a:spcBef>
              <a:buNone/>
              <a:tabLst>
                <a:tab pos="-914400" algn="l"/>
                <a:tab pos="-457200" algn="l"/>
              </a:tabLst>
            </a:pP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5031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600" b="1" u="sng" spc="-15" dirty="0">
                <a:effectLst/>
                <a:ea typeface="Times New Roman" panose="02020603050405020304" pitchFamily="18" charset="0"/>
                <a:cs typeface="Times New Roman" panose="02020603050405020304" pitchFamily="18" charset="0"/>
              </a:rPr>
              <a:t>Eximente: </a:t>
            </a:r>
            <a:r>
              <a:rPr lang="es-ES_tradnl" sz="2600" b="1" spc="-15" dirty="0">
                <a:ea typeface="Times New Roman" panose="02020603050405020304" pitchFamily="18" charset="0"/>
                <a:cs typeface="Times New Roman" panose="02020603050405020304" pitchFamily="18" charset="0"/>
              </a:rPr>
              <a:t>Caso fortuito. </a:t>
            </a:r>
            <a:r>
              <a:rPr lang="es-AR" sz="2400" b="1" spc="-15" dirty="0">
                <a:effectLst/>
                <a:ea typeface="Times New Roman" panose="02020603050405020304" pitchFamily="18" charset="0"/>
                <a:cs typeface="Times New Roman" panose="02020603050405020304" pitchFamily="18" charset="0"/>
              </a:rPr>
              <a:t>Hecho del damnificado</a:t>
            </a:r>
          </a:p>
          <a:p>
            <a:pPr marL="0" indent="0" algn="just">
              <a:buNone/>
              <a:tabLst>
                <a:tab pos="-914400" algn="l"/>
                <a:tab pos="-457200" algn="l"/>
              </a:tabLst>
            </a:pPr>
            <a:r>
              <a:rPr lang="es-AR" sz="2400" spc="-15" dirty="0">
                <a:effectLst/>
                <a:ea typeface="Times New Roman" panose="02020603050405020304" pitchFamily="18" charset="0"/>
                <a:cs typeface="Times New Roman" panose="02020603050405020304" pitchFamily="18" charset="0"/>
              </a:rPr>
              <a:t>…No exime salvo que configure caso fortuito. SCJM, Torelli (2013)</a:t>
            </a:r>
          </a:p>
          <a:p>
            <a:pPr marL="0" indent="0" algn="just">
              <a:buNone/>
              <a:tabLst>
                <a:tab pos="-914400" algn="l"/>
                <a:tab pos="-457200" algn="l"/>
              </a:tabLst>
            </a:pPr>
            <a:r>
              <a:rPr lang="es-AR" sz="2400" spc="-15" dirty="0">
                <a:effectLst/>
                <a:ea typeface="Times New Roman" panose="02020603050405020304" pitchFamily="18" charset="0"/>
                <a:cs typeface="Times New Roman" panose="02020603050405020304" pitchFamily="18" charset="0"/>
              </a:rPr>
              <a:t>…b) La norma menciona como única eximente el caso fortuito, generándose dudas sobre si la culpa de la víctima exime o no al establecimiento educacional cuando el dañado es un alumno. </a:t>
            </a:r>
            <a:r>
              <a:rPr lang="es-AR" sz="2400" b="1" spc="-15" dirty="0">
                <a:effectLst/>
                <a:ea typeface="Times New Roman" panose="02020603050405020304" pitchFamily="18" charset="0"/>
                <a:cs typeface="Times New Roman" panose="02020603050405020304" pitchFamily="18" charset="0"/>
              </a:rPr>
              <a:t>Hay acuerdo en que no libera si el menor no ha alcanzado los diez años, pues de él no puede predicarse culpa …El debate se plantea con el mayor de diez años</a:t>
            </a:r>
            <a:r>
              <a:rPr lang="es-AR" sz="2400" spc="-15" dirty="0">
                <a:effectLst/>
                <a:ea typeface="Times New Roman" panose="02020603050405020304" pitchFamily="18" charset="0"/>
                <a:cs typeface="Times New Roman" panose="02020603050405020304" pitchFamily="18" charset="0"/>
              </a:rPr>
              <a:t>…</a:t>
            </a:r>
            <a:r>
              <a:rPr lang="es-AR" sz="2400" b="1" spc="-15" dirty="0">
                <a:effectLst/>
                <a:ea typeface="Times New Roman" panose="02020603050405020304" pitchFamily="18" charset="0"/>
                <a:cs typeface="Times New Roman" panose="02020603050405020304" pitchFamily="18" charset="0"/>
              </a:rPr>
              <a:t>SCJM Tello (2005)</a:t>
            </a:r>
          </a:p>
          <a:p>
            <a:pPr marL="0" indent="0" algn="just">
              <a:buNone/>
              <a:tabLst>
                <a:tab pos="-914400" algn="l"/>
                <a:tab pos="-457200" algn="l"/>
              </a:tabLst>
            </a:pPr>
            <a:r>
              <a:rPr lang="es-AR" sz="2400" spc="-15" dirty="0">
                <a:effectLst/>
                <a:ea typeface="Times New Roman" panose="02020603050405020304" pitchFamily="18" charset="0"/>
                <a:cs typeface="Times New Roman" panose="02020603050405020304" pitchFamily="18" charset="0"/>
              </a:rPr>
              <a:t>…La jurisprudencia reseñada parte de la base de una obligación de seguridad, pero no excluye como eximente, en abstracto, </a:t>
            </a:r>
            <a:r>
              <a:rPr lang="es-AR" sz="2400" b="1" spc="-15" dirty="0">
                <a:effectLst/>
                <a:ea typeface="Times New Roman" panose="02020603050405020304" pitchFamily="18" charset="0"/>
                <a:cs typeface="Times New Roman" panose="02020603050405020304" pitchFamily="18" charset="0"/>
              </a:rPr>
              <a:t>los hechos que, aunque provenientes de la víctima mayor de diez años, pueden romper el nexo causal </a:t>
            </a:r>
            <a:r>
              <a:rPr lang="es-AR" sz="2400" spc="-15" dirty="0">
                <a:effectLst/>
                <a:ea typeface="Times New Roman" panose="02020603050405020304" pitchFamily="18" charset="0"/>
                <a:cs typeface="Times New Roman" panose="02020603050405020304" pitchFamily="18" charset="0"/>
              </a:rPr>
              <a:t>y escapar a la obligación de seguridad porque aunque el daño acaece en el establecimiento educacional, la circunstancia de lugar configura una mera contingencia pues nada tiene que ver ni con la actividad educativa ni con las cosas que integran el establecimiento…</a:t>
            </a:r>
            <a:r>
              <a:rPr lang="es-AR" sz="2400" b="1" spc="-15" dirty="0">
                <a:effectLst/>
                <a:ea typeface="Times New Roman" panose="02020603050405020304" pitchFamily="18" charset="0"/>
                <a:cs typeface="Times New Roman" panose="02020603050405020304" pitchFamily="18" charset="0"/>
              </a:rPr>
              <a:t>SCJM, Domínguez (2004)</a:t>
            </a:r>
          </a:p>
          <a:p>
            <a:pPr marL="0" indent="0" algn="just">
              <a:buNone/>
              <a:tabLst>
                <a:tab pos="-914400" algn="l"/>
                <a:tab pos="-457200" algn="l"/>
              </a:tabLst>
            </a:pPr>
            <a:r>
              <a:rPr lang="es-AR" sz="2400" b="1" spc="-15" dirty="0">
                <a:effectLst/>
                <a:ea typeface="Times New Roman" panose="02020603050405020304" pitchFamily="18" charset="0"/>
                <a:cs typeface="Times New Roman" panose="02020603050405020304" pitchFamily="18" charset="0"/>
              </a:rPr>
              <a:t>Ejemplo de hecho de la víctima configurativa de caso fortuito</a:t>
            </a:r>
            <a:r>
              <a:rPr lang="es-AR" sz="2400" spc="-15" dirty="0">
                <a:effectLst/>
                <a:ea typeface="Times New Roman" panose="02020603050405020304" pitchFamily="18" charset="0"/>
                <a:cs typeface="Times New Roman" panose="02020603050405020304" pitchFamily="18" charset="0"/>
              </a:rPr>
              <a:t>: un alumno que, producto de un síncope, cae y se lesiona (Márquez </a:t>
            </a:r>
            <a:r>
              <a:rPr lang="es-AR" sz="2400" spc="-15" dirty="0" err="1">
                <a:effectLst/>
                <a:ea typeface="Times New Roman" panose="02020603050405020304" pitchFamily="18" charset="0"/>
                <a:cs typeface="Times New Roman" panose="02020603050405020304" pitchFamily="18" charset="0"/>
              </a:rPr>
              <a:t>Lamená</a:t>
            </a:r>
            <a:r>
              <a:rPr lang="es-AR" sz="2400" spc="-15" dirty="0">
                <a:effectLst/>
                <a:ea typeface="Times New Roman" panose="02020603050405020304" pitchFamily="18" charset="0"/>
                <a:cs typeface="Times New Roman" panose="02020603050405020304" pitchFamily="18" charset="0"/>
              </a:rPr>
              <a:t> en 1CC3 Daza)</a:t>
            </a: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00844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55000" lnSpcReduction="20000"/>
          </a:bodyPr>
          <a:lstStyle/>
          <a:p>
            <a:pPr marL="0" indent="0" algn="just">
              <a:buNone/>
              <a:tabLst>
                <a:tab pos="-914400" algn="l"/>
                <a:tab pos="-457200" algn="l"/>
              </a:tabLst>
            </a:pPr>
            <a:r>
              <a:rPr lang="es-ES_tradnl" sz="4500" b="1" spc="-15" dirty="0">
                <a:latin typeface="Calibri" panose="020F0502020204030204" pitchFamily="34" charset="0"/>
                <a:cs typeface="Times New Roman" panose="02020603050405020304" pitchFamily="18" charset="0"/>
              </a:rPr>
              <a:t>Eximente: Caso fortuito. </a:t>
            </a:r>
            <a:r>
              <a:rPr lang="es-AR" sz="4500" b="1" spc="-15" dirty="0">
                <a:latin typeface="Calibri" panose="020F0502020204030204" pitchFamily="34" charset="0"/>
                <a:cs typeface="Times New Roman" panose="02020603050405020304" pitchFamily="18" charset="0"/>
              </a:rPr>
              <a:t>Casuística jurisprudencial</a:t>
            </a:r>
          </a:p>
          <a:p>
            <a:pPr marL="0" indent="0" algn="just">
              <a:buNone/>
              <a:tabLst>
                <a:tab pos="-914400" algn="l"/>
                <a:tab pos="-457200" algn="l"/>
              </a:tabLst>
            </a:pPr>
            <a:r>
              <a:rPr lang="es-AR" sz="4500" b="1" spc="-15" dirty="0">
                <a:latin typeface="Calibri" panose="020F0502020204030204" pitchFamily="34" charset="0"/>
                <a:cs typeface="Times New Roman" panose="02020603050405020304" pitchFamily="18" charset="0"/>
              </a:rPr>
              <a:t>SCJM (2014) Matus - Niño traga un silbato </a:t>
            </a:r>
          </a:p>
          <a:p>
            <a:pPr marL="0" indent="0" algn="just">
              <a:buNone/>
              <a:tabLst>
                <a:tab pos="-914400" algn="l"/>
                <a:tab pos="-457200" algn="l"/>
              </a:tabLst>
            </a:pPr>
            <a:r>
              <a:rPr lang="es-AR" sz="4500" spc="-15" dirty="0">
                <a:latin typeface="Calibri" panose="020F0502020204030204" pitchFamily="34" charset="0"/>
                <a:cs typeface="Times New Roman" panose="02020603050405020304" pitchFamily="18" charset="0"/>
              </a:rPr>
              <a:t>Durante un recreo el niño se ahogó con un silbato (traído desde su casa) que simula el maullido de un gato; es de plástico, pequeño -2cm aproximadamente- con una lámina de metal adentro, que se coloca entre el paladar y la lengua para poder hacerlo sonar.</a:t>
            </a:r>
          </a:p>
          <a:p>
            <a:pPr marL="0" indent="0" algn="just">
              <a:buNone/>
              <a:tabLst>
                <a:tab pos="-914400" algn="l"/>
                <a:tab pos="-457200" algn="l"/>
              </a:tabLst>
            </a:pPr>
            <a:r>
              <a:rPr lang="es-AR" sz="4500" spc="-15" dirty="0">
                <a:latin typeface="Calibri" panose="020F0502020204030204" pitchFamily="34" charset="0"/>
                <a:cs typeface="Times New Roman" panose="02020603050405020304" pitchFamily="18" charset="0"/>
              </a:rPr>
              <a:t>Primera instancia rechaza la demanda. La sentencia es confirmada por la Cámara.</a:t>
            </a:r>
          </a:p>
          <a:p>
            <a:pPr marL="0" indent="0" algn="just">
              <a:buNone/>
              <a:tabLst>
                <a:tab pos="-914400" algn="l"/>
                <a:tab pos="-457200" algn="l"/>
              </a:tabLst>
            </a:pPr>
            <a:r>
              <a:rPr lang="es-AR" sz="4500" spc="-15" dirty="0">
                <a:latin typeface="Calibri" panose="020F0502020204030204" pitchFamily="34" charset="0"/>
                <a:cs typeface="Times New Roman" panose="02020603050405020304" pitchFamily="18" charset="0"/>
              </a:rPr>
              <a:t>SCJM Minoría (Nanclares) No puede sostenerse la previsibilidad del suceso, porque ello implicaría requisar a cada uno de los alumnos cada día, o asignar un adulto por cada niño para su control.</a:t>
            </a:r>
          </a:p>
          <a:p>
            <a:pPr marL="0" indent="0" algn="just">
              <a:buNone/>
              <a:tabLst>
                <a:tab pos="-914400" algn="l"/>
                <a:tab pos="-457200" algn="l"/>
              </a:tabLst>
            </a:pPr>
            <a:r>
              <a:rPr lang="es-AR" sz="4500" spc="-15" dirty="0">
                <a:latin typeface="Calibri" panose="020F0502020204030204" pitchFamily="34" charset="0"/>
                <a:cs typeface="Times New Roman" panose="02020603050405020304" pitchFamily="18" charset="0"/>
              </a:rPr>
              <a:t>Extender la previsibilidad del daño a su potencialidad riesgosa llevaría al extremo de considerar potencialmente riesgoso cualquier objeto, pues hasta los útiles escolares encerrarían el riesgo de producir daños en manos de los alumnos. Con el mismo criterio, cualquier actividad podría ser generadora de accidentes, y entonces no se podrían tomar recreos, ni realizar actividades físicas o recreativas.</a:t>
            </a:r>
          </a:p>
          <a:p>
            <a:pPr marL="0" indent="0" algn="just">
              <a:buNone/>
              <a:tabLst>
                <a:tab pos="-914400" algn="l"/>
                <a:tab pos="-457200" algn="l"/>
              </a:tabLst>
            </a:pPr>
            <a:r>
              <a:rPr lang="es-AR" sz="4500" spc="-15" dirty="0">
                <a:latin typeface="Calibri" panose="020F0502020204030204" pitchFamily="34" charset="0"/>
                <a:cs typeface="Times New Roman" panose="02020603050405020304" pitchFamily="18" charset="0"/>
              </a:rPr>
              <a:t>La sola circunstancia de que el niño al intentar hacerlo sonar lo haya aspirado quedándole atascado en la garganta, constituye un evento imprevisible e inevitable.</a:t>
            </a: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12028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92500" lnSpcReduction="20000"/>
          </a:bodyPr>
          <a:lstStyle/>
          <a:p>
            <a:pPr marL="0" indent="0" algn="just">
              <a:lnSpc>
                <a:spcPct val="150000"/>
              </a:lnSpc>
              <a:spcBef>
                <a:spcPts val="600"/>
              </a:spcBef>
              <a:buNone/>
              <a:tabLst>
                <a:tab pos="-914400" algn="l"/>
                <a:tab pos="-457200" algn="l"/>
              </a:tabLst>
            </a:pPr>
            <a:r>
              <a:rPr lang="es-ES_tradnl" sz="2600" b="1" u="sng" spc="-15" dirty="0">
                <a:effectLst/>
                <a:latin typeface="+mj-lt"/>
                <a:ea typeface="Times New Roman" panose="02020603050405020304" pitchFamily="18" charset="0"/>
                <a:cs typeface="Times New Roman" panose="02020603050405020304" pitchFamily="18" charset="0"/>
              </a:rPr>
              <a:t>Eximente: </a:t>
            </a:r>
            <a:r>
              <a:rPr lang="es-ES_tradnl" sz="2600" b="1" spc="-15" dirty="0">
                <a:latin typeface="+mj-lt"/>
                <a:ea typeface="Times New Roman" panose="02020603050405020304" pitchFamily="18" charset="0"/>
                <a:cs typeface="Times New Roman" panose="02020603050405020304" pitchFamily="18" charset="0"/>
              </a:rPr>
              <a:t>Caso fortuito. </a:t>
            </a:r>
            <a:r>
              <a:rPr lang="es-AR" sz="2600" b="1" u="sng" spc="-15" dirty="0">
                <a:effectLst/>
                <a:latin typeface="+mj-lt"/>
                <a:ea typeface="Times New Roman" panose="02020603050405020304" pitchFamily="18" charset="0"/>
                <a:cs typeface="Times New Roman" panose="02020603050405020304" pitchFamily="18" charset="0"/>
              </a:rPr>
              <a:t>Casuística jurisprudencial</a:t>
            </a:r>
          </a:p>
          <a:p>
            <a:pPr marL="0" indent="0" algn="just">
              <a:lnSpc>
                <a:spcPct val="150000"/>
              </a:lnSpc>
              <a:spcBef>
                <a:spcPts val="600"/>
              </a:spcBef>
              <a:buNone/>
              <a:tabLst>
                <a:tab pos="-914400" algn="l"/>
                <a:tab pos="-457200" algn="l"/>
              </a:tabLst>
            </a:pPr>
            <a:r>
              <a:rPr lang="es-AR" sz="2600" b="1" spc="-15" dirty="0">
                <a:latin typeface="+mj-lt"/>
                <a:ea typeface="Times New Roman" panose="02020603050405020304" pitchFamily="18" charset="0"/>
                <a:cs typeface="Times New Roman" panose="02020603050405020304" pitchFamily="18" charset="0"/>
              </a:rPr>
              <a:t>SCJM (2014) Matus - </a:t>
            </a:r>
            <a:r>
              <a:rPr lang="es-AR" sz="2600" spc="-15" dirty="0">
                <a:effectLst/>
                <a:latin typeface="+mj-lt"/>
                <a:ea typeface="Times New Roman" panose="02020603050405020304" pitchFamily="18" charset="0"/>
                <a:cs typeface="Times New Roman" panose="02020603050405020304" pitchFamily="18" charset="0"/>
              </a:rPr>
              <a:t>Niño traga un silbato (continuación)</a:t>
            </a:r>
          </a:p>
          <a:p>
            <a:pPr marL="0" indent="0" algn="just">
              <a:buNone/>
            </a:pPr>
            <a:r>
              <a:rPr lang="es-AR" sz="2600" b="1" spc="-15" dirty="0">
                <a:effectLst/>
                <a:latin typeface="Calibri" panose="020F0502020204030204" pitchFamily="34" charset="0"/>
                <a:ea typeface="Times New Roman" panose="02020603050405020304" pitchFamily="18" charset="0"/>
                <a:cs typeface="Times New Roman" panose="02020603050405020304" pitchFamily="18" charset="0"/>
              </a:rPr>
              <a:t>Mayoría (Pérez Hualde, Adhiere Palermo).</a:t>
            </a:r>
          </a:p>
          <a:p>
            <a:pPr marL="0" indent="0" algn="just">
              <a:buNone/>
            </a:pPr>
            <a:r>
              <a:rPr lang="es-ES" sz="2600" spc="-15" dirty="0">
                <a:effectLst/>
                <a:latin typeface="Calibri" panose="020F0502020204030204" pitchFamily="34" charset="0"/>
                <a:ea typeface="Times New Roman" panose="02020603050405020304" pitchFamily="18" charset="0"/>
                <a:cs typeface="Times New Roman" panose="02020603050405020304" pitchFamily="18" charset="0"/>
              </a:rPr>
              <a:t>La  demandada no ha probado el caso fortuito alegado como requiere la ley. </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ES" sz="2600" spc="-15" dirty="0">
                <a:latin typeface="Calibri" panose="020F0502020204030204" pitchFamily="34" charset="0"/>
                <a:ea typeface="Times New Roman" panose="02020603050405020304" pitchFamily="18" charset="0"/>
                <a:cs typeface="Times New Roman" panose="02020603050405020304" pitchFamily="18" charset="0"/>
              </a:rPr>
              <a:t>E</a:t>
            </a:r>
            <a:r>
              <a:rPr lang="es-ES" sz="2600" spc="-15" dirty="0">
                <a:effectLst/>
                <a:latin typeface="Calibri" panose="020F0502020204030204" pitchFamily="34" charset="0"/>
                <a:ea typeface="Times New Roman" panose="02020603050405020304" pitchFamily="18" charset="0"/>
                <a:cs typeface="Times New Roman" panose="02020603050405020304" pitchFamily="18" charset="0"/>
              </a:rPr>
              <a:t>l hecho fue advertido por el alumno de cuarto grado que le avisó a la maestra del niño “que se encontraba en el sector de la cancha”. Este relato ratificado por las propias autoridades de la escuela evidencia claramente que en ese patio no había personal cuidando de los alumnos durante el tercer recreo. </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ES" sz="2600" spc="-15" dirty="0">
                <a:latin typeface="Calibri" panose="020F0502020204030204" pitchFamily="34" charset="0"/>
                <a:ea typeface="Times New Roman" panose="02020603050405020304" pitchFamily="18" charset="0"/>
                <a:cs typeface="Times New Roman" panose="02020603050405020304" pitchFamily="18" charset="0"/>
              </a:rPr>
              <a:t>E</a:t>
            </a:r>
            <a:r>
              <a:rPr lang="es-ES" sz="2600" spc="-15" dirty="0">
                <a:effectLst/>
                <a:latin typeface="Calibri" panose="020F0502020204030204" pitchFamily="34" charset="0"/>
                <a:ea typeface="Times New Roman" panose="02020603050405020304" pitchFamily="18" charset="0"/>
                <a:cs typeface="Times New Roman" panose="02020603050405020304" pitchFamily="18" charset="0"/>
              </a:rPr>
              <a:t>s totalmente previsible para las autoridades educativas y el personal de la escuela, y además muy frecuente, que los niños lleven a clases juguetes para entretenerse durante el recreo –más aún por parte de niños de los primeros años de escolaridad-, como también que estos objetos, lógicamente, sean olvidados en el establecimiento, y encontrados por otros niños. También es previsible que se lastimen durante los recreos o descansos por los juegos y actividades que desarrollan con o sin objetos</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ES" sz="2600" spc="-15" dirty="0">
                <a:latin typeface="Calibri" panose="020F0502020204030204" pitchFamily="34" charset="0"/>
                <a:ea typeface="Times New Roman" panose="02020603050405020304" pitchFamily="18" charset="0"/>
                <a:cs typeface="Times New Roman" panose="02020603050405020304" pitchFamily="18" charset="0"/>
              </a:rPr>
              <a:t>D</a:t>
            </a:r>
            <a:r>
              <a:rPr lang="es-ES" sz="2600" spc="-15" dirty="0">
                <a:effectLst/>
                <a:latin typeface="Calibri" panose="020F0502020204030204" pitchFamily="34" charset="0"/>
                <a:ea typeface="Times New Roman" panose="02020603050405020304" pitchFamily="18" charset="0"/>
                <a:cs typeface="Times New Roman" panose="02020603050405020304" pitchFamily="18" charset="0"/>
              </a:rPr>
              <a:t>e haber estado un adulto éste hubiese prevenido al menor sobre el uso del silbato, o bien lo hubiese auxiliado en el momento, antes de que la situación pasase a mayores, teniendo en cuenta, reitero, que no es de ningún modo imprevisible que el niño estuviese jugando con un silbato en el recreo.</a:t>
            </a:r>
            <a:endParaRPr lang="es-AR" sz="26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35855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92500" lnSpcReduction="20000"/>
          </a:bodyPr>
          <a:lstStyle/>
          <a:p>
            <a:pPr marL="0" indent="0" algn="just">
              <a:lnSpc>
                <a:spcPct val="150000"/>
              </a:lnSpc>
              <a:spcBef>
                <a:spcPts val="600"/>
              </a:spcBef>
              <a:buNone/>
              <a:tabLst>
                <a:tab pos="-914400" algn="l"/>
                <a:tab pos="-457200" algn="l"/>
              </a:tabLst>
            </a:pPr>
            <a:r>
              <a:rPr lang="es-ES_tradnl" sz="2600" b="1" u="sng" spc="-15" dirty="0">
                <a:effectLst/>
                <a:latin typeface="+mj-lt"/>
                <a:ea typeface="Times New Roman" panose="02020603050405020304" pitchFamily="18" charset="0"/>
                <a:cs typeface="Times New Roman" panose="02020603050405020304" pitchFamily="18" charset="0"/>
              </a:rPr>
              <a:t>Eximente: </a:t>
            </a:r>
            <a:r>
              <a:rPr lang="es-ES_tradnl" sz="2600" b="1" spc="-15" dirty="0">
                <a:latin typeface="+mj-lt"/>
                <a:ea typeface="Times New Roman" panose="02020603050405020304" pitchFamily="18" charset="0"/>
                <a:cs typeface="Times New Roman" panose="02020603050405020304" pitchFamily="18" charset="0"/>
              </a:rPr>
              <a:t>Caso fortuito.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Hecho del damnificado. Casuística jurisprudencial. </a:t>
            </a:r>
            <a:r>
              <a:rPr lang="es-AR" sz="2400" b="1" spc="-15" dirty="0">
                <a:latin typeface="Calibri" panose="020F0502020204030204" pitchFamily="34" charset="0"/>
                <a:ea typeface="Times New Roman" panose="02020603050405020304" pitchFamily="18" charset="0"/>
                <a:cs typeface="Times New Roman" panose="02020603050405020304" pitchFamily="18" charset="0"/>
              </a:rPr>
              <a:t>CAÍDAS</a:t>
            </a:r>
            <a:endParaRPr lang="es-AR" sz="2400" b="1"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Lesiones sufridas por menor que cae solo. </a:t>
            </a: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SCJM Domínguez (2004). Una niña de 10 años de edad se cayó sola cuando estaba por llegar al lugar donde estaban sentadas sus compañeras. Ello ocurrió durante una clase de gimnasia, pero no en el momento en que realizaba el ejercicio simple que le habían solicitado (correr para adelante y atrás), sino mientras se dirigía al lugar donde estaban las demás niñas, luego de realizado el ejercicio que concluyó con éxito.</a:t>
            </a: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En el caso,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se confirmó la sentencia de primera y segunda instancia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que liberaba de responsabilidad al establecimiento educativo. Se entendió que el hecho de una niña mayor de diez años, puede constituir un caso fortuito o fuerza mayor, si presenta los caracteres de </a:t>
            </a:r>
            <a:r>
              <a:rPr lang="es-AR" sz="2400" spc="-15" dirty="0" err="1">
                <a:effectLst/>
                <a:latin typeface="Calibri" panose="020F0502020204030204" pitchFamily="34" charset="0"/>
                <a:ea typeface="Times New Roman" panose="02020603050405020304" pitchFamily="18" charset="0"/>
                <a:cs typeface="Times New Roman" panose="02020603050405020304" pitchFamily="18" charset="0"/>
              </a:rPr>
              <a:t>imprevisiblidad</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e inevitabilidad que la mayoría considera probados y, por ende, actuar como eximente de responsabilidad. La responsabilidad del art. 1117 C.C. requiere necesariamente que se dé nexo causal.</a:t>
            </a:r>
          </a:p>
          <a:p>
            <a:pPr marL="0" indent="0" algn="just">
              <a:buNone/>
              <a:tabLst>
                <a:tab pos="-914400" algn="l"/>
                <a:tab pos="-457200" algn="l"/>
              </a:tabLst>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Está fuera del recurso de casación saber si, en el caso, en concreto, la conducta de la víctima presentaba las características del caso fortuito o la fuerza mayor pues determinar si algo es previsible o inevitable es una cuestión de hecho, ajena a la vía elegida.</a:t>
            </a:r>
          </a:p>
          <a:p>
            <a:pPr marL="0" indent="0" algn="just">
              <a:buNone/>
              <a:tabLst>
                <a:tab pos="-914400" algn="l"/>
                <a:tab pos="-457200" algn="l"/>
              </a:tabLst>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Quizás la decisión mayoritaria (de la Cámara) no se ajusta a las pautas restrictivas de esa jurisprudencia en cuanto al juzgamiento de la imprevisibilidad y la inevitabilidad, pero como he señalado esta es una cuestión ajena al recurso deducido.</a:t>
            </a: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6991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600" b="1" u="sng" spc="-15" dirty="0">
                <a:effectLst/>
                <a:latin typeface="+mj-lt"/>
                <a:ea typeface="Times New Roman" panose="02020603050405020304" pitchFamily="18" charset="0"/>
                <a:cs typeface="Times New Roman" panose="02020603050405020304" pitchFamily="18" charset="0"/>
              </a:rPr>
              <a:t>Eximente: </a:t>
            </a:r>
            <a:r>
              <a:rPr lang="es-ES_tradnl" sz="2600" b="1" spc="-15" dirty="0">
                <a:latin typeface="+mj-lt"/>
                <a:ea typeface="Times New Roman" panose="02020603050405020304" pitchFamily="18" charset="0"/>
                <a:cs typeface="Times New Roman" panose="02020603050405020304" pitchFamily="18" charset="0"/>
              </a:rPr>
              <a:t>Caso fortuito. </a:t>
            </a:r>
            <a:r>
              <a:rPr lang="es-AR" sz="2800" spc="-15" dirty="0">
                <a:effectLst/>
                <a:latin typeface="Calibri" panose="020F0502020204030204" pitchFamily="34" charset="0"/>
                <a:ea typeface="Times New Roman" panose="02020603050405020304" pitchFamily="18" charset="0"/>
                <a:cs typeface="Times New Roman" panose="02020603050405020304" pitchFamily="18" charset="0"/>
              </a:rPr>
              <a:t>Hecho del damnificado.</a:t>
            </a:r>
            <a:r>
              <a:rPr lang="es-ES_tradnl" sz="2600" spc="-15" dirty="0">
                <a:latin typeface="+mj-lt"/>
                <a:ea typeface="Times New Roman" panose="02020603050405020304" pitchFamily="18" charset="0"/>
                <a:cs typeface="Times New Roman" panose="02020603050405020304" pitchFamily="18" charset="0"/>
              </a:rPr>
              <a:t> </a:t>
            </a:r>
            <a:r>
              <a:rPr lang="es-AR" sz="2600" b="1" u="sng" spc="-15" dirty="0">
                <a:effectLst/>
                <a:latin typeface="+mj-lt"/>
                <a:ea typeface="Times New Roman" panose="02020603050405020304" pitchFamily="18" charset="0"/>
                <a:cs typeface="Times New Roman" panose="02020603050405020304" pitchFamily="18" charset="0"/>
              </a:rPr>
              <a:t>Casuística jurisprudencial</a:t>
            </a:r>
            <a:r>
              <a:rPr lang="es-AR" sz="2600" b="1" spc="-15" dirty="0">
                <a:latin typeface="+mj-lt"/>
                <a:ea typeface="Times New Roman" panose="02020603050405020304" pitchFamily="18" charset="0"/>
                <a:cs typeface="Times New Roman" panose="02020603050405020304" pitchFamily="18" charset="0"/>
              </a:rPr>
              <a:t>. </a:t>
            </a:r>
            <a:r>
              <a:rPr lang="es-AR" sz="2600" b="1" u="sng" spc="-15" dirty="0">
                <a:latin typeface="+mj-lt"/>
                <a:ea typeface="Times New Roman" panose="02020603050405020304" pitchFamily="18" charset="0"/>
                <a:cs typeface="Times New Roman" panose="02020603050405020304" pitchFamily="18" charset="0"/>
              </a:rPr>
              <a:t>CAÍDAS</a:t>
            </a:r>
            <a:endParaRPr lang="es-AR" sz="2600" b="1" u="sng" spc="-15" dirty="0">
              <a:effectLst/>
              <a:latin typeface="+mj-lt"/>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SCJM Torelli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(2013)</a:t>
            </a: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 Estudiante de 17 años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durante el horario escolar </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resbala en el patio del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establecimiento dependiente de la DGE, de la cual era alumno; cae, se golpea y sufre fractura de tobillo.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z="2400" u="sng" spc="-15" dirty="0">
                <a:effectLst/>
                <a:latin typeface="Calibri" panose="020F0502020204030204" pitchFamily="34" charset="0"/>
                <a:ea typeface="Times New Roman" panose="02020603050405020304" pitchFamily="18" charset="0"/>
                <a:cs typeface="Times New Roman" panose="02020603050405020304" pitchFamily="18" charset="0"/>
              </a:rPr>
              <a:t>Primera instancia</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condena. </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z="2400" u="sng" spc="-15" dirty="0">
                <a:effectLst/>
                <a:latin typeface="Calibri" panose="020F0502020204030204" pitchFamily="34" charset="0"/>
                <a:ea typeface="Times New Roman" panose="02020603050405020304" pitchFamily="18" charset="0"/>
                <a:cs typeface="Times New Roman" panose="02020603050405020304" pitchFamily="18" charset="0"/>
              </a:rPr>
              <a:t>Cámara revoca</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Considera que es relevante la edad del menor. Concluye que las lesiones sufridas tuvieron su causa en la propia conducta de la víctima, que por su distracción u otra causa no imputable al establecimiento educativo, se resbaló y cayó en el patio de la escuela.</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Se trata de un supuesto de caso fortuito ya que, si bien es previsible en un establecimiento escolar la caída de los alumnos por diversos motivos, en el caso concreto, resulta inevitable ya que, no hay violación del deber de vigilancia y control por parte del personal del establecimiento. No se puede pretender que un alumno de 17 años sea acompañado o custodiado para evitar que sufra caídas por distracción, negligencia u otra causal sólo a él imputable.</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23068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lnSpcReduction="10000"/>
          </a:bodyPr>
          <a:lstStyle/>
          <a:p>
            <a:pPr marL="0" indent="0" algn="just">
              <a:lnSpc>
                <a:spcPct val="150000"/>
              </a:lnSpc>
              <a:spcBef>
                <a:spcPts val="600"/>
              </a:spcBef>
              <a:buNone/>
              <a:tabLst>
                <a:tab pos="-914400" algn="l"/>
                <a:tab pos="-457200" algn="l"/>
              </a:tabLst>
            </a:pPr>
            <a:r>
              <a:rPr lang="es-ES_tradnl" sz="2600" b="1" u="sng" spc="-15" dirty="0">
                <a:effectLst/>
                <a:latin typeface="+mj-lt"/>
                <a:ea typeface="Times New Roman" panose="02020603050405020304" pitchFamily="18" charset="0"/>
                <a:cs typeface="Times New Roman" panose="02020603050405020304" pitchFamily="18" charset="0"/>
              </a:rPr>
              <a:t>Eximente: </a:t>
            </a:r>
            <a:r>
              <a:rPr lang="es-ES_tradnl" sz="2600" b="1" spc="-15" dirty="0">
                <a:latin typeface="+mj-lt"/>
                <a:ea typeface="Times New Roman" panose="02020603050405020304" pitchFamily="18" charset="0"/>
                <a:cs typeface="Times New Roman" panose="02020603050405020304" pitchFamily="18" charset="0"/>
              </a:rPr>
              <a:t>Caso fortuito. </a:t>
            </a:r>
            <a:r>
              <a:rPr lang="es-AR" sz="2800" spc="-15" dirty="0">
                <a:effectLst/>
                <a:latin typeface="Calibri" panose="020F0502020204030204" pitchFamily="34" charset="0"/>
                <a:ea typeface="Times New Roman" panose="02020603050405020304" pitchFamily="18" charset="0"/>
                <a:cs typeface="Times New Roman" panose="02020603050405020304" pitchFamily="18" charset="0"/>
              </a:rPr>
              <a:t>Hecho del damnificado.</a:t>
            </a:r>
            <a:r>
              <a:rPr lang="es-ES_tradnl" sz="2600" spc="-15" dirty="0">
                <a:latin typeface="+mj-lt"/>
                <a:ea typeface="Times New Roman" panose="02020603050405020304" pitchFamily="18" charset="0"/>
                <a:cs typeface="Times New Roman" panose="02020603050405020304" pitchFamily="18" charset="0"/>
              </a:rPr>
              <a:t> </a:t>
            </a:r>
            <a:r>
              <a:rPr lang="es-AR" sz="2600" b="1" u="sng" spc="-15" dirty="0">
                <a:effectLst/>
                <a:latin typeface="+mj-lt"/>
                <a:ea typeface="Times New Roman" panose="02020603050405020304" pitchFamily="18" charset="0"/>
                <a:cs typeface="Times New Roman" panose="02020603050405020304" pitchFamily="18" charset="0"/>
              </a:rPr>
              <a:t>Casuística jurisprudencial</a:t>
            </a:r>
            <a:r>
              <a:rPr lang="es-AR" sz="2600" b="1" spc="-15" dirty="0">
                <a:latin typeface="+mj-lt"/>
                <a:ea typeface="Times New Roman" panose="02020603050405020304" pitchFamily="18" charset="0"/>
                <a:cs typeface="Times New Roman" panose="02020603050405020304" pitchFamily="18" charset="0"/>
              </a:rPr>
              <a:t>. </a:t>
            </a:r>
            <a:r>
              <a:rPr lang="es-AR" sz="2600" b="1" u="sng" spc="-15" dirty="0">
                <a:latin typeface="+mj-lt"/>
                <a:ea typeface="Times New Roman" panose="02020603050405020304" pitchFamily="18" charset="0"/>
                <a:cs typeface="Times New Roman" panose="02020603050405020304" pitchFamily="18" charset="0"/>
              </a:rPr>
              <a:t>CAÍDAS</a:t>
            </a:r>
            <a:endParaRPr lang="es-AR" sz="2600" b="1" u="sng" spc="-15" dirty="0">
              <a:effectLst/>
              <a:latin typeface="+mj-lt"/>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ES_tradnl" sz="2400" b="1" spc="-15" dirty="0">
                <a:effectLst/>
                <a:latin typeface="Calibri" panose="020F0502020204030204" pitchFamily="34" charset="0"/>
                <a:ea typeface="Times New Roman" panose="02020603050405020304" pitchFamily="18" charset="0"/>
                <a:cs typeface="Times New Roman" panose="02020603050405020304" pitchFamily="18" charset="0"/>
              </a:rPr>
              <a:t>SCJM Torelli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(2013)</a:t>
            </a:r>
            <a:r>
              <a:rPr lang="es-ES_tradnl" sz="2400" b="1" spc="-15" dirty="0">
                <a:latin typeface="Calibri" panose="020F0502020204030204" pitchFamily="34" charset="0"/>
                <a:ea typeface="Times New Roman" panose="02020603050405020304" pitchFamily="18" charset="0"/>
                <a:cs typeface="Times New Roman" panose="02020603050405020304" pitchFamily="18" charset="0"/>
              </a:rPr>
              <a:t> – continuación</a:t>
            </a:r>
          </a:p>
          <a:p>
            <a:pPr marL="0" indent="0" algn="just">
              <a:buNone/>
              <a:tabLst>
                <a:tab pos="-914400" algn="l"/>
                <a:tab pos="-457200" algn="l"/>
              </a:tabLst>
            </a:pPr>
            <a:r>
              <a:rPr lang="es-AR" u="sng" spc="-15" dirty="0">
                <a:effectLst/>
                <a:latin typeface="Calibri" panose="020F0502020204030204" pitchFamily="34" charset="0"/>
                <a:ea typeface="Times New Roman" panose="02020603050405020304" pitchFamily="18" charset="0"/>
                <a:cs typeface="Times New Roman" panose="02020603050405020304" pitchFamily="18" charset="0"/>
              </a:rPr>
              <a:t>SCJM revoca el fallo de Cámara</a:t>
            </a:r>
            <a:r>
              <a:rPr lang="es-AR" spc="-15" dirty="0">
                <a:effectLst/>
                <a:latin typeface="Calibri" panose="020F0502020204030204" pitchFamily="34" charset="0"/>
                <a:ea typeface="Times New Roman" panose="02020603050405020304" pitchFamily="18" charset="0"/>
                <a:cs typeface="Times New Roman" panose="02020603050405020304" pitchFamily="18" charset="0"/>
              </a:rPr>
              <a:t>. Fundamentos:</a:t>
            </a:r>
            <a:endParaRPr lang="es-AR"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pc="-15" dirty="0">
                <a:effectLst/>
                <a:latin typeface="Calibri" panose="020F0502020204030204" pitchFamily="34" charset="0"/>
                <a:ea typeface="Times New Roman" panose="02020603050405020304" pitchFamily="18" charset="0"/>
                <a:cs typeface="Times New Roman" panose="02020603050405020304" pitchFamily="18" charset="0"/>
              </a:rPr>
              <a:t>Aunque de lege </a:t>
            </a:r>
            <a:r>
              <a:rPr lang="es-AR" spc="-15" dirty="0" err="1">
                <a:effectLst/>
                <a:latin typeface="Calibri" panose="020F0502020204030204" pitchFamily="34" charset="0"/>
                <a:ea typeface="Times New Roman" panose="02020603050405020304" pitchFamily="18" charset="0"/>
                <a:cs typeface="Times New Roman" panose="02020603050405020304" pitchFamily="18" charset="0"/>
              </a:rPr>
              <a:t>ferenda</a:t>
            </a:r>
            <a:r>
              <a:rPr lang="es-AR" spc="-15" dirty="0">
                <a:effectLst/>
                <a:latin typeface="Calibri" panose="020F0502020204030204" pitchFamily="34" charset="0"/>
                <a:ea typeface="Times New Roman" panose="02020603050405020304" pitchFamily="18" charset="0"/>
                <a:cs typeface="Times New Roman" panose="02020603050405020304" pitchFamily="18" charset="0"/>
              </a:rPr>
              <a:t> pudiera considerarse injusta la solución legal en el caso de los menores adultos, lo cierto es que, de lege lata, la normativa impone una responsabilidad rigurosamente objetiva, también respecto de estos menores.</a:t>
            </a:r>
            <a:endParaRPr lang="es-AR"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pc="-15" dirty="0">
                <a:effectLst/>
                <a:latin typeface="Calibri" panose="020F0502020204030204" pitchFamily="34" charset="0"/>
                <a:ea typeface="Times New Roman" panose="02020603050405020304" pitchFamily="18" charset="0"/>
                <a:cs typeface="Times New Roman" panose="02020603050405020304" pitchFamily="18" charset="0"/>
              </a:rPr>
              <a:t>No se probó la causa que ocasionó la caída del menor. </a:t>
            </a:r>
            <a:r>
              <a:rPr lang="es-AR" spc="-15" dirty="0">
                <a:effectLst/>
                <a:latin typeface="Calibri" panose="020F0502020204030204" pitchFamily="34" charset="0"/>
                <a:ea typeface="Aptos" panose="020B0004020202020204" pitchFamily="34" charset="0"/>
                <a:cs typeface="Times New Roman" panose="02020603050405020304" pitchFamily="18" charset="0"/>
              </a:rPr>
              <a:t>la imposibilidad de</a:t>
            </a:r>
            <a:r>
              <a:rPr lang="es-AR"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pc="-15" dirty="0">
                <a:effectLst/>
                <a:latin typeface="Calibri" panose="020F0502020204030204" pitchFamily="34" charset="0"/>
                <a:ea typeface="Aptos" panose="020B0004020202020204" pitchFamily="34" charset="0"/>
                <a:cs typeface="Times New Roman" panose="02020603050405020304" pitchFamily="18" charset="0"/>
              </a:rPr>
              <a:t>determinar los hechos de la causa, momento y lugar físico dentro de la escuela donde ocurrió el accidente,</a:t>
            </a:r>
            <a:r>
              <a:rPr lang="es-AR"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pc="-15" dirty="0">
                <a:effectLst/>
                <a:latin typeface="Calibri" panose="020F0502020204030204" pitchFamily="34" charset="0"/>
                <a:ea typeface="Aptos" panose="020B0004020202020204" pitchFamily="34" charset="0"/>
                <a:cs typeface="Times New Roman" panose="02020603050405020304" pitchFamily="18" charset="0"/>
              </a:rPr>
              <a:t>manera en que éste acaeció, si habían o no otras personas y cuál fue la intervención que las mismas pudieron</a:t>
            </a:r>
            <a:r>
              <a:rPr lang="es-AR"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pc="-15" dirty="0">
                <a:effectLst/>
                <a:latin typeface="Calibri" panose="020F0502020204030204" pitchFamily="34" charset="0"/>
                <a:ea typeface="Aptos" panose="020B0004020202020204" pitchFamily="34" charset="0"/>
                <a:cs typeface="Times New Roman" panose="02020603050405020304" pitchFamily="18" charset="0"/>
              </a:rPr>
              <a:t>tener en el siniestro, impide determinar la existencia de culpa de la víctima y mucho menos, que ella revista el</a:t>
            </a:r>
            <a:r>
              <a:rPr lang="es-AR"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pc="-15" dirty="0">
                <a:effectLst/>
                <a:latin typeface="Calibri" panose="020F0502020204030204" pitchFamily="34" charset="0"/>
                <a:ea typeface="Aptos" panose="020B0004020202020204" pitchFamily="34" charset="0"/>
                <a:cs typeface="Times New Roman" panose="02020603050405020304" pitchFamily="18" charset="0"/>
              </a:rPr>
              <a:t>carácter de imprevisible o inevitable a fin de configurar la eximente de caso fortuito y poder, de esta forma</a:t>
            </a:r>
            <a:r>
              <a:rPr lang="es-AR"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pc="-15" dirty="0">
                <a:effectLst/>
                <a:latin typeface="Calibri" panose="020F0502020204030204" pitchFamily="34" charset="0"/>
                <a:ea typeface="Aptos" panose="020B0004020202020204" pitchFamily="34" charset="0"/>
                <a:cs typeface="Times New Roman" panose="02020603050405020304" pitchFamily="18" charset="0"/>
              </a:rPr>
              <a:t>liberar, al establecimiento educativo de la responsabilidad que le fuera imputada.</a:t>
            </a:r>
            <a:endParaRPr lang="es-AR"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94700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600" b="1" u="sng" spc="-15" dirty="0">
                <a:effectLst/>
                <a:latin typeface="+mj-lt"/>
                <a:ea typeface="Times New Roman" panose="02020603050405020304" pitchFamily="18" charset="0"/>
                <a:cs typeface="Times New Roman" panose="02020603050405020304" pitchFamily="18" charset="0"/>
              </a:rPr>
              <a:t>Eximente: </a:t>
            </a:r>
            <a:r>
              <a:rPr lang="es-ES_tradnl" sz="2600" b="1" spc="-15" dirty="0">
                <a:latin typeface="+mj-lt"/>
                <a:ea typeface="Times New Roman" panose="02020603050405020304" pitchFamily="18" charset="0"/>
                <a:cs typeface="Times New Roman" panose="02020603050405020304" pitchFamily="18" charset="0"/>
              </a:rPr>
              <a:t>Caso fortuito. </a:t>
            </a:r>
            <a:r>
              <a:rPr lang="es-AR" sz="2800" spc="-15" dirty="0">
                <a:effectLst/>
                <a:latin typeface="Calibri" panose="020F0502020204030204" pitchFamily="34" charset="0"/>
                <a:ea typeface="Times New Roman" panose="02020603050405020304" pitchFamily="18" charset="0"/>
                <a:cs typeface="Times New Roman" panose="02020603050405020304" pitchFamily="18" charset="0"/>
              </a:rPr>
              <a:t>Hecho del damnificado.</a:t>
            </a:r>
            <a:r>
              <a:rPr lang="es-ES_tradnl" sz="2600" spc="-15" dirty="0">
                <a:latin typeface="+mj-lt"/>
                <a:ea typeface="Times New Roman" panose="02020603050405020304" pitchFamily="18" charset="0"/>
                <a:cs typeface="Times New Roman" panose="02020603050405020304" pitchFamily="18" charset="0"/>
              </a:rPr>
              <a:t> </a:t>
            </a:r>
            <a:r>
              <a:rPr lang="es-AR" sz="2600" b="1" u="sng" spc="-15" dirty="0">
                <a:effectLst/>
                <a:latin typeface="+mj-lt"/>
                <a:ea typeface="Times New Roman" panose="02020603050405020304" pitchFamily="18" charset="0"/>
                <a:cs typeface="Times New Roman" panose="02020603050405020304" pitchFamily="18" charset="0"/>
              </a:rPr>
              <a:t>Casuística jurisprudencial</a:t>
            </a:r>
            <a:r>
              <a:rPr lang="es-AR" sz="2600" b="1" spc="-15" dirty="0">
                <a:latin typeface="+mj-lt"/>
                <a:ea typeface="Times New Roman" panose="02020603050405020304" pitchFamily="18" charset="0"/>
                <a:cs typeface="Times New Roman" panose="02020603050405020304" pitchFamily="18" charset="0"/>
              </a:rPr>
              <a:t>. </a:t>
            </a:r>
            <a:r>
              <a:rPr lang="es-AR" sz="2600" b="1" u="sng" spc="-15" dirty="0">
                <a:latin typeface="+mj-lt"/>
                <a:ea typeface="Times New Roman" panose="02020603050405020304" pitchFamily="18" charset="0"/>
                <a:cs typeface="Times New Roman" panose="02020603050405020304" pitchFamily="18" charset="0"/>
              </a:rPr>
              <a:t>CAÍDAS</a:t>
            </a:r>
            <a:endParaRPr lang="es-AR" sz="2600" b="1" u="sng" spc="-15" dirty="0">
              <a:effectLst/>
              <a:latin typeface="+mj-lt"/>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1CC3 Daza (2019)</a:t>
            </a: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el niño llega en bicicleta y, antes de guardarla en el sector destinado para ello, hace un “</a:t>
            </a:r>
            <a:r>
              <a:rPr lang="es-AR" sz="2400" spc="-15" dirty="0" err="1">
                <a:effectLst/>
                <a:latin typeface="Calibri" panose="020F0502020204030204" pitchFamily="34" charset="0"/>
                <a:ea typeface="Times New Roman" panose="02020603050405020304" pitchFamily="18" charset="0"/>
                <a:cs typeface="Times New Roman" panose="02020603050405020304" pitchFamily="18" charset="0"/>
              </a:rPr>
              <a:t>willy</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que sabemos es la maniobra de levantar la rueda delantera en el aire para quedar sólo apoyado en la rueda que ejerce tracción. El acta dice: “y cae, produciéndosele un fuerte traumatismo en su pierna izquierda...”. No logro apreciar caso fortuito que funcione como eximente de la responsabilidad objetiva.</a:t>
            </a:r>
          </a:p>
          <a:p>
            <a:pPr marL="0" indent="0" algn="just">
              <a:buNone/>
              <a:tabLst>
                <a:tab pos="-914400" algn="l"/>
                <a:tab pos="-457200" algn="l"/>
              </a:tabLst>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1CC5 Jofre (2020)</a:t>
            </a: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el menor cayó por su propia conducta, solo, la lesión se produjo por su acto voluntario y no por haber estado participando de un juego con otros compañeros, o por actividades escolares por lo que entiendo que el hecho, a pesar de todas las previsiones que se tomen en la escuela, aún estando bajo la vigilancia de maestros, el suceso fue imponderable e inevitable y por ende calificable como fortuito o fuerza mayor. Aunque previsible, el suceso fue inevitable.</a:t>
            </a: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1880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lnSpcReduction="10000"/>
          </a:bodyPr>
          <a:lstStyle/>
          <a:p>
            <a:pPr marL="0" indent="0" algn="just">
              <a:lnSpc>
                <a:spcPct val="150000"/>
              </a:lnSpc>
              <a:spcBef>
                <a:spcPts val="600"/>
              </a:spcBef>
              <a:buNone/>
              <a:tabLst>
                <a:tab pos="-914400" algn="l"/>
                <a:tab pos="-457200" algn="l"/>
              </a:tabLst>
            </a:pPr>
            <a:r>
              <a:rPr lang="es-ES_tradnl" sz="2600" b="1" u="sng" spc="-15" dirty="0">
                <a:effectLst/>
                <a:latin typeface="+mj-lt"/>
                <a:ea typeface="Times New Roman" panose="02020603050405020304" pitchFamily="18" charset="0"/>
                <a:cs typeface="Times New Roman" panose="02020603050405020304" pitchFamily="18" charset="0"/>
              </a:rPr>
              <a:t>Eximente:</a:t>
            </a:r>
            <a:r>
              <a:rPr lang="es-ES_tradnl" sz="2600" b="1" spc="-15" dirty="0">
                <a:effectLst/>
                <a:latin typeface="+mj-lt"/>
                <a:ea typeface="Times New Roman" panose="02020603050405020304" pitchFamily="18" charset="0"/>
                <a:cs typeface="Times New Roman" panose="02020603050405020304" pitchFamily="18" charset="0"/>
              </a:rPr>
              <a:t> </a:t>
            </a:r>
            <a:r>
              <a:rPr lang="es-ES_tradnl" sz="2600" b="1" spc="-15" dirty="0">
                <a:latin typeface="+mj-lt"/>
                <a:ea typeface="Times New Roman" panose="02020603050405020304" pitchFamily="18" charset="0"/>
                <a:cs typeface="Times New Roman" panose="02020603050405020304" pitchFamily="18" charset="0"/>
              </a:rPr>
              <a:t>Caso fortuito.</a:t>
            </a:r>
            <a:r>
              <a:rPr lang="es-AR" sz="2800" b="1"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z="2800" spc="-15" dirty="0">
                <a:effectLst/>
                <a:latin typeface="Calibri" panose="020F0502020204030204" pitchFamily="34" charset="0"/>
                <a:ea typeface="Times New Roman" panose="02020603050405020304" pitchFamily="18" charset="0"/>
                <a:cs typeface="Times New Roman" panose="02020603050405020304" pitchFamily="18" charset="0"/>
              </a:rPr>
              <a:t>Hecho del damnificado.</a:t>
            </a:r>
            <a:r>
              <a:rPr lang="es-ES_tradnl" sz="2600" spc="-15" dirty="0">
                <a:latin typeface="+mj-lt"/>
                <a:ea typeface="Times New Roman" panose="02020603050405020304" pitchFamily="18" charset="0"/>
                <a:cs typeface="Times New Roman" panose="02020603050405020304" pitchFamily="18" charset="0"/>
              </a:rPr>
              <a:t> </a:t>
            </a:r>
            <a:r>
              <a:rPr lang="es-AR" sz="2600" b="1" u="sng" spc="-15" dirty="0">
                <a:effectLst/>
                <a:latin typeface="+mj-lt"/>
                <a:ea typeface="Times New Roman" panose="02020603050405020304" pitchFamily="18" charset="0"/>
                <a:cs typeface="Times New Roman" panose="02020603050405020304" pitchFamily="18" charset="0"/>
              </a:rPr>
              <a:t>Casuística jurisprudencial</a:t>
            </a:r>
            <a:r>
              <a:rPr lang="es-AR" sz="2600" b="1" spc="-15" dirty="0">
                <a:latin typeface="+mj-lt"/>
                <a:ea typeface="Times New Roman" panose="02020603050405020304" pitchFamily="18" charset="0"/>
                <a:cs typeface="Times New Roman" panose="02020603050405020304" pitchFamily="18" charset="0"/>
              </a:rPr>
              <a:t>. </a:t>
            </a:r>
            <a:r>
              <a:rPr lang="es-AR" sz="2600" b="1" u="sng" spc="-15" dirty="0">
                <a:latin typeface="+mj-lt"/>
                <a:ea typeface="Times New Roman" panose="02020603050405020304" pitchFamily="18" charset="0"/>
                <a:cs typeface="Times New Roman" panose="02020603050405020304" pitchFamily="18" charset="0"/>
              </a:rPr>
              <a:t>LESIONES POR CAÍDAS</a:t>
            </a:r>
            <a:endParaRPr lang="es-AR" sz="2600" b="1" u="sng" spc="-15" dirty="0">
              <a:effectLst/>
              <a:latin typeface="+mj-lt"/>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1CC3 Villa (2022)</a:t>
            </a: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El alumno Juan Gabriel Villa se accidentó mientras jugaba al fútbol en el patio de la escuela, los alumnos se encontraban con la profesora Astorga realizando actividades recreativas, ya que por la poca cantidad de alumnos no se podía dictar clases normales. Los alumnos le solicitaron a la docente jugar a la pelota. Varios alumnos de otros cursos también estaban jugando recreativamente, cuando la docente observa que el alumno Villa se resbala y cae al piso.</a:t>
            </a: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Las medidas relativas a la organización son asumidas por los titulares del Centro. El riesgo de que se produzcan daños es propio de lo que puede denominarse la "empresa docente", concebida como unidad económica. De allí la necesidad de un seguro.</a:t>
            </a: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En el hecho que aquí nos corresponde juzgar,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el argumento de la caída en soledad no es admisible. Estaba, en el contexto de un juego en equipo</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No puede alegarse que se trató de una acción individual de la víctima, aunque –insisto- no sería suficiente tal situación para configurar la eximente.</a:t>
            </a: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70753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ES_tradnl" sz="2600" b="1" u="sng" spc="-15" dirty="0">
                <a:effectLst/>
                <a:latin typeface="+mj-lt"/>
                <a:ea typeface="Times New Roman" panose="02020603050405020304" pitchFamily="18" charset="0"/>
                <a:cs typeface="Times New Roman" panose="02020603050405020304" pitchFamily="18" charset="0"/>
              </a:rPr>
              <a:t>Eximente: </a:t>
            </a:r>
            <a:r>
              <a:rPr lang="es-ES_tradnl" sz="2600" b="1" spc="-15" dirty="0">
                <a:latin typeface="+mj-lt"/>
                <a:ea typeface="Times New Roman" panose="02020603050405020304" pitchFamily="18" charset="0"/>
                <a:cs typeface="Times New Roman" panose="02020603050405020304" pitchFamily="18" charset="0"/>
              </a:rPr>
              <a:t>Caso fortuito.</a:t>
            </a:r>
            <a:r>
              <a:rPr lang="es-AR" sz="2800" b="1"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z="2800" spc="-15" dirty="0">
                <a:effectLst/>
                <a:latin typeface="Calibri" panose="020F0502020204030204" pitchFamily="34" charset="0"/>
                <a:ea typeface="Times New Roman" panose="02020603050405020304" pitchFamily="18" charset="0"/>
                <a:cs typeface="Times New Roman" panose="02020603050405020304" pitchFamily="18" charset="0"/>
              </a:rPr>
              <a:t>Hecho del damnificado.</a:t>
            </a:r>
            <a:r>
              <a:rPr lang="es-ES_tradnl" sz="2600" spc="-15" dirty="0">
                <a:latin typeface="+mj-lt"/>
                <a:ea typeface="Times New Roman" panose="02020603050405020304" pitchFamily="18" charset="0"/>
                <a:cs typeface="Times New Roman" panose="02020603050405020304" pitchFamily="18" charset="0"/>
              </a:rPr>
              <a:t> </a:t>
            </a:r>
            <a:r>
              <a:rPr lang="es-AR" sz="2600" b="1" u="sng" spc="-15" dirty="0">
                <a:effectLst/>
                <a:latin typeface="+mj-lt"/>
                <a:ea typeface="Times New Roman" panose="02020603050405020304" pitchFamily="18" charset="0"/>
                <a:cs typeface="Times New Roman" panose="02020603050405020304" pitchFamily="18" charset="0"/>
              </a:rPr>
              <a:t>Casuística jurisprudencial</a:t>
            </a:r>
            <a:r>
              <a:rPr lang="es-AR" sz="2600" b="1" spc="-15" dirty="0">
                <a:latin typeface="+mj-lt"/>
                <a:ea typeface="Times New Roman" panose="02020603050405020304" pitchFamily="18" charset="0"/>
                <a:cs typeface="Times New Roman" panose="02020603050405020304" pitchFamily="18" charset="0"/>
              </a:rPr>
              <a:t>. </a:t>
            </a:r>
            <a:r>
              <a:rPr lang="es-AR" sz="2600" b="1" u="sng" spc="-15" dirty="0">
                <a:latin typeface="+mj-lt"/>
                <a:ea typeface="Times New Roman" panose="02020603050405020304" pitchFamily="18" charset="0"/>
                <a:cs typeface="Times New Roman" panose="02020603050405020304" pitchFamily="18" charset="0"/>
              </a:rPr>
              <a:t>LESIONES POR CAÍDAS</a:t>
            </a:r>
            <a:endParaRPr lang="es-AR" sz="2600" b="1" u="sng" spc="-15" dirty="0">
              <a:effectLst/>
              <a:latin typeface="+mj-lt"/>
              <a:ea typeface="Times New Roman" panose="02020603050405020304" pitchFamily="18" charset="0"/>
              <a:cs typeface="Times New Roman" panose="02020603050405020304" pitchFamily="18" charset="0"/>
            </a:endParaRPr>
          </a:p>
          <a:p>
            <a:pPr marL="0" indent="0" algn="just">
              <a:buNone/>
              <a:tabLst>
                <a:tab pos="-914400" algn="l"/>
                <a:tab pos="-457200" algn="l"/>
              </a:tabLst>
            </a:pP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1CC3 Villa (2022)</a:t>
            </a:r>
          </a:p>
          <a:p>
            <a:pPr marL="0" indent="0" algn="just">
              <a:buNone/>
              <a:tabLst>
                <a:tab pos="-914400" algn="l"/>
                <a:tab pos="-457200" algn="l"/>
              </a:tabLst>
            </a:pPr>
            <a:r>
              <a:rPr lang="es-AR" sz="2400" spc="-15" dirty="0">
                <a:latin typeface="Calibri" panose="020F0502020204030204" pitchFamily="34" charset="0"/>
                <a:ea typeface="Times New Roman" panose="02020603050405020304" pitchFamily="18" charset="0"/>
                <a:cs typeface="Times New Roman" panose="02020603050405020304" pitchFamily="18" charset="0"/>
              </a:rPr>
              <a:t>…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Todo esto sin perder de vista que fue la institución educativa quien puso la causa que de por sí entraña un riesgo del cual no puede desentenderse: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permitir a los alumnos jugar al fútbol.</a:t>
            </a:r>
          </a:p>
          <a:p>
            <a:pPr marL="0" indent="0" algn="just">
              <a:buNone/>
              <a:tabLst>
                <a:tab pos="-914400" algn="l"/>
                <a:tab pos="-457200" algn="l"/>
              </a:tabLst>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Noto un elemento probatorio que no hubiese liberado de responsabilidad a la DGE, ni aun en el marco del art. 1.117 tal como lo diseñara Dalmacio Vélez </a:t>
            </a:r>
            <a:r>
              <a:rPr lang="es-AR" sz="2400" spc="-15" dirty="0" err="1">
                <a:effectLst/>
                <a:latin typeface="Calibri" panose="020F0502020204030204" pitchFamily="34" charset="0"/>
                <a:ea typeface="Times New Roman" panose="02020603050405020304" pitchFamily="18" charset="0"/>
                <a:cs typeface="Times New Roman" panose="02020603050405020304" pitchFamily="18" charset="0"/>
              </a:rPr>
              <a:t>Sársfield</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en la década del sesenta del siglo XIX. Las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condiciones del suelo </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en donde se desplegó el juego no lo hacían apto, en términos de seguridad. Un </a:t>
            </a:r>
            <a:r>
              <a:rPr lang="es-AR" sz="2400" b="1" spc="-15" dirty="0">
                <a:effectLst/>
                <a:latin typeface="Calibri" panose="020F0502020204030204" pitchFamily="34" charset="0"/>
                <a:ea typeface="Times New Roman" panose="02020603050405020304" pitchFamily="18" charset="0"/>
                <a:cs typeface="Times New Roman" panose="02020603050405020304" pitchFamily="18" charset="0"/>
              </a:rPr>
              <a:t>cemento desgranado, con piedritas</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es una superficie inadecuada para la práctica de fútbol. Conduce a que los jugadores, al correr, se resbalen, derrapen, para finalmente caer.</a:t>
            </a: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05520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fontScale="92500" lnSpcReduction="10000"/>
          </a:bodyPr>
          <a:lstStyle/>
          <a:p>
            <a:pPr marL="0" indent="0" algn="just">
              <a:lnSpc>
                <a:spcPct val="150000"/>
              </a:lnSpc>
              <a:spcBef>
                <a:spcPts val="600"/>
              </a:spcBef>
              <a:buNone/>
              <a:tabLst>
                <a:tab pos="-914400" algn="l"/>
                <a:tab pos="-457200" algn="l"/>
              </a:tabLst>
            </a:pPr>
            <a:r>
              <a:rPr lang="es-ES_tradnl" sz="2400" b="1" u="sng" spc="-15" dirty="0">
                <a:effectLst/>
                <a:ea typeface="Times New Roman" panose="02020603050405020304" pitchFamily="18" charset="0"/>
                <a:cs typeface="Times New Roman" panose="02020603050405020304" pitchFamily="18" charset="0"/>
              </a:rPr>
              <a:t>Eximente</a:t>
            </a:r>
            <a:r>
              <a:rPr lang="es-ES_tradnl" sz="2400" b="1" spc="-15" dirty="0">
                <a:effectLst/>
                <a:ea typeface="Times New Roman" panose="02020603050405020304" pitchFamily="18" charset="0"/>
                <a:cs typeface="Times New Roman" panose="02020603050405020304" pitchFamily="18" charset="0"/>
              </a:rPr>
              <a:t>: </a:t>
            </a:r>
            <a:r>
              <a:rPr lang="es-ES_tradnl" sz="2400" b="1" spc="-15" dirty="0">
                <a:ea typeface="Times New Roman" panose="02020603050405020304" pitchFamily="18" charset="0"/>
                <a:cs typeface="Times New Roman" panose="02020603050405020304" pitchFamily="18" charset="0"/>
              </a:rPr>
              <a:t>Caso fortuito.</a:t>
            </a:r>
            <a:r>
              <a:rPr lang="es-AR" sz="2400" b="1" spc="-15" dirty="0">
                <a:effectLst/>
                <a:ea typeface="Times New Roman" panose="02020603050405020304" pitchFamily="18" charset="0"/>
                <a:cs typeface="Times New Roman" panose="02020603050405020304" pitchFamily="18" charset="0"/>
              </a:rPr>
              <a:t> </a:t>
            </a:r>
            <a:r>
              <a:rPr lang="es-AR" sz="2400" spc="-15" dirty="0">
                <a:effectLst/>
                <a:ea typeface="Times New Roman" panose="02020603050405020304" pitchFamily="18" charset="0"/>
                <a:cs typeface="Times New Roman" panose="02020603050405020304" pitchFamily="18" charset="0"/>
              </a:rPr>
              <a:t>Hecho </a:t>
            </a:r>
            <a:r>
              <a:rPr lang="es-ES_tradnl" sz="2400" b="1" spc="-15" dirty="0">
                <a:effectLst/>
                <a:ea typeface="Times New Roman" panose="02020603050405020304" pitchFamily="18" charset="0"/>
                <a:cs typeface="Times New Roman" panose="02020603050405020304" pitchFamily="18" charset="0"/>
              </a:rPr>
              <a:t>de un tercero extraño</a:t>
            </a:r>
            <a:endParaRPr lang="es-AR" sz="2400"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ea typeface="Times New Roman" panose="02020603050405020304" pitchFamily="18" charset="0"/>
                <a:cs typeface="Times New Roman" panose="02020603050405020304" pitchFamily="18" charset="0"/>
              </a:rPr>
              <a:t>No exime salvo que configure caso fortuito. SCJM, Torelli </a:t>
            </a:r>
            <a:r>
              <a:rPr lang="es-AR" sz="2400" spc="-15" dirty="0">
                <a:effectLst/>
                <a:ea typeface="Times New Roman" panose="02020603050405020304" pitchFamily="18" charset="0"/>
                <a:cs typeface="Times New Roman" panose="02020603050405020304" pitchFamily="18" charset="0"/>
              </a:rPr>
              <a:t>(2013)</a:t>
            </a:r>
          </a:p>
          <a:p>
            <a:pPr marL="0" indent="0" algn="just">
              <a:lnSpc>
                <a:spcPct val="150000"/>
              </a:lnSpc>
              <a:spcBef>
                <a:spcPts val="600"/>
              </a:spcBef>
              <a:buNone/>
              <a:tabLst>
                <a:tab pos="-914400" algn="l"/>
                <a:tab pos="-457200" algn="l"/>
              </a:tabLst>
            </a:pPr>
            <a:r>
              <a:rPr lang="es-ES_tradnl" sz="2400" i="1" spc="-15" dirty="0">
                <a:effectLst/>
                <a:ea typeface="Times New Roman" panose="02020603050405020304" pitchFamily="18" charset="0"/>
                <a:cs typeface="Times New Roman" panose="02020603050405020304" pitchFamily="18" charset="0"/>
              </a:rPr>
              <a:t>CCy</a:t>
            </a:r>
            <a:r>
              <a:rPr lang="es-ES_tradnl" sz="2400" i="1" spc="-15" dirty="0">
                <a:ea typeface="Times New Roman" panose="02020603050405020304" pitchFamily="18" charset="0"/>
                <a:cs typeface="Times New Roman" panose="02020603050405020304" pitchFamily="18" charset="0"/>
              </a:rPr>
              <a:t>C </a:t>
            </a:r>
            <a:r>
              <a:rPr lang="es-ES_tradnl" sz="2400" i="1" spc="-15" dirty="0">
                <a:effectLst/>
                <a:ea typeface="Times New Roman" panose="02020603050405020304" pitchFamily="18" charset="0"/>
                <a:cs typeface="Times New Roman" panose="02020603050405020304" pitchFamily="18" charset="0"/>
              </a:rPr>
              <a:t>Artículo 1731. Hecho de un tercero. Para eximir de responsabilidad, total o parcialmente, el hecho de un tercero por quien no se debe responder debe reunir los caracteres del caso fortuito.</a:t>
            </a:r>
            <a:endParaRPr lang="es-AR" sz="2400"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400" spc="-15" dirty="0">
                <a:effectLst/>
                <a:ea typeface="Times New Roman" panose="02020603050405020304" pitchFamily="18" charset="0"/>
                <a:cs typeface="Times New Roman" panose="02020603050405020304" pitchFamily="18" charset="0"/>
              </a:rPr>
              <a:t>…</a:t>
            </a:r>
            <a:r>
              <a:rPr lang="es-ES_tradnl" sz="2400" b="1" spc="-15" dirty="0">
                <a:effectLst/>
                <a:ea typeface="Times New Roman" panose="02020603050405020304" pitchFamily="18" charset="0"/>
                <a:cs typeface="Times New Roman" panose="02020603050405020304" pitchFamily="18" charset="0"/>
              </a:rPr>
              <a:t>por ejemplo</a:t>
            </a:r>
            <a:r>
              <a:rPr lang="es-ES_tradnl" sz="2400" spc="-15" dirty="0">
                <a:effectLst/>
                <a:ea typeface="Times New Roman" panose="02020603050405020304" pitchFamily="18" charset="0"/>
                <a:cs typeface="Times New Roman" panose="02020603050405020304" pitchFamily="18" charset="0"/>
              </a:rPr>
              <a:t>, atentado terrorista (PIZARRO y VALLESPINOS) … un automóvil que, circulando por la vía pública, se despista e ingresa al edificio escolar, embistiendo a niños que se hallan allí </a:t>
            </a:r>
            <a:r>
              <a:rPr lang="es-AR" sz="2400" spc="-15" dirty="0">
                <a:effectLst/>
                <a:ea typeface="Times New Roman" panose="02020603050405020304" pitchFamily="18" charset="0"/>
                <a:cs typeface="Times New Roman" panose="02020603050405020304" pitchFamily="18" charset="0"/>
              </a:rPr>
              <a:t>(Márquez </a:t>
            </a:r>
            <a:r>
              <a:rPr lang="es-AR" sz="2400" spc="-15" dirty="0" err="1">
                <a:effectLst/>
                <a:ea typeface="Times New Roman" panose="02020603050405020304" pitchFamily="18" charset="0"/>
                <a:cs typeface="Times New Roman" panose="02020603050405020304" pitchFamily="18" charset="0"/>
              </a:rPr>
              <a:t>Lamená</a:t>
            </a:r>
            <a:r>
              <a:rPr lang="es-AR" sz="2400" spc="-15" dirty="0">
                <a:effectLst/>
                <a:ea typeface="Times New Roman" panose="02020603050405020304" pitchFamily="18" charset="0"/>
                <a:cs typeface="Times New Roman" panose="02020603050405020304" pitchFamily="18" charset="0"/>
              </a:rPr>
              <a:t> en 1CC3 Daza)</a:t>
            </a:r>
          </a:p>
          <a:p>
            <a:pPr marL="0" indent="0" algn="just">
              <a:buNone/>
              <a:tabLst>
                <a:tab pos="-914400" algn="l"/>
                <a:tab pos="-457200" algn="l"/>
              </a:tabLst>
            </a:pPr>
            <a:r>
              <a:rPr lang="es-AR" sz="2400" kern="0" dirty="0">
                <a:solidFill>
                  <a:srgbClr val="000000"/>
                </a:solidFill>
                <a:effectLst/>
                <a:ea typeface="Times New Roman" panose="02020603050405020304" pitchFamily="18" charset="0"/>
                <a:cs typeface="Times New Roman" panose="02020603050405020304" pitchFamily="18" charset="0"/>
              </a:rPr>
              <a:t>-</a:t>
            </a:r>
            <a:r>
              <a:rPr lang="es-AR" sz="2400" b="1" kern="0" dirty="0">
                <a:solidFill>
                  <a:srgbClr val="000000"/>
                </a:solidFill>
                <a:effectLst/>
                <a:ea typeface="Times New Roman" panose="02020603050405020304" pitchFamily="18" charset="0"/>
                <a:cs typeface="Times New Roman" panose="02020603050405020304" pitchFamily="18" charset="0"/>
              </a:rPr>
              <a:t>El hecho de un tercero ajeno al establecimiento educativo -en el caso, jugador que lesionó a otro </a:t>
            </a:r>
            <a:r>
              <a:rPr lang="es-AR" sz="2400" kern="0" dirty="0">
                <a:solidFill>
                  <a:srgbClr val="000000"/>
                </a:solidFill>
                <a:effectLst/>
                <a:ea typeface="Times New Roman" panose="02020603050405020304" pitchFamily="18" charset="0"/>
                <a:cs typeface="Times New Roman" panose="02020603050405020304" pitchFamily="18" charset="0"/>
              </a:rPr>
              <a:t>durante un </a:t>
            </a:r>
            <a:r>
              <a:rPr lang="es-AR" sz="2400" b="1" kern="0" dirty="0">
                <a:solidFill>
                  <a:srgbClr val="000000"/>
                </a:solidFill>
                <a:effectLst/>
                <a:ea typeface="Times New Roman" panose="02020603050405020304" pitchFamily="18" charset="0"/>
                <a:cs typeface="Times New Roman" panose="02020603050405020304" pitchFamily="18" charset="0"/>
              </a:rPr>
              <a:t>partido intercolegial de "hockey" sobre césped</a:t>
            </a:r>
            <a:r>
              <a:rPr lang="es-AR" sz="2400" kern="0" dirty="0">
                <a:solidFill>
                  <a:srgbClr val="000000"/>
                </a:solidFill>
                <a:effectLst/>
                <a:ea typeface="Times New Roman" panose="02020603050405020304" pitchFamily="18" charset="0"/>
                <a:cs typeface="Times New Roman" panose="02020603050405020304" pitchFamily="18" charset="0"/>
              </a:rPr>
              <a:t>- no puede ser invocado por éste para eximirse de responsabilidad por los daños causados a un menor durante la práctica deportiva normal y regular, pues </a:t>
            </a:r>
            <a:r>
              <a:rPr lang="es-AR" sz="2400" b="1" kern="0" dirty="0">
                <a:solidFill>
                  <a:srgbClr val="000000"/>
                </a:solidFill>
                <a:effectLst/>
                <a:ea typeface="Times New Roman" panose="02020603050405020304" pitchFamily="18" charset="0"/>
                <a:cs typeface="Times New Roman" panose="02020603050405020304" pitchFamily="18" charset="0"/>
              </a:rPr>
              <a:t>el alumno está bajo la custodia del colegio</a:t>
            </a:r>
            <a:r>
              <a:rPr lang="es-AR" sz="2400" kern="0" dirty="0">
                <a:solidFill>
                  <a:srgbClr val="000000"/>
                </a:solidFill>
                <a:effectLst/>
                <a:ea typeface="Times New Roman" panose="02020603050405020304" pitchFamily="18" charset="0"/>
                <a:cs typeface="Times New Roman" panose="02020603050405020304" pitchFamily="18" charset="0"/>
              </a:rPr>
              <a:t>, por lo que sólo configura hecho eximente de responsabilidad el caso fortuito -art. 1117, Cód. Civil, texto según ley 24.830 (</a:t>
            </a:r>
            <a:r>
              <a:rPr lang="es-AR" sz="2400" kern="0" dirty="0" err="1">
                <a:solidFill>
                  <a:srgbClr val="000000"/>
                </a:solidFill>
                <a:effectLst/>
                <a:ea typeface="Times New Roman" panose="02020603050405020304" pitchFamily="18" charset="0"/>
                <a:cs typeface="Times New Roman" panose="02020603050405020304" pitchFamily="18" charset="0"/>
              </a:rPr>
              <a:t>Adla</a:t>
            </a:r>
            <a:r>
              <a:rPr lang="es-AR" sz="2400" kern="0" dirty="0">
                <a:solidFill>
                  <a:srgbClr val="000000"/>
                </a:solidFill>
                <a:effectLst/>
                <a:ea typeface="Times New Roman" panose="02020603050405020304" pitchFamily="18" charset="0"/>
                <a:cs typeface="Times New Roman" panose="02020603050405020304" pitchFamily="18" charset="0"/>
              </a:rPr>
              <a:t>, LVII-C, 2899)- (del voto del doctor </a:t>
            </a:r>
            <a:r>
              <a:rPr lang="es-AR" sz="2400" kern="0" dirty="0" err="1">
                <a:solidFill>
                  <a:srgbClr val="000000"/>
                </a:solidFill>
                <a:effectLst/>
                <a:ea typeface="Times New Roman" panose="02020603050405020304" pitchFamily="18" charset="0"/>
                <a:cs typeface="Times New Roman" panose="02020603050405020304" pitchFamily="18" charset="0"/>
              </a:rPr>
              <a:t>Mirás</a:t>
            </a:r>
            <a:r>
              <a:rPr lang="es-AR" sz="2400" kern="0" dirty="0">
                <a:solidFill>
                  <a:srgbClr val="000000"/>
                </a:solidFill>
                <a:effectLst/>
                <a:ea typeface="Times New Roman" panose="02020603050405020304" pitchFamily="18" charset="0"/>
                <a:cs typeface="Times New Roman" panose="02020603050405020304" pitchFamily="18" charset="0"/>
              </a:rPr>
              <a:t>). </a:t>
            </a:r>
            <a:r>
              <a:rPr lang="es-AR" sz="2400" b="1" kern="0" dirty="0">
                <a:solidFill>
                  <a:srgbClr val="000000"/>
                </a:solidFill>
                <a:effectLst/>
                <a:ea typeface="Times New Roman" panose="02020603050405020304" pitchFamily="18" charset="0"/>
                <a:cs typeface="Times New Roman" panose="02020603050405020304" pitchFamily="18" charset="0"/>
              </a:rPr>
              <a:t>CNC Sala E </a:t>
            </a:r>
            <a:r>
              <a:rPr lang="es-AR" sz="2400" kern="0" dirty="0">
                <a:solidFill>
                  <a:srgbClr val="000000"/>
                </a:solidFill>
                <a:effectLst/>
                <a:ea typeface="Times New Roman" panose="02020603050405020304" pitchFamily="18" charset="0"/>
                <a:cs typeface="Times New Roman" panose="02020603050405020304" pitchFamily="18" charset="0"/>
              </a:rPr>
              <a:t>20/05/2003 LL 2003 F 674 </a:t>
            </a:r>
            <a:r>
              <a:rPr lang="es-AR" sz="2400" kern="0" dirty="0" err="1">
                <a:solidFill>
                  <a:srgbClr val="000000"/>
                </a:solidFill>
                <a:effectLst/>
                <a:ea typeface="Times New Roman" panose="02020603050405020304" pitchFamily="18" charset="0"/>
                <a:cs typeface="Times New Roman" panose="02020603050405020304" pitchFamily="18" charset="0"/>
              </a:rPr>
              <a:t>Tissera</a:t>
            </a:r>
            <a:r>
              <a:rPr lang="es-AR" sz="2400" kern="0" dirty="0">
                <a:solidFill>
                  <a:srgbClr val="000000"/>
                </a:solidFill>
                <a:effectLst/>
                <a:ea typeface="Times New Roman" panose="02020603050405020304" pitchFamily="18" charset="0"/>
                <a:cs typeface="Times New Roman" panose="02020603050405020304" pitchFamily="18" charset="0"/>
              </a:rPr>
              <a:t>, Eduardo y otros c. Colegio San Andrés y otros</a:t>
            </a:r>
            <a:endParaRPr lang="es-AR" sz="2400" kern="100" dirty="0">
              <a:effectLst/>
              <a:ea typeface="Times New Roman" panose="02020603050405020304" pitchFamily="18" charset="0"/>
              <a:cs typeface="Times New Roman" panose="02020603050405020304" pitchFamily="18" charset="0"/>
            </a:endParaRP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5063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65825" y="595223"/>
            <a:ext cx="11227409" cy="6193766"/>
          </a:xfrm>
        </p:spPr>
        <p:txBody>
          <a:bodyPr>
            <a:normAutofit lnSpcReduction="10000"/>
          </a:bodyPr>
          <a:lstStyle/>
          <a:p>
            <a:pPr marL="0" indent="0" algn="just">
              <a:lnSpc>
                <a:spcPct val="150000"/>
              </a:lnSpc>
              <a:spcBef>
                <a:spcPts val="600"/>
              </a:spcBef>
              <a:buNone/>
              <a:tabLst>
                <a:tab pos="-914400" algn="l"/>
                <a:tab pos="-457200" algn="l"/>
              </a:tabLst>
            </a:pPr>
            <a:r>
              <a:rPr lang="es-ES_tradnl" sz="2400" b="1" u="sng" spc="-15" dirty="0">
                <a:effectLst/>
                <a:ea typeface="Times New Roman" panose="02020603050405020304" pitchFamily="18" charset="0"/>
                <a:cs typeface="Times New Roman" panose="02020603050405020304" pitchFamily="18" charset="0"/>
              </a:rPr>
              <a:t>Eximente</a:t>
            </a:r>
            <a:r>
              <a:rPr lang="es-ES_tradnl" sz="2400" b="1" spc="-15" dirty="0">
                <a:effectLst/>
                <a:ea typeface="Times New Roman" panose="02020603050405020304" pitchFamily="18" charset="0"/>
                <a:cs typeface="Times New Roman" panose="02020603050405020304" pitchFamily="18" charset="0"/>
              </a:rPr>
              <a:t>: </a:t>
            </a:r>
            <a:r>
              <a:rPr lang="es-ES_tradnl" sz="2400" b="1" spc="-15" dirty="0">
                <a:ea typeface="Times New Roman" panose="02020603050405020304" pitchFamily="18" charset="0"/>
                <a:cs typeface="Times New Roman" panose="02020603050405020304" pitchFamily="18" charset="0"/>
              </a:rPr>
              <a:t>Caso fortuito.</a:t>
            </a:r>
            <a:r>
              <a:rPr lang="es-AR" sz="2400" b="1" spc="-15" dirty="0">
                <a:effectLst/>
                <a:ea typeface="Times New Roman" panose="02020603050405020304" pitchFamily="18" charset="0"/>
                <a:cs typeface="Times New Roman" panose="02020603050405020304" pitchFamily="18" charset="0"/>
              </a:rPr>
              <a:t> </a:t>
            </a:r>
            <a:r>
              <a:rPr lang="es-ES" sz="2400" spc="-15" dirty="0">
                <a:effectLst/>
                <a:ea typeface="Times New Roman" panose="02020603050405020304" pitchFamily="18" charset="0"/>
                <a:cs typeface="Times New Roman" panose="02020603050405020304" pitchFamily="18" charset="0"/>
              </a:rPr>
              <a:t> Casuística jurisprudencial. SÍNTESIS …</a:t>
            </a:r>
          </a:p>
          <a:p>
            <a:pPr marL="0" indent="0" algn="just">
              <a:buNone/>
            </a:pPr>
            <a:r>
              <a:rPr lang="es-AR" sz="2400" spc="-15" dirty="0">
                <a:latin typeface="Calibri" panose="020F0502020204030204" pitchFamily="34" charset="0"/>
                <a:ea typeface="Times New Roman" panose="02020603050405020304" pitchFamily="18" charset="0"/>
                <a:cs typeface="Times New Roman" panose="02020603050405020304" pitchFamily="18" charset="0"/>
              </a:rPr>
              <a:t>-E</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l caso fortuito debe romper el nexo causal</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-El caso fortuito es un hecho que no acostumbran suceder de acuerdo al curso natural y ordinario de las cosas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ES_tradnl" sz="2400" spc="-15" dirty="0">
                <a:latin typeface="Calibri" panose="020F0502020204030204" pitchFamily="34" charset="0"/>
                <a:ea typeface="Times New Roman" panose="02020603050405020304" pitchFamily="18" charset="0"/>
                <a:cs typeface="Times New Roman" panose="02020603050405020304" pitchFamily="18" charset="0"/>
              </a:rPr>
              <a:t>-El c</a:t>
            </a:r>
            <a:r>
              <a:rPr lang="es-ES_tradnl" sz="2400" spc="-15" dirty="0">
                <a:effectLst/>
                <a:latin typeface="Calibri" panose="020F0502020204030204" pitchFamily="34" charset="0"/>
                <a:ea typeface="Times New Roman" panose="02020603050405020304" pitchFamily="18" charset="0"/>
                <a:cs typeface="Times New Roman" panose="02020603050405020304" pitchFamily="18" charset="0"/>
              </a:rPr>
              <a:t>aso fortuito NO LIBERA cuando, constituye una contingencia propia del riesgo de la cosa o la actividad</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-La demostración del obrar diligente (no culpa) del sindicado como responsable carece de toda incidencia liberatoria</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-El caso fortuito en tanto excepción a la regla de la responsabilidad objetiva, debe ser interpretado restrictivamente</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-Debe evaluarse si la </a:t>
            </a:r>
            <a:r>
              <a:rPr lang="es-AR" sz="2400" spc="-15" dirty="0" err="1">
                <a:effectLst/>
                <a:latin typeface="Calibri" panose="020F0502020204030204" pitchFamily="34" charset="0"/>
                <a:ea typeface="Times New Roman" panose="02020603050405020304" pitchFamily="18" charset="0"/>
                <a:cs typeface="Times New Roman" panose="02020603050405020304" pitchFamily="18" charset="0"/>
              </a:rPr>
              <a:t>irrazonabilidad</a:t>
            </a: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 de la conducta  se presenta el comportamiento del menor como inevitable</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2400" spc="-15" dirty="0">
                <a:effectLst/>
                <a:latin typeface="Calibri" panose="020F0502020204030204" pitchFamily="34" charset="0"/>
                <a:ea typeface="Times New Roman" panose="02020603050405020304" pitchFamily="18" charset="0"/>
                <a:cs typeface="Times New Roman" panose="02020603050405020304" pitchFamily="18" charset="0"/>
              </a:rPr>
              <a:t>-¿Se cumplieron los protocolos?</a:t>
            </a:r>
            <a:endParaRPr lang="es-AR" sz="24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 sz="2400" spc="-15" dirty="0">
                <a:effectLst/>
                <a:ea typeface="Times New Roman" panose="02020603050405020304" pitchFamily="18" charset="0"/>
                <a:cs typeface="Times New Roman" panose="02020603050405020304" pitchFamily="18" charset="0"/>
              </a:rPr>
              <a:t>- La configuración del caso fortuito en cada caso surgirá de las circunstancias que rodearon al hecho.</a:t>
            </a:r>
            <a:endParaRPr lang="es-AR" sz="2400" kern="100" dirty="0">
              <a:effectLst/>
              <a:ea typeface="Times New Roman" panose="02020603050405020304" pitchFamily="18" charset="0"/>
              <a:cs typeface="Times New Roman" panose="02020603050405020304" pitchFamily="18" charset="0"/>
            </a:endParaRP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90525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rmAutofit/>
          </a:bodyPr>
          <a:lstStyle/>
          <a:p>
            <a:pPr marL="0" indent="0" algn="just">
              <a:lnSpc>
                <a:spcPct val="150000"/>
              </a:lnSpc>
              <a:spcBef>
                <a:spcPts val="600"/>
              </a:spcBef>
              <a:buNone/>
              <a:tabLst>
                <a:tab pos="-914400" algn="l"/>
                <a:tab pos="-457200" algn="l"/>
              </a:tabLst>
            </a:pPr>
            <a:r>
              <a:rPr lang="es-AR" sz="2600" b="1" u="sng" spc="-15" dirty="0">
                <a:effectLst/>
                <a:latin typeface="+mj-lt"/>
                <a:ea typeface="Times New Roman" panose="02020603050405020304" pitchFamily="18" charset="0"/>
                <a:cs typeface="Times New Roman" panose="02020603050405020304" pitchFamily="18" charset="0"/>
              </a:rPr>
              <a:t>El seguro obligatorio de RC</a:t>
            </a:r>
          </a:p>
          <a:p>
            <a:pPr marL="0" indent="0" algn="just">
              <a:lnSpc>
                <a:spcPct val="150000"/>
              </a:lnSpc>
              <a:spcBef>
                <a:spcPts val="600"/>
              </a:spcBef>
              <a:buNone/>
              <a:tabLst>
                <a:tab pos="-914400" algn="l"/>
                <a:tab pos="-457200" algn="l"/>
              </a:tabLst>
            </a:pPr>
            <a:r>
              <a:rPr lang="es-AR" sz="2600" spc="-15" dirty="0">
                <a:effectLst/>
                <a:latin typeface="+mj-lt"/>
                <a:ea typeface="Times New Roman" panose="02020603050405020304" pitchFamily="18" charset="0"/>
                <a:cs typeface="Times New Roman" panose="02020603050405020304" pitchFamily="18" charset="0"/>
              </a:rPr>
              <a:t>La circunstancia de que el seguro de responsabilidad civil obligatorio para los establecimientos educativos (art. 1117 del Código Civil derogado, aplicable en el caso) no haya sido específicamente reglamentado por la Superintendencia de Seguros de la Nación con la determinación de un límite de cobertura mínimo, no puede colocar a la aseguradora en la posición de tener que asumir un monto mayor que el asegurado de acuerdo con la prima convenida contractualmente con la institución educativa</a:t>
            </a:r>
          </a:p>
          <a:p>
            <a:pPr marL="0" indent="0" algn="just">
              <a:lnSpc>
                <a:spcPct val="150000"/>
              </a:lnSpc>
              <a:spcBef>
                <a:spcPts val="600"/>
              </a:spcBef>
              <a:buNone/>
              <a:tabLst>
                <a:tab pos="-914400" algn="l"/>
                <a:tab pos="-457200" algn="l"/>
              </a:tabLst>
            </a:pPr>
            <a:r>
              <a:rPr lang="es-AR" sz="2600" spc="-15" dirty="0">
                <a:effectLst/>
                <a:latin typeface="+mj-lt"/>
                <a:ea typeface="Times New Roman" panose="02020603050405020304" pitchFamily="18" charset="0"/>
                <a:cs typeface="Times New Roman" panose="02020603050405020304" pitchFamily="18" charset="0"/>
              </a:rPr>
              <a:t>CSJN Gómez Rocca (2021)</a:t>
            </a:r>
          </a:p>
          <a:p>
            <a:pPr marL="0" indent="0" algn="just">
              <a:buNone/>
              <a:tabLst>
                <a:tab pos="-914400" algn="l"/>
                <a:tab pos="-457200" algn="l"/>
              </a:tabLst>
            </a:pPr>
            <a:endParaRPr lang="es-ES" sz="2400" spc="-15"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0917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Autofit/>
          </a:bodyPr>
          <a:lstStyle/>
          <a:p>
            <a:pPr marL="0" indent="0" algn="just">
              <a:lnSpc>
                <a:spcPct val="150000"/>
              </a:lnSpc>
              <a:spcBef>
                <a:spcPts val="600"/>
              </a:spcBef>
              <a:buNone/>
              <a:tabLst>
                <a:tab pos="-914400" algn="l"/>
                <a:tab pos="-457200" algn="l"/>
              </a:tabLst>
            </a:pPr>
            <a:r>
              <a:rPr lang="es-AR" sz="2400" b="1" u="sng" spc="-15" dirty="0">
                <a:effectLst/>
                <a:latin typeface="+mj-lt"/>
                <a:ea typeface="Times New Roman" panose="02020603050405020304" pitchFamily="18" charset="0"/>
                <a:cs typeface="Times New Roman" panose="02020603050405020304" pitchFamily="18" charset="0"/>
              </a:rPr>
              <a:t>Responsabilidades concurrentes</a:t>
            </a:r>
          </a:p>
          <a:p>
            <a:pPr marL="0" indent="0" algn="just">
              <a:lnSpc>
                <a:spcPct val="150000"/>
              </a:lnSpc>
              <a:spcBef>
                <a:spcPts val="600"/>
              </a:spcBef>
              <a:buNone/>
              <a:tabLst>
                <a:tab pos="-914400" algn="l"/>
                <a:tab pos="-457200" algn="l"/>
              </a:tabLst>
            </a:pPr>
            <a:r>
              <a:rPr lang="es-AR" sz="2000" b="1" spc="-15" dirty="0">
                <a:effectLst/>
                <a:latin typeface="+mj-lt"/>
                <a:ea typeface="Times New Roman" panose="02020603050405020304" pitchFamily="18" charset="0"/>
                <a:cs typeface="Times New Roman" panose="02020603050405020304" pitchFamily="18" charset="0"/>
              </a:rPr>
              <a:t>Establecimiento educativo y maestros, profesores, directores, quienes responden por su hecho personal.</a:t>
            </a:r>
          </a:p>
          <a:p>
            <a:pPr marL="0" indent="0" algn="just">
              <a:lnSpc>
                <a:spcPct val="150000"/>
              </a:lnSpc>
              <a:spcBef>
                <a:spcPts val="600"/>
              </a:spcBef>
              <a:buNone/>
              <a:tabLst>
                <a:tab pos="-914400" algn="l"/>
                <a:tab pos="-457200" algn="l"/>
              </a:tabLst>
            </a:pPr>
            <a:r>
              <a:rPr lang="es-AR" sz="2000" spc="-15" dirty="0">
                <a:effectLst/>
                <a:latin typeface="+mj-lt"/>
                <a:ea typeface="Times New Roman" panose="02020603050405020304" pitchFamily="18" charset="0"/>
                <a:cs typeface="Times New Roman" panose="02020603050405020304" pitchFamily="18" charset="0"/>
              </a:rPr>
              <a:t>1GJA3 17/11/2025 304.953 GONZALEZ, MARIA ROSA y DUARTE SAEZ, MAURICIO POR SI Y POR SU HIJA MENOR, G.V.I. C/ARRELLANO ARANDA, JUANA ORFILIA Y COLEGIO COMPAÑÍA DE MARÍA ORDEN DE LA COMPAÑÍA DE MARÍA P/CONOCIMIENTO”</a:t>
            </a:r>
          </a:p>
          <a:p>
            <a:pPr marL="0" indent="0" algn="just">
              <a:lnSpc>
                <a:spcPct val="150000"/>
              </a:lnSpc>
              <a:spcBef>
                <a:spcPts val="600"/>
              </a:spcBef>
              <a:buNone/>
              <a:tabLst>
                <a:tab pos="-914400" algn="l"/>
                <a:tab pos="-457200" algn="l"/>
              </a:tabLst>
            </a:pPr>
            <a:r>
              <a:rPr lang="es-AR" sz="2000" spc="-15" dirty="0">
                <a:effectLst/>
                <a:latin typeface="+mj-lt"/>
                <a:ea typeface="Times New Roman" panose="02020603050405020304" pitchFamily="18" charset="0"/>
                <a:cs typeface="Times New Roman" panose="02020603050405020304" pitchFamily="18" charset="0"/>
              </a:rPr>
              <a:t>festejo del día del niño, un curso saliendo del SUM y otro curso esperando afuera para ingresar Es en este intercambio de niños donde los docentes forman una especie de valla o escudo intentando frenar, detener, sostener a los chicos para que no salieran y se mezclaran con los que estaban por ingresar al sum</a:t>
            </a:r>
          </a:p>
          <a:p>
            <a:pPr marL="0" indent="0" algn="just">
              <a:lnSpc>
                <a:spcPct val="150000"/>
              </a:lnSpc>
              <a:spcBef>
                <a:spcPts val="600"/>
              </a:spcBef>
              <a:buNone/>
              <a:tabLst>
                <a:tab pos="-914400" algn="l"/>
                <a:tab pos="-457200" algn="l"/>
              </a:tabLst>
            </a:pPr>
            <a:r>
              <a:rPr lang="es-AR" sz="2000" spc="-15" dirty="0">
                <a:effectLst/>
                <a:latin typeface="+mj-lt"/>
                <a:ea typeface="Times New Roman" panose="02020603050405020304" pitchFamily="18" charset="0"/>
                <a:cs typeface="Times New Roman" panose="02020603050405020304" pitchFamily="18" charset="0"/>
              </a:rPr>
              <a:t>la Hna. Juana se paró, de espaldas a un grupo de niños, formando con otros maestros una especie de barrera humana para detener e impedir que los niños salieran corriendo. En tal acción se produce el contacto de su mano con el vientre, estómago o pelvis de la menor.</a:t>
            </a:r>
          </a:p>
          <a:p>
            <a:pPr marL="0" indent="0" algn="just">
              <a:lnSpc>
                <a:spcPct val="150000"/>
              </a:lnSpc>
              <a:spcBef>
                <a:spcPts val="600"/>
              </a:spcBef>
              <a:buNone/>
              <a:tabLst>
                <a:tab pos="-914400" algn="l"/>
                <a:tab pos="-457200" algn="l"/>
              </a:tabLst>
            </a:pPr>
            <a:r>
              <a:rPr lang="es-AR" sz="2000" spc="-15" dirty="0">
                <a:effectLst/>
                <a:latin typeface="+mj-lt"/>
                <a:ea typeface="Times New Roman" panose="02020603050405020304" pitchFamily="18" charset="0"/>
                <a:cs typeface="Times New Roman" panose="02020603050405020304" pitchFamily="18" charset="0"/>
              </a:rPr>
              <a:t>Rechaza demanda. </a:t>
            </a: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88289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Autofit/>
          </a:bodyPr>
          <a:lstStyle/>
          <a:p>
            <a:pPr marL="0" indent="0" algn="just">
              <a:lnSpc>
                <a:spcPct val="150000"/>
              </a:lnSpc>
              <a:spcBef>
                <a:spcPts val="600"/>
              </a:spcBef>
              <a:buNone/>
              <a:tabLst>
                <a:tab pos="-914400" algn="l"/>
                <a:tab pos="-457200" algn="l"/>
              </a:tabLst>
            </a:pPr>
            <a:r>
              <a:rPr lang="es-AR" sz="1800" spc="-15" dirty="0">
                <a:latin typeface="+mj-lt"/>
                <a:ea typeface="Times New Roman" panose="02020603050405020304" pitchFamily="18" charset="0"/>
                <a:cs typeface="Times New Roman" panose="02020603050405020304" pitchFamily="18" charset="0"/>
              </a:rPr>
              <a:t>…</a:t>
            </a:r>
            <a:r>
              <a:rPr lang="es-AR" sz="1800" spc="-15" dirty="0">
                <a:effectLst/>
                <a:latin typeface="+mj-lt"/>
                <a:ea typeface="Times New Roman" panose="02020603050405020304" pitchFamily="18" charset="0"/>
                <a:cs typeface="Times New Roman" panose="02020603050405020304" pitchFamily="18" charset="0"/>
              </a:rPr>
              <a:t>Los codemandados son, por un lado, la Hna. Juana Arellano y por el otro, el establecimiento educativo en sí, por lo que habrá de estarse a la normativa aplicable a cada situación, sin dejar de adelantar que para el caso de la Hermana, se trata de una responsabilidad subjetiva (con factor de imputación culposo o doloso) y por el otro, de una responsabilidad objetiva, es decir, se responde por el deber de garantía, seguridad, custodia, la responsabilidad es objetiva y directa.</a:t>
            </a:r>
          </a:p>
          <a:p>
            <a:pPr marL="0" indent="0" algn="just">
              <a:lnSpc>
                <a:spcPct val="150000"/>
              </a:lnSpc>
              <a:spcBef>
                <a:spcPts val="600"/>
              </a:spcBef>
              <a:buNone/>
              <a:tabLst>
                <a:tab pos="-914400" algn="l"/>
                <a:tab pos="-457200" algn="l"/>
              </a:tabLst>
            </a:pPr>
            <a:r>
              <a:rPr lang="es-AR" sz="1800" spc="-15" dirty="0">
                <a:effectLst/>
                <a:latin typeface="+mj-lt"/>
                <a:ea typeface="Times New Roman" panose="02020603050405020304" pitchFamily="18" charset="0"/>
                <a:cs typeface="Times New Roman" panose="02020603050405020304" pitchFamily="18" charset="0"/>
              </a:rPr>
              <a:t>Sobre la responsabilidad subjetiva de la </a:t>
            </a:r>
            <a:r>
              <a:rPr lang="es-AR" sz="1800" spc="-15" dirty="0" err="1">
                <a:effectLst/>
                <a:latin typeface="+mj-lt"/>
                <a:ea typeface="Times New Roman" panose="02020603050405020304" pitchFamily="18" charset="0"/>
                <a:cs typeface="Times New Roman" panose="02020603050405020304" pitchFamily="18" charset="0"/>
              </a:rPr>
              <a:t>Hna</a:t>
            </a:r>
            <a:r>
              <a:rPr lang="es-AR" sz="1800" spc="-15" dirty="0">
                <a:effectLst/>
                <a:latin typeface="+mj-lt"/>
                <a:ea typeface="Times New Roman" panose="02020603050405020304" pitchFamily="18" charset="0"/>
                <a:cs typeface="Times New Roman" panose="02020603050405020304" pitchFamily="18" charset="0"/>
              </a:rPr>
              <a:t> Arellano, resulta necesario acreditar su culpa o dolo. Frente a ello, la absolución penal no impide que el hecho sea discutible en este proceso, como hecho generador de responsabilidad civil, toda vez que la Sra. Arellano resultó absuelta por el beneficio de la duda. </a:t>
            </a:r>
          </a:p>
          <a:p>
            <a:pPr marL="0" indent="0" algn="just">
              <a:lnSpc>
                <a:spcPct val="150000"/>
              </a:lnSpc>
              <a:spcBef>
                <a:spcPts val="600"/>
              </a:spcBef>
              <a:buNone/>
              <a:tabLst>
                <a:tab pos="-914400" algn="l"/>
                <a:tab pos="-457200" algn="l"/>
              </a:tabLst>
            </a:pPr>
            <a:r>
              <a:rPr lang="es-AR" sz="1800" spc="-15" dirty="0">
                <a:effectLst/>
                <a:latin typeface="+mj-lt"/>
                <a:ea typeface="Times New Roman" panose="02020603050405020304" pitchFamily="18" charset="0"/>
                <a:cs typeface="Times New Roman" panose="02020603050405020304" pitchFamily="18" charset="0"/>
              </a:rPr>
              <a:t>La conducta desplegada por la demandada no puede ser calificada como antijurídica, cuando con ella, la finalidad perseguida (y lograda) fue evitar que entre los niños de 2° Grado que salían del SUM con cierto alboroto y los niños de 3° Grado, que querían ingresar al mismo sitio, se produjera un mal mayor, ocasionando algún tipo de daño en el alumnado.</a:t>
            </a:r>
          </a:p>
          <a:p>
            <a:pPr marL="0" indent="0" algn="just">
              <a:lnSpc>
                <a:spcPct val="150000"/>
              </a:lnSpc>
              <a:spcBef>
                <a:spcPts val="600"/>
              </a:spcBef>
              <a:buNone/>
              <a:tabLst>
                <a:tab pos="-914400" algn="l"/>
                <a:tab pos="-457200" algn="l"/>
              </a:tabLst>
            </a:pPr>
            <a:r>
              <a:rPr lang="es-AR" sz="1800" spc="-15" dirty="0">
                <a:effectLst/>
                <a:latin typeface="+mj-lt"/>
                <a:ea typeface="Times New Roman" panose="02020603050405020304" pitchFamily="18" charset="0"/>
                <a:cs typeface="Times New Roman" panose="02020603050405020304" pitchFamily="18" charset="0"/>
              </a:rPr>
              <a:t>Existió un estado de necesidad que operó como causa de justificación.</a:t>
            </a:r>
          </a:p>
          <a:p>
            <a:pPr marL="0" indent="0" algn="just">
              <a:lnSpc>
                <a:spcPct val="150000"/>
              </a:lnSpc>
              <a:spcBef>
                <a:spcPts val="600"/>
              </a:spcBef>
              <a:buNone/>
              <a:tabLst>
                <a:tab pos="-914400" algn="l"/>
                <a:tab pos="-457200" algn="l"/>
              </a:tabLst>
            </a:pPr>
            <a:r>
              <a:rPr lang="es-AR" sz="1800" spc="-15" dirty="0">
                <a:effectLst/>
                <a:latin typeface="+mj-lt"/>
                <a:ea typeface="Times New Roman" panose="02020603050405020304" pitchFamily="18" charset="0"/>
                <a:cs typeface="Times New Roman" panose="02020603050405020304" pitchFamily="18" charset="0"/>
              </a:rPr>
              <a:t>toda vez que ese hecho, objetiva y jurídicamente analizado, no constituye un obrar antijurídico, presupuesto necesario de la responsabilidad civil, imponiéndose así el rechazo de la demanda.-</a:t>
            </a: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95572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Autofit/>
          </a:bodyPr>
          <a:lstStyle/>
          <a:p>
            <a:pPr marL="0" indent="0" algn="just">
              <a:lnSpc>
                <a:spcPct val="150000"/>
              </a:lnSpc>
              <a:spcBef>
                <a:spcPts val="600"/>
              </a:spcBef>
              <a:buNone/>
              <a:tabLst>
                <a:tab pos="-914400" algn="l"/>
                <a:tab pos="-457200" algn="l"/>
              </a:tabLst>
            </a:pPr>
            <a:r>
              <a:rPr lang="es-AR" sz="2400" b="1" u="sng" spc="-15" dirty="0">
                <a:effectLst/>
                <a:latin typeface="+mj-lt"/>
                <a:ea typeface="Times New Roman" panose="02020603050405020304" pitchFamily="18" charset="0"/>
                <a:cs typeface="Times New Roman" panose="02020603050405020304" pitchFamily="18" charset="0"/>
              </a:rPr>
              <a:t>Responsabilidades concurrentes</a:t>
            </a:r>
          </a:p>
          <a:p>
            <a:pPr marL="0" indent="0" algn="just">
              <a:lnSpc>
                <a:spcPct val="150000"/>
              </a:lnSpc>
              <a:spcBef>
                <a:spcPts val="600"/>
              </a:spcBef>
              <a:buNone/>
              <a:tabLst>
                <a:tab pos="-914400" algn="l"/>
                <a:tab pos="-457200" algn="l"/>
              </a:tabLst>
            </a:pP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Establecimiento educativo y propietarios o guardianes de las cosas viciosas o riesgosas</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Cámara Federal de Apelaciones de Bahía Blanca, sala II. 28/12/2022. P., T. O. c. Dirección </a:t>
            </a:r>
            <a:r>
              <a:rPr lang="es-AR" sz="2000" spc="-15" dirty="0" err="1">
                <a:effectLst/>
                <a:latin typeface="Calibri" panose="020F0502020204030204" pitchFamily="34" charset="0"/>
                <a:ea typeface="Times New Roman" panose="02020603050405020304" pitchFamily="18" charset="0"/>
                <a:cs typeface="Times New Roman" panose="02020603050405020304" pitchFamily="18" charset="0"/>
              </a:rPr>
              <a:t>Gral</a:t>
            </a: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 de Cultura y Educación. </a:t>
            </a:r>
            <a:r>
              <a:rPr lang="es-AR" sz="2000" spc="-15" dirty="0" err="1">
                <a:effectLst/>
                <a:latin typeface="Calibri" panose="020F0502020204030204" pitchFamily="34" charset="0"/>
                <a:ea typeface="Times New Roman" panose="02020603050405020304" pitchFamily="18" charset="0"/>
                <a:cs typeface="Times New Roman" panose="02020603050405020304" pitchFamily="18" charset="0"/>
              </a:rPr>
              <a:t>Pcia</a:t>
            </a: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 Bs As y otro s/ Daños y perjuicios. TR LALEY AR/JUR/188064/2022</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Cámara Federal de Apelaciones de Bahía Blanca</a:t>
            </a: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 sala I. 27/03/2025.</a:t>
            </a: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L., D. F. y otros c. Dirección General de Cultura de la Provincia de Buenos Aires y Otro s/ Daños y perjuicios. TR LALEY AR/JUR/36354/2025</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Luego del izamiento de la bandera, los alumnos del primer año “B” polimodal ingresan al aula a esperar la llegada del profesor que daba la materia correspondiente a la primera hora de clase. Ningún preceptor se encontraba controlando el aula. En ese momento el alumno R. J. S. se colocó en el frente del aula, desenfundó un arma y empezó a disparar indiscriminadamente contra sus compañeros. Les quitó la vida a tres de ellos, entre los que se encontraba el hijo del actor,</a:t>
            </a:r>
            <a:r>
              <a:rPr lang="es-AR" sz="2000" b="1" spc="-15"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e hiriendo a otros alumnos</a:t>
            </a:r>
            <a:endParaRPr lang="es-AR" sz="20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82626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7361"/>
            <a:ext cx="10515600" cy="715530"/>
          </a:xfrm>
        </p:spPr>
        <p:txBody>
          <a:bodyPr>
            <a:normAutofit/>
          </a:bodyPr>
          <a:lstStyle/>
          <a:p>
            <a:pPr algn="ctr"/>
            <a:r>
              <a:rPr lang="es-ES" dirty="0"/>
              <a:t>Análisis del Artículo 1767 CCyC</a:t>
            </a: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Autofit/>
          </a:bodyPr>
          <a:lstStyle/>
          <a:p>
            <a:pPr marL="0" indent="0" algn="just">
              <a:lnSpc>
                <a:spcPct val="150000"/>
              </a:lnSpc>
              <a:spcBef>
                <a:spcPts val="600"/>
              </a:spcBef>
              <a:buNone/>
              <a:tabLst>
                <a:tab pos="-914400" algn="l"/>
                <a:tab pos="-457200" algn="l"/>
              </a:tabLst>
            </a:pPr>
            <a:r>
              <a:rPr lang="es-AR" sz="1800" spc="-15" dirty="0">
                <a:latin typeface="+mj-lt"/>
                <a:ea typeface="Times New Roman" panose="02020603050405020304" pitchFamily="18" charset="0"/>
                <a:cs typeface="Times New Roman" panose="02020603050405020304" pitchFamily="18" charset="0"/>
              </a:rPr>
              <a:t>…</a:t>
            </a:r>
            <a:r>
              <a:rPr lang="es-AR" sz="2400" spc="-15" dirty="0">
                <a:effectLst/>
                <a:latin typeface="+mj-lt"/>
                <a:ea typeface="Times New Roman" panose="02020603050405020304" pitchFamily="18" charset="0"/>
                <a:cs typeface="Times New Roman" panose="02020603050405020304" pitchFamily="18" charset="0"/>
              </a:rPr>
              <a:t>Se demandó a la </a:t>
            </a:r>
            <a:r>
              <a:rPr lang="es-AR" sz="2400" b="1" spc="-15" dirty="0">
                <a:effectLst/>
                <a:latin typeface="+mj-lt"/>
                <a:ea typeface="Times New Roman" panose="02020603050405020304" pitchFamily="18" charset="0"/>
                <a:cs typeface="Times New Roman" panose="02020603050405020304" pitchFamily="18" charset="0"/>
              </a:rPr>
              <a:t>DGCE</a:t>
            </a:r>
            <a:r>
              <a:rPr lang="es-AR" sz="2400" spc="-15" dirty="0">
                <a:effectLst/>
                <a:latin typeface="+mj-lt"/>
                <a:ea typeface="Times New Roman" panose="02020603050405020304" pitchFamily="18" charset="0"/>
                <a:cs typeface="Times New Roman" panose="02020603050405020304" pitchFamily="18" charset="0"/>
              </a:rPr>
              <a:t>, con base en el art. 1117 del Cód. Civil, y a la </a:t>
            </a:r>
            <a:r>
              <a:rPr lang="es-AR" sz="2400" b="1" spc="-15" dirty="0">
                <a:effectLst/>
                <a:latin typeface="+mj-lt"/>
                <a:ea typeface="Times New Roman" panose="02020603050405020304" pitchFamily="18" charset="0"/>
                <a:cs typeface="Times New Roman" panose="02020603050405020304" pitchFamily="18" charset="0"/>
              </a:rPr>
              <a:t>Prefectura Naval Argentina</a:t>
            </a:r>
            <a:r>
              <a:rPr lang="es-AR" sz="2400" spc="-15" dirty="0">
                <a:effectLst/>
                <a:latin typeface="+mj-lt"/>
                <a:ea typeface="Times New Roman" panose="02020603050405020304" pitchFamily="18" charset="0"/>
                <a:cs typeface="Times New Roman" panose="02020603050405020304" pitchFamily="18" charset="0"/>
              </a:rPr>
              <a:t>, atento a que </a:t>
            </a:r>
            <a:r>
              <a:rPr lang="es-AR" sz="2400" b="1" spc="-15" dirty="0">
                <a:effectLst/>
                <a:latin typeface="+mj-lt"/>
                <a:ea typeface="Times New Roman" panose="02020603050405020304" pitchFamily="18" charset="0"/>
                <a:cs typeface="Times New Roman" panose="02020603050405020304" pitchFamily="18" charset="0"/>
              </a:rPr>
              <a:t>el siniestro fue llevado a cabo con un arma de uno de sus dependientes, padre del menor </a:t>
            </a:r>
            <a:r>
              <a:rPr lang="es-AR" sz="2400" spc="-15" dirty="0">
                <a:effectLst/>
                <a:latin typeface="+mj-lt"/>
                <a:ea typeface="Times New Roman" panose="02020603050405020304" pitchFamily="18" charset="0"/>
                <a:cs typeface="Times New Roman" panose="02020603050405020304" pitchFamily="18" charset="0"/>
              </a:rPr>
              <a:t>S., R. S.</a:t>
            </a:r>
          </a:p>
          <a:p>
            <a:pPr marL="0" indent="0" algn="just">
              <a:lnSpc>
                <a:spcPct val="150000"/>
              </a:lnSpc>
              <a:spcBef>
                <a:spcPts val="600"/>
              </a:spcBef>
              <a:buNone/>
              <a:tabLst>
                <a:tab pos="-914400" algn="l"/>
                <a:tab pos="-457200" algn="l"/>
              </a:tabLst>
            </a:pPr>
            <a:r>
              <a:rPr lang="es-AR" sz="2400" b="1" spc="-15" dirty="0">
                <a:effectLst/>
                <a:latin typeface="+mj-lt"/>
                <a:ea typeface="Times New Roman" panose="02020603050405020304" pitchFamily="18" charset="0"/>
                <a:cs typeface="Times New Roman" panose="02020603050405020304" pitchFamily="18" charset="0"/>
              </a:rPr>
              <a:t>El evento dañoso en el establecimiento educativo resultaba previsible y evitable para la institución. El propio padre de J. concurrió a la institución educativa en dos oportunidades a fin de poner en conocimiento su preocupación por las conductas de su hijo, solicitando ayuda al equipo de orientación escolar del establecimiento. La problemática del menor S. era conocida por parte de las autoridades escolares. Se ponderó además los antecedentes de armas en esa escuela y la ausencia de adulto responsable en el aula al momento del hecho.</a:t>
            </a: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83042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990600" y="365126"/>
            <a:ext cx="10515600" cy="715530"/>
          </a:xfrm>
        </p:spPr>
        <p:txBody>
          <a:bodyPr>
            <a:normAutofit fontScale="90000"/>
          </a:bodyPr>
          <a:lstStyle/>
          <a:p>
            <a:pPr algn="ctr"/>
            <a:r>
              <a:rPr lang="es-ES_tradnl" b="1" u="sng" spc="-15" dirty="0">
                <a:latin typeface="Calibri" panose="020F0502020204030204" pitchFamily="34" charset="0"/>
                <a:ea typeface="Times New Roman" panose="02020603050405020304" pitchFamily="18" charset="0"/>
                <a:cs typeface="Times New Roman" panose="02020603050405020304" pitchFamily="18" charset="0"/>
              </a:rPr>
              <a:t>Acción </a:t>
            </a:r>
            <a:r>
              <a:rPr lang="es-ES_tradnl" b="1" u="sng" spc="-15" dirty="0" err="1">
                <a:latin typeface="Calibri" panose="020F0502020204030204" pitchFamily="34" charset="0"/>
                <a:ea typeface="Times New Roman" panose="02020603050405020304" pitchFamily="18" charset="0"/>
                <a:cs typeface="Times New Roman" panose="02020603050405020304" pitchFamily="18" charset="0"/>
              </a:rPr>
              <a:t>recursoria</a:t>
            </a:r>
            <a:br>
              <a:rPr lang="es-AR" spc="-15" dirty="0">
                <a:latin typeface="Garamond" panose="02020404030301010803" pitchFamily="18" charset="0"/>
                <a:ea typeface="Times New Roman" panose="02020603050405020304" pitchFamily="18" charset="0"/>
                <a:cs typeface="Times New Roman" panose="02020603050405020304" pitchFamily="18" charset="0"/>
              </a:rPr>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Autofit/>
          </a:bodyPr>
          <a:lstStyle/>
          <a:p>
            <a:pPr marL="0" indent="0" algn="just">
              <a:lnSpc>
                <a:spcPct val="150000"/>
              </a:lnSpc>
              <a:spcBef>
                <a:spcPts val="600"/>
              </a:spcBef>
              <a:buNone/>
              <a:tabLst>
                <a:tab pos="-914400" algn="l"/>
                <a:tab pos="-457200" algn="l"/>
              </a:tabLst>
            </a:pPr>
            <a:r>
              <a:rPr lang="es-ES_tradnl" sz="2000" b="1" spc="-15" dirty="0">
                <a:effectLst/>
                <a:ea typeface="Times New Roman" panose="02020603050405020304" pitchFamily="18" charset="0"/>
                <a:cs typeface="Times New Roman" panose="02020603050405020304" pitchFamily="18" charset="0"/>
              </a:rPr>
              <a:t>El titular del establecimiento tiene acción </a:t>
            </a:r>
            <a:r>
              <a:rPr lang="es-ES_tradnl" sz="2000" b="1" spc="-15" dirty="0" err="1">
                <a:effectLst/>
                <a:ea typeface="Times New Roman" panose="02020603050405020304" pitchFamily="18" charset="0"/>
                <a:cs typeface="Times New Roman" panose="02020603050405020304" pitchFamily="18" charset="0"/>
              </a:rPr>
              <a:t>recursoria</a:t>
            </a:r>
            <a:r>
              <a:rPr lang="es-ES_tradnl" sz="2000" b="1" spc="-15" dirty="0">
                <a:effectLst/>
                <a:ea typeface="Times New Roman" panose="02020603050405020304" pitchFamily="18" charset="0"/>
                <a:cs typeface="Times New Roman" panose="02020603050405020304" pitchFamily="18" charset="0"/>
              </a:rPr>
              <a:t> en contra del docente que por su culpa o dolo causó el daño.</a:t>
            </a:r>
            <a:endParaRPr lang="es-AR" sz="2000" b="1"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ea typeface="Times New Roman" panose="02020603050405020304" pitchFamily="18" charset="0"/>
                <a:cs typeface="Times New Roman" panose="02020603050405020304" pitchFamily="18" charset="0"/>
              </a:rPr>
              <a:t>Es preciso que haya pagado la indemnización, acredite la atribución del daño al dependiente y que el responsable ha obrado con dolo o culpa grave (87 LCT)</a:t>
            </a:r>
          </a:p>
          <a:p>
            <a:pPr marL="0" indent="0" algn="just">
              <a:lnSpc>
                <a:spcPct val="150000"/>
              </a:lnSpc>
              <a:spcBef>
                <a:spcPts val="600"/>
              </a:spcBef>
              <a:buNone/>
              <a:tabLst>
                <a:tab pos="-914400" algn="l"/>
                <a:tab pos="-457200" algn="l"/>
              </a:tabLst>
            </a:pPr>
            <a:r>
              <a:rPr lang="es-ES_tradnl" sz="2000" b="1" spc="-15" dirty="0">
                <a:ea typeface="Times New Roman" panose="02020603050405020304" pitchFamily="18" charset="0"/>
                <a:cs typeface="Times New Roman" panose="02020603050405020304" pitchFamily="18" charset="0"/>
              </a:rPr>
              <a:t>Acción </a:t>
            </a:r>
            <a:r>
              <a:rPr lang="es-ES_tradnl" sz="2000" b="1" spc="-15" dirty="0" err="1">
                <a:ea typeface="Times New Roman" panose="02020603050405020304" pitchFamily="18" charset="0"/>
                <a:cs typeface="Times New Roman" panose="02020603050405020304" pitchFamily="18" charset="0"/>
              </a:rPr>
              <a:t>recursoria</a:t>
            </a:r>
            <a:r>
              <a:rPr lang="es-ES_tradnl" sz="2000" b="1" spc="-15" dirty="0">
                <a:ea typeface="Times New Roman" panose="02020603050405020304" pitchFamily="18" charset="0"/>
                <a:cs typeface="Times New Roman" panose="02020603050405020304" pitchFamily="18" charset="0"/>
              </a:rPr>
              <a:t> contra tercero</a:t>
            </a:r>
            <a:endParaRPr lang="es-AR" sz="2000" b="1"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000" spc="-15" dirty="0">
                <a:effectLst/>
                <a:ea typeface="Times New Roman" panose="02020603050405020304" pitchFamily="18" charset="0"/>
                <a:cs typeface="Times New Roman" panose="02020603050405020304" pitchFamily="18" charset="0"/>
              </a:rPr>
              <a:t>Cámara Nacional de Apelaciones en lo Civil, sala H(</a:t>
            </a:r>
            <a:r>
              <a:rPr lang="es-AR" sz="2000" spc="-15" dirty="0" err="1">
                <a:effectLst/>
                <a:ea typeface="Times New Roman" panose="02020603050405020304" pitchFamily="18" charset="0"/>
                <a:cs typeface="Times New Roman" panose="02020603050405020304" pitchFamily="18" charset="0"/>
              </a:rPr>
              <a:t>CNCiv</a:t>
            </a:r>
            <a:r>
              <a:rPr lang="es-AR" sz="2000" spc="-15" dirty="0">
                <a:effectLst/>
                <a:ea typeface="Times New Roman" panose="02020603050405020304" pitchFamily="18" charset="0"/>
                <a:cs typeface="Times New Roman" panose="02020603050405020304" pitchFamily="18" charset="0"/>
              </a:rPr>
              <a:t>)(</a:t>
            </a:r>
            <a:r>
              <a:rPr lang="es-AR" sz="2000" spc="-15" dirty="0" err="1">
                <a:effectLst/>
                <a:ea typeface="Times New Roman" panose="02020603050405020304" pitchFamily="18" charset="0"/>
                <a:cs typeface="Times New Roman" panose="02020603050405020304" pitchFamily="18" charset="0"/>
              </a:rPr>
              <a:t>SalaH</a:t>
            </a:r>
            <a:r>
              <a:rPr lang="es-AR" sz="2000" spc="-15" dirty="0">
                <a:effectLst/>
                <a:ea typeface="Times New Roman" panose="02020603050405020304" pitchFamily="18" charset="0"/>
                <a:cs typeface="Times New Roman" panose="02020603050405020304" pitchFamily="18" charset="0"/>
              </a:rPr>
              <a:t>) 18/12/2007</a:t>
            </a:r>
            <a:r>
              <a:rPr lang="es-AR" sz="2000" b="1" spc="-15" dirty="0">
                <a:effectLst/>
                <a:ea typeface="Times New Roman" panose="02020603050405020304" pitchFamily="18" charset="0"/>
                <a:cs typeface="Times New Roman" panose="02020603050405020304" pitchFamily="18" charset="0"/>
              </a:rPr>
              <a:t> </a:t>
            </a:r>
            <a:r>
              <a:rPr lang="es-AR" sz="2000" spc="-15" dirty="0">
                <a:effectLst/>
                <a:ea typeface="Times New Roman" panose="02020603050405020304" pitchFamily="18" charset="0"/>
                <a:cs typeface="Times New Roman" panose="02020603050405020304" pitchFamily="18" charset="0"/>
              </a:rPr>
              <a:t>C., J. del C. y otro c. Vázquez, Gonzalo y otros</a:t>
            </a:r>
            <a:r>
              <a:rPr lang="es-AR" sz="2000" b="1" spc="-15" dirty="0">
                <a:effectLst/>
                <a:ea typeface="Times New Roman" panose="02020603050405020304" pitchFamily="18" charset="0"/>
                <a:cs typeface="Times New Roman" panose="02020603050405020304" pitchFamily="18" charset="0"/>
              </a:rPr>
              <a:t> </a:t>
            </a:r>
            <a:r>
              <a:rPr lang="es-AR" sz="2000" spc="-15" dirty="0">
                <a:effectLst/>
                <a:ea typeface="Times New Roman" panose="02020603050405020304" pitchFamily="18" charset="0"/>
                <a:cs typeface="Times New Roman" panose="02020603050405020304" pitchFamily="18" charset="0"/>
              </a:rPr>
              <a:t>LA LEY 23/04/2008 , 6, </a:t>
            </a:r>
            <a:r>
              <a:rPr lang="es-AR" sz="2000" b="1" spc="-15" dirty="0">
                <a:effectLst/>
                <a:ea typeface="Times New Roman" panose="02020603050405020304" pitchFamily="18" charset="0"/>
                <a:cs typeface="Times New Roman" panose="02020603050405020304" pitchFamily="18" charset="0"/>
              </a:rPr>
              <a:t> </a:t>
            </a:r>
            <a:r>
              <a:rPr lang="es-AR" sz="2000" spc="-15" dirty="0">
                <a:effectLst/>
                <a:ea typeface="Times New Roman" panose="02020603050405020304" pitchFamily="18" charset="0"/>
                <a:cs typeface="Times New Roman" panose="02020603050405020304" pitchFamily="18" charset="0"/>
              </a:rPr>
              <a:t>TR LALEY AR/JUR/10254/2007</a:t>
            </a:r>
          </a:p>
          <a:p>
            <a:pPr marL="0" indent="0" algn="just">
              <a:lnSpc>
                <a:spcPct val="150000"/>
              </a:lnSpc>
              <a:spcBef>
                <a:spcPts val="600"/>
              </a:spcBef>
              <a:buNone/>
              <a:tabLst>
                <a:tab pos="-914400" algn="l"/>
                <a:tab pos="-457200" algn="l"/>
              </a:tabLst>
            </a:pPr>
            <a:r>
              <a:rPr lang="es-AR" sz="2000" b="1" spc="-15" dirty="0">
                <a:effectLst/>
                <a:ea typeface="Times New Roman" panose="02020603050405020304" pitchFamily="18" charset="0"/>
                <a:cs typeface="Times New Roman" panose="02020603050405020304" pitchFamily="18" charset="0"/>
              </a:rPr>
              <a:t>Los padres </a:t>
            </a:r>
            <a:r>
              <a:rPr lang="es-AR" sz="2000" spc="-15" dirty="0">
                <a:effectLst/>
                <a:ea typeface="Times New Roman" panose="02020603050405020304" pitchFamily="18" charset="0"/>
                <a:cs typeface="Times New Roman" panose="02020603050405020304" pitchFamily="18" charset="0"/>
              </a:rPr>
              <a:t>de un </a:t>
            </a:r>
            <a:r>
              <a:rPr lang="es-AR" sz="2000" b="1" spc="-15" dirty="0">
                <a:effectLst/>
                <a:ea typeface="Times New Roman" panose="02020603050405020304" pitchFamily="18" charset="0"/>
                <a:cs typeface="Times New Roman" panose="02020603050405020304" pitchFamily="18" charset="0"/>
              </a:rPr>
              <a:t>menor </a:t>
            </a:r>
            <a:r>
              <a:rPr lang="es-AR" sz="2000" spc="-15" dirty="0">
                <a:effectLst/>
                <a:ea typeface="Times New Roman" panose="02020603050405020304" pitchFamily="18" charset="0"/>
                <a:cs typeface="Times New Roman" panose="02020603050405020304" pitchFamily="18" charset="0"/>
              </a:rPr>
              <a:t>que sufrió un accidente al ser </a:t>
            </a:r>
            <a:r>
              <a:rPr lang="es-AR" sz="2000" b="1" spc="-15" dirty="0">
                <a:effectLst/>
                <a:ea typeface="Times New Roman" panose="02020603050405020304" pitchFamily="18" charset="0"/>
                <a:cs typeface="Times New Roman" panose="02020603050405020304" pitchFamily="18" charset="0"/>
              </a:rPr>
              <a:t>embestido por un automóvil a la salida de la escuela </a:t>
            </a:r>
            <a:r>
              <a:rPr lang="es-AR" sz="2000" spc="-15" dirty="0">
                <a:effectLst/>
                <a:ea typeface="Times New Roman" panose="02020603050405020304" pitchFamily="18" charset="0"/>
                <a:cs typeface="Times New Roman" panose="02020603050405020304" pitchFamily="18" charset="0"/>
              </a:rPr>
              <a:t>entablaron </a:t>
            </a:r>
            <a:r>
              <a:rPr lang="es-AR" sz="2000" b="1" spc="-15" dirty="0">
                <a:effectLst/>
                <a:ea typeface="Times New Roman" panose="02020603050405020304" pitchFamily="18" charset="0"/>
                <a:cs typeface="Times New Roman" panose="02020603050405020304" pitchFamily="18" charset="0"/>
              </a:rPr>
              <a:t>acción resarcitoria contra </a:t>
            </a:r>
            <a:r>
              <a:rPr lang="es-AR" sz="2000" spc="-15" dirty="0">
                <a:effectLst/>
                <a:ea typeface="Times New Roman" panose="02020603050405020304" pitchFamily="18" charset="0"/>
                <a:cs typeface="Times New Roman" panose="02020603050405020304" pitchFamily="18" charset="0"/>
              </a:rPr>
              <a:t>el </a:t>
            </a:r>
            <a:r>
              <a:rPr lang="es-AR" sz="2000" b="1" spc="-15" dirty="0">
                <a:effectLst/>
                <a:ea typeface="Times New Roman" panose="02020603050405020304" pitchFamily="18" charset="0"/>
                <a:cs typeface="Times New Roman" panose="02020603050405020304" pitchFamily="18" charset="0"/>
              </a:rPr>
              <a:t>establecimiento, el Gobierno de la Ciudad de Buenos Aires y el conductor </a:t>
            </a:r>
            <a:r>
              <a:rPr lang="es-AR" sz="2000" b="1" spc="-15" dirty="0" err="1">
                <a:effectLst/>
                <a:ea typeface="Times New Roman" panose="02020603050405020304" pitchFamily="18" charset="0"/>
                <a:cs typeface="Times New Roman" panose="02020603050405020304" pitchFamily="18" charset="0"/>
              </a:rPr>
              <a:t>embistente</a:t>
            </a:r>
            <a:r>
              <a:rPr lang="es-AR" sz="2000" spc="-15" dirty="0">
                <a:effectLst/>
                <a:ea typeface="Times New Roman" panose="02020603050405020304" pitchFamily="18" charset="0"/>
                <a:cs typeface="Times New Roman" panose="02020603050405020304" pitchFamily="18" charset="0"/>
              </a:rPr>
              <a:t>. El juez de grado hizo lugar al reclamo incoado contra el establecimiento y el Gobierno de la Ciudad, pero exoneró al conductor </a:t>
            </a:r>
            <a:r>
              <a:rPr lang="es-AR" sz="2000" spc="-15" dirty="0" err="1">
                <a:effectLst/>
                <a:ea typeface="Times New Roman" panose="02020603050405020304" pitchFamily="18" charset="0"/>
                <a:cs typeface="Times New Roman" panose="02020603050405020304" pitchFamily="18" charset="0"/>
              </a:rPr>
              <a:t>embistente</a:t>
            </a:r>
            <a:r>
              <a:rPr lang="es-AR" sz="2000" spc="-15" dirty="0">
                <a:effectLst/>
                <a:ea typeface="Times New Roman" panose="02020603050405020304" pitchFamily="18" charset="0"/>
                <a:cs typeface="Times New Roman" panose="02020603050405020304" pitchFamily="18" charset="0"/>
              </a:rPr>
              <a:t>. Apelado el fallo, la Cámara lo modifica en cuanto entiende que existió </a:t>
            </a:r>
            <a:r>
              <a:rPr lang="es-AR" sz="2000" b="1" spc="-15" dirty="0">
                <a:effectLst/>
                <a:ea typeface="Times New Roman" panose="02020603050405020304" pitchFamily="18" charset="0"/>
                <a:cs typeface="Times New Roman" panose="02020603050405020304" pitchFamily="18" charset="0"/>
              </a:rPr>
              <a:t>responsabilidad concurrente entre el conductor y el menor</a:t>
            </a:r>
            <a:r>
              <a:rPr lang="es-AR" sz="2000" spc="-15" dirty="0">
                <a:effectLst/>
                <a:ea typeface="Times New Roman" panose="02020603050405020304" pitchFamily="18" charset="0"/>
                <a:cs typeface="Times New Roman" panose="02020603050405020304" pitchFamily="18" charset="0"/>
              </a:rPr>
              <a:t>. </a:t>
            </a: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98273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976746" y="365126"/>
            <a:ext cx="10515600" cy="715530"/>
          </a:xfrm>
        </p:spPr>
        <p:txBody>
          <a:bodyPr>
            <a:normAutofit fontScale="90000"/>
          </a:bodyPr>
          <a:lstStyle/>
          <a:p>
            <a:pPr algn="ctr"/>
            <a:r>
              <a:rPr lang="es-ES_tradnl" b="1" spc="-15" dirty="0">
                <a:latin typeface="Calibri" panose="020F0502020204030204" pitchFamily="34" charset="0"/>
                <a:ea typeface="Times New Roman" panose="02020603050405020304" pitchFamily="18" charset="0"/>
                <a:cs typeface="Times New Roman" panose="02020603050405020304" pitchFamily="18" charset="0"/>
              </a:rPr>
              <a:t>Prescripción</a:t>
            </a:r>
            <a:br>
              <a:rPr lang="es-AR" spc="-15" dirty="0">
                <a:latin typeface="Garamond" panose="02020404030301010803" pitchFamily="18" charset="0"/>
                <a:ea typeface="Times New Roman" panose="02020603050405020304" pitchFamily="18" charset="0"/>
                <a:cs typeface="Times New Roman" panose="02020603050405020304" pitchFamily="18" charset="0"/>
              </a:rPr>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Autofit/>
          </a:bodyPr>
          <a:lstStyle/>
          <a:p>
            <a:pPr marL="0" indent="0" algn="just">
              <a:lnSpc>
                <a:spcPct val="150000"/>
              </a:lnSpc>
              <a:spcBef>
                <a:spcPts val="600"/>
              </a:spcBef>
              <a:buNone/>
              <a:tabLst>
                <a:tab pos="-914400" algn="l"/>
                <a:tab pos="-457200" algn="l"/>
              </a:tabLst>
            </a:pPr>
            <a:r>
              <a:rPr lang="es-AR" sz="2000" spc="-15" dirty="0">
                <a:effectLst/>
                <a:ea typeface="Times New Roman" panose="02020603050405020304" pitchFamily="18" charset="0"/>
                <a:cs typeface="Times New Roman" panose="02020603050405020304" pitchFamily="18" charset="0"/>
              </a:rPr>
              <a:t>CCyC art. 2561. Plazos especiales. </a:t>
            </a:r>
          </a:p>
          <a:p>
            <a:pPr marL="0" indent="0" algn="just">
              <a:lnSpc>
                <a:spcPct val="150000"/>
              </a:lnSpc>
              <a:spcBef>
                <a:spcPts val="600"/>
              </a:spcBef>
              <a:buNone/>
              <a:tabLst>
                <a:tab pos="-914400" algn="l"/>
                <a:tab pos="-457200" algn="l"/>
              </a:tabLst>
            </a:pPr>
            <a:r>
              <a:rPr lang="es-AR" sz="2000" spc="-15" dirty="0">
                <a:effectLst/>
                <a:ea typeface="Times New Roman" panose="02020603050405020304" pitchFamily="18" charset="0"/>
                <a:cs typeface="Times New Roman" panose="02020603050405020304" pitchFamily="18" charset="0"/>
              </a:rPr>
              <a:t>El reclamo del resarcimiento de daños por </a:t>
            </a:r>
            <a:r>
              <a:rPr lang="es-AR" sz="2000" b="1" spc="-15" dirty="0">
                <a:effectLst/>
                <a:ea typeface="Times New Roman" panose="02020603050405020304" pitchFamily="18" charset="0"/>
                <a:cs typeface="Times New Roman" panose="02020603050405020304" pitchFamily="18" charset="0"/>
              </a:rPr>
              <a:t>agresiones sexuales</a:t>
            </a:r>
            <a:r>
              <a:rPr lang="es-AR" sz="2000" spc="-15" dirty="0">
                <a:effectLst/>
                <a:ea typeface="Times New Roman" panose="02020603050405020304" pitchFamily="18" charset="0"/>
                <a:cs typeface="Times New Roman" panose="02020603050405020304" pitchFamily="18" charset="0"/>
              </a:rPr>
              <a:t> infligidas a personas incapaces prescribe a los </a:t>
            </a:r>
            <a:r>
              <a:rPr lang="es-AR" sz="2000" b="1" spc="-15" dirty="0">
                <a:effectLst/>
                <a:ea typeface="Times New Roman" panose="02020603050405020304" pitchFamily="18" charset="0"/>
                <a:cs typeface="Times New Roman" panose="02020603050405020304" pitchFamily="18" charset="0"/>
              </a:rPr>
              <a:t>diez años</a:t>
            </a:r>
            <a:r>
              <a:rPr lang="es-AR" sz="2000" spc="-15" dirty="0">
                <a:effectLst/>
                <a:ea typeface="Times New Roman" panose="02020603050405020304" pitchFamily="18" charset="0"/>
                <a:cs typeface="Times New Roman" panose="02020603050405020304" pitchFamily="18" charset="0"/>
              </a:rPr>
              <a:t>. El cómputo del plazo de prescripción comienza a partir del cese de la incapacidad.</a:t>
            </a:r>
            <a:br>
              <a:rPr lang="es-AR" sz="2000" spc="-15" dirty="0">
                <a:effectLst/>
                <a:ea typeface="Times New Roman" panose="02020603050405020304" pitchFamily="18" charset="0"/>
                <a:cs typeface="Times New Roman" panose="02020603050405020304" pitchFamily="18" charset="0"/>
              </a:rPr>
            </a:br>
            <a:r>
              <a:rPr lang="es-AR" sz="2000" spc="-15" dirty="0">
                <a:effectLst/>
                <a:ea typeface="Times New Roman" panose="02020603050405020304" pitchFamily="18" charset="0"/>
                <a:cs typeface="Times New Roman" panose="02020603050405020304" pitchFamily="18" charset="0"/>
              </a:rPr>
              <a:t>El reclamo de la indemnización de daños derivados de la responsabilidad civil prescribe a los </a:t>
            </a:r>
            <a:r>
              <a:rPr lang="es-AR" sz="2000" b="1" spc="-15" dirty="0">
                <a:effectLst/>
                <a:ea typeface="Times New Roman" panose="02020603050405020304" pitchFamily="18" charset="0"/>
                <a:cs typeface="Times New Roman" panose="02020603050405020304" pitchFamily="18" charset="0"/>
              </a:rPr>
              <a:t>tres años</a:t>
            </a:r>
            <a:r>
              <a:rPr lang="es-AR" sz="2000" spc="-15" dirty="0">
                <a:effectLst/>
                <a:ea typeface="Times New Roman" panose="02020603050405020304" pitchFamily="18" charset="0"/>
                <a:cs typeface="Times New Roman" panose="02020603050405020304" pitchFamily="18" charset="0"/>
              </a:rPr>
              <a:t>.</a:t>
            </a:r>
          </a:p>
          <a:p>
            <a:pPr marL="0" indent="0" algn="just">
              <a:lnSpc>
                <a:spcPct val="150000"/>
              </a:lnSpc>
              <a:spcBef>
                <a:spcPts val="600"/>
              </a:spcBef>
              <a:buNone/>
              <a:tabLst>
                <a:tab pos="-914400" algn="l"/>
                <a:tab pos="-457200" algn="l"/>
              </a:tabLst>
            </a:pPr>
            <a:r>
              <a:rPr lang="es-ES_tradnl" sz="2000" b="1" spc="-15" dirty="0">
                <a:effectLst/>
                <a:ea typeface="Times New Roman" panose="02020603050405020304" pitchFamily="18" charset="0"/>
                <a:cs typeface="Times New Roman" panose="02020603050405020304" pitchFamily="18" charset="0"/>
              </a:rPr>
              <a:t>1CC1 R. J. J. c Asociación Obra San José (2022)</a:t>
            </a:r>
            <a:endParaRPr lang="es-AR" sz="2000" b="1"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MX" sz="2000" b="1" spc="-15" dirty="0">
                <a:solidFill>
                  <a:srgbClr val="000000"/>
                </a:solidFill>
                <a:ea typeface="Times New Roman" panose="02020603050405020304" pitchFamily="18" charset="0"/>
                <a:cs typeface="Times New Roman" panose="02020603050405020304" pitchFamily="18" charset="0"/>
              </a:rPr>
              <a:t>…</a:t>
            </a:r>
            <a:r>
              <a:rPr lang="es-MX" sz="2000" b="1" spc="-15" dirty="0">
                <a:solidFill>
                  <a:srgbClr val="000000"/>
                </a:solidFill>
                <a:effectLst/>
                <a:ea typeface="Times New Roman" panose="02020603050405020304" pitchFamily="18" charset="0"/>
                <a:cs typeface="Times New Roman" panose="02020603050405020304" pitchFamily="18" charset="0"/>
              </a:rPr>
              <a:t>optar por el plazo más breve, importaría atentar contra el interés superior del niño que sufrió un daño inmensamente injusto e irreparable y vulnerar, además, los derechos de la persona en la que aquél niño se ha convertido, por las penurias que se vio impuesto a sufrir. Se trata, en suma, de aplicar pautas básicas de interpretación que en nuestro sistema jurídico no pueden ser soslayadas y de aceptar, a la postre, que en materia de prescripción rigen parámetros de apreciación restrictivos que imponen, en caso de duda, adoptar la solución que conduzca a la conservación del derecho…</a:t>
            </a:r>
            <a:endParaRPr lang="es-AR" sz="2000" spc="-15" dirty="0">
              <a:effectLst/>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78369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519979"/>
            <a:ext cx="10515600" cy="715530"/>
          </a:xfrm>
        </p:spPr>
        <p:txBody>
          <a:bodyPr>
            <a:normAutofit fontScale="90000"/>
          </a:bodyPr>
          <a:lstStyle/>
          <a:p>
            <a:pPr algn="ctr"/>
            <a:r>
              <a:rPr lang="es-ES_tradnl" b="1" u="sng" spc="-15" dirty="0">
                <a:latin typeface="Calibri" panose="020F0502020204030204" pitchFamily="34" charset="0"/>
                <a:ea typeface="Times New Roman" panose="02020603050405020304" pitchFamily="18" charset="0"/>
                <a:cs typeface="Times New Roman" panose="02020603050405020304" pitchFamily="18" charset="0"/>
              </a:rPr>
              <a:t>Función preventiva de daños</a:t>
            </a:r>
            <a:br>
              <a:rPr lang="es-AR" spc="-15" dirty="0">
                <a:latin typeface="Garamond" panose="02020404030301010803" pitchFamily="18" charset="0"/>
                <a:ea typeface="Times New Roman" panose="02020603050405020304" pitchFamily="18" charset="0"/>
                <a:cs typeface="Times New Roman" panose="02020603050405020304" pitchFamily="18" charset="0"/>
              </a:rPr>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43346" y="877744"/>
            <a:ext cx="11305308" cy="5996564"/>
          </a:xfrm>
        </p:spPr>
        <p:txBody>
          <a:bodyPr>
            <a:noAutofit/>
          </a:bodyPr>
          <a:lstStyle/>
          <a:p>
            <a:pPr marL="0" indent="0" algn="just">
              <a:lnSpc>
                <a:spcPct val="150000"/>
              </a:lnSpc>
              <a:spcBef>
                <a:spcPts val="600"/>
              </a:spcBef>
              <a:buNone/>
              <a:tabLst>
                <a:tab pos="-914400" algn="l"/>
                <a:tab pos="-457200" algn="l"/>
              </a:tabLst>
            </a:pPr>
            <a:r>
              <a:rPr lang="es-AR" sz="2000" spc="-15" dirty="0">
                <a:effectLst/>
                <a:ea typeface="Times New Roman" panose="02020603050405020304" pitchFamily="18" charset="0"/>
                <a:cs typeface="Times New Roman" panose="02020603050405020304" pitchFamily="18" charset="0"/>
              </a:rPr>
              <a:t>El deber de seguridad o garantía implica </a:t>
            </a:r>
            <a:r>
              <a:rPr lang="es-AR" sz="2000" b="1" spc="-15" dirty="0">
                <a:effectLst/>
                <a:ea typeface="Times New Roman" panose="02020603050405020304" pitchFamily="18" charset="0"/>
                <a:cs typeface="Times New Roman" panose="02020603050405020304" pitchFamily="18" charset="0"/>
              </a:rPr>
              <a:t>asegurar la indemnidad del menor en su integridad física y moral</a:t>
            </a:r>
            <a:r>
              <a:rPr lang="es-AR" sz="2000" spc="-15" dirty="0">
                <a:effectLst/>
                <a:ea typeface="Times New Roman" panose="02020603050405020304" pitchFamily="18" charset="0"/>
                <a:cs typeface="Times New Roman" panose="02020603050405020304" pitchFamily="18" charset="0"/>
              </a:rPr>
              <a:t>, justifica la responsabilidad agravada y produce consecuencias en dos momentos: “en primer término implica el </a:t>
            </a:r>
            <a:r>
              <a:rPr lang="es-AR" sz="2000" b="1" spc="-15" dirty="0">
                <a:effectLst/>
                <a:ea typeface="Times New Roman" panose="02020603050405020304" pitchFamily="18" charset="0"/>
                <a:cs typeface="Times New Roman" panose="02020603050405020304" pitchFamily="18" charset="0"/>
              </a:rPr>
              <a:t>deber de procurar la evitación del daño y, ante el acaecimiento del resultado lesivo, produce una obligación resarcitoria</a:t>
            </a:r>
            <a:r>
              <a:rPr lang="es-AR" sz="2000" spc="-15" dirty="0">
                <a:effectLst/>
                <a:ea typeface="Times New Roman" panose="02020603050405020304" pitchFamily="18" charset="0"/>
                <a:cs typeface="Times New Roman" panose="02020603050405020304" pitchFamily="18" charset="0"/>
              </a:rPr>
              <a:t>, (</a:t>
            </a:r>
            <a:r>
              <a:rPr lang="es-AR" sz="2000" b="1" spc="-15" dirty="0">
                <a:effectLst/>
                <a:ea typeface="Times New Roman" panose="02020603050405020304" pitchFamily="18" charset="0"/>
                <a:cs typeface="Times New Roman" panose="02020603050405020304" pitchFamily="18" charset="0"/>
              </a:rPr>
              <a:t>SCJM Torelli, 2013</a:t>
            </a:r>
            <a:r>
              <a:rPr lang="es-AR" sz="2000" spc="-15" dirty="0">
                <a:effectLst/>
                <a:ea typeface="Times New Roman" panose="02020603050405020304" pitchFamily="18" charset="0"/>
                <a:cs typeface="Times New Roman" panose="02020603050405020304" pitchFamily="18" charset="0"/>
              </a:rPr>
              <a:t>)</a:t>
            </a:r>
          </a:p>
          <a:p>
            <a:pPr marL="0" indent="0" algn="just">
              <a:lnSpc>
                <a:spcPct val="150000"/>
              </a:lnSpc>
              <a:spcBef>
                <a:spcPts val="600"/>
              </a:spcBef>
              <a:buNone/>
              <a:tabLst>
                <a:tab pos="-914400" algn="l"/>
                <a:tab pos="-457200" algn="l"/>
              </a:tabLst>
            </a:pPr>
            <a:r>
              <a:rPr lang="es-AR" sz="2000" b="1" spc="-15" dirty="0">
                <a:effectLst/>
                <a:ea typeface="Times New Roman" panose="02020603050405020304" pitchFamily="18" charset="0"/>
                <a:cs typeface="Times New Roman" panose="02020603050405020304" pitchFamily="18" charset="0"/>
              </a:rPr>
              <a:t>CCyC ARTICULO 1710</a:t>
            </a:r>
            <a:r>
              <a:rPr lang="es-AR" sz="2000" spc="-15" dirty="0">
                <a:effectLst/>
                <a:ea typeface="Times New Roman" panose="02020603050405020304" pitchFamily="18" charset="0"/>
                <a:cs typeface="Times New Roman" panose="02020603050405020304" pitchFamily="18" charset="0"/>
              </a:rPr>
              <a:t>.- Deber de prevención del daño. Toda persona tiene el deber, en cuanto de ella dependa, de:</a:t>
            </a:r>
          </a:p>
          <a:p>
            <a:pPr marL="0" indent="0" algn="just">
              <a:lnSpc>
                <a:spcPct val="150000"/>
              </a:lnSpc>
              <a:spcBef>
                <a:spcPts val="600"/>
              </a:spcBef>
              <a:buNone/>
              <a:tabLst>
                <a:tab pos="-914400" algn="l"/>
                <a:tab pos="-457200" algn="l"/>
              </a:tabLst>
            </a:pPr>
            <a:r>
              <a:rPr lang="es-AR" sz="2000" spc="-15" dirty="0">
                <a:effectLst/>
                <a:ea typeface="Times New Roman" panose="02020603050405020304" pitchFamily="18" charset="0"/>
                <a:cs typeface="Times New Roman" panose="02020603050405020304" pitchFamily="18" charset="0"/>
              </a:rPr>
              <a:t>a) evitar causar un daño no justificado;</a:t>
            </a:r>
          </a:p>
          <a:p>
            <a:pPr marL="0" indent="0" algn="just">
              <a:lnSpc>
                <a:spcPct val="150000"/>
              </a:lnSpc>
              <a:spcBef>
                <a:spcPts val="600"/>
              </a:spcBef>
              <a:buNone/>
              <a:tabLst>
                <a:tab pos="-914400" algn="l"/>
                <a:tab pos="-457200" algn="l"/>
              </a:tabLst>
            </a:pPr>
            <a:r>
              <a:rPr lang="es-AR" sz="2000" spc="-15" dirty="0">
                <a:effectLst/>
                <a:ea typeface="Times New Roman" panose="02020603050405020304" pitchFamily="18" charset="0"/>
                <a:cs typeface="Times New Roman" panose="02020603050405020304" pitchFamily="18" charset="0"/>
              </a:rPr>
              <a:t>b) adoptar, de buena fe y conforme a las circunstancias, las medidas razonables para evitar que se produzca un daño, o disminuir su magnitud; si tales medidas evitan o disminuyen la magnitud de un daño del cual un tercero sería responsable, tiene derecho a que éste le reembolse el valor de los gastos en que incurrió, conforme a las reglas del enriquecimiento sin causa;</a:t>
            </a:r>
          </a:p>
          <a:p>
            <a:pPr marL="0" indent="0" algn="just">
              <a:lnSpc>
                <a:spcPct val="150000"/>
              </a:lnSpc>
              <a:spcBef>
                <a:spcPts val="600"/>
              </a:spcBef>
              <a:buNone/>
              <a:tabLst>
                <a:tab pos="-914400" algn="l"/>
                <a:tab pos="-457200" algn="l"/>
              </a:tabLst>
            </a:pPr>
            <a:r>
              <a:rPr lang="es-AR" sz="2000" spc="-15" dirty="0">
                <a:effectLst/>
                <a:ea typeface="Times New Roman" panose="02020603050405020304" pitchFamily="18" charset="0"/>
                <a:cs typeface="Times New Roman" panose="02020603050405020304" pitchFamily="18" charset="0"/>
              </a:rPr>
              <a:t>c) no agravar el daño, si ya se produjo.</a:t>
            </a: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32522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519979"/>
            <a:ext cx="10515600" cy="715530"/>
          </a:xfrm>
        </p:spPr>
        <p:txBody>
          <a:bodyPr>
            <a:normAutofit fontScale="90000"/>
          </a:bodyPr>
          <a:lstStyle/>
          <a:p>
            <a:pPr algn="ctr"/>
            <a:r>
              <a:rPr lang="es-ES_tradnl" b="1" u="sng" spc="-15" dirty="0">
                <a:latin typeface="Calibri" panose="020F0502020204030204" pitchFamily="34" charset="0"/>
                <a:ea typeface="Times New Roman" panose="02020603050405020304" pitchFamily="18" charset="0"/>
                <a:cs typeface="Times New Roman" panose="02020603050405020304" pitchFamily="18" charset="0"/>
              </a:rPr>
              <a:t>Función preventiva de daños</a:t>
            </a:r>
            <a:br>
              <a:rPr lang="es-AR" spc="-15" dirty="0">
                <a:latin typeface="Garamond" panose="02020404030301010803" pitchFamily="18" charset="0"/>
                <a:ea typeface="Times New Roman" panose="02020603050405020304" pitchFamily="18" charset="0"/>
                <a:cs typeface="Times New Roman" panose="02020603050405020304" pitchFamily="18" charset="0"/>
              </a:rPr>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43346" y="877744"/>
            <a:ext cx="11305308" cy="5996564"/>
          </a:xfrm>
        </p:spPr>
        <p:txBody>
          <a:bodyPr>
            <a:noAutofit/>
          </a:bodyPr>
          <a:lstStyle/>
          <a:p>
            <a:pPr marL="0" indent="0" algn="just">
              <a:lnSpc>
                <a:spcPct val="150000"/>
              </a:lnSpc>
              <a:spcBef>
                <a:spcPts val="600"/>
              </a:spcBef>
              <a:buNone/>
              <a:tabLst>
                <a:tab pos="-914400" algn="l"/>
                <a:tab pos="-457200" algn="l"/>
              </a:tabLst>
            </a:pPr>
            <a:r>
              <a:rPr lang="es-AR" sz="1800" spc="-15" dirty="0">
                <a:effectLst/>
                <a:ea typeface="Times New Roman" panose="02020603050405020304" pitchFamily="18" charset="0"/>
                <a:cs typeface="Times New Roman" panose="02020603050405020304" pitchFamily="18" charset="0"/>
              </a:rPr>
              <a:t>El deber de seguridad o garantía implica </a:t>
            </a:r>
            <a:r>
              <a:rPr lang="es-AR" sz="1800" b="1" spc="-15" dirty="0">
                <a:effectLst/>
                <a:ea typeface="Times New Roman" panose="02020603050405020304" pitchFamily="18" charset="0"/>
                <a:cs typeface="Times New Roman" panose="02020603050405020304" pitchFamily="18" charset="0"/>
              </a:rPr>
              <a:t>asegurar la indemnidad del menor en su integridad física y moral</a:t>
            </a:r>
            <a:r>
              <a:rPr lang="es-AR" sz="1800" spc="-15" dirty="0">
                <a:effectLst/>
                <a:ea typeface="Times New Roman" panose="02020603050405020304" pitchFamily="18" charset="0"/>
                <a:cs typeface="Times New Roman" panose="02020603050405020304" pitchFamily="18" charset="0"/>
              </a:rPr>
              <a:t>, justifica la responsabilidad agravada y produce consecuencias en dos momentos: “en primer término implica el </a:t>
            </a:r>
            <a:r>
              <a:rPr lang="es-AR" sz="1800" b="1" spc="-15" dirty="0">
                <a:effectLst/>
                <a:ea typeface="Times New Roman" panose="02020603050405020304" pitchFamily="18" charset="0"/>
                <a:cs typeface="Times New Roman" panose="02020603050405020304" pitchFamily="18" charset="0"/>
              </a:rPr>
              <a:t>deber de procurar la evitación del daño y, ante el acaecimiento del resultado lesivo, produce una obligación resarcitoria</a:t>
            </a:r>
            <a:r>
              <a:rPr lang="es-AR" sz="1800" spc="-15" dirty="0">
                <a:effectLst/>
                <a:ea typeface="Times New Roman" panose="02020603050405020304" pitchFamily="18" charset="0"/>
                <a:cs typeface="Times New Roman" panose="02020603050405020304" pitchFamily="18" charset="0"/>
              </a:rPr>
              <a:t>, (</a:t>
            </a:r>
            <a:r>
              <a:rPr lang="es-AR" sz="1800" b="1" spc="-15" dirty="0">
                <a:effectLst/>
                <a:ea typeface="Times New Roman" panose="02020603050405020304" pitchFamily="18" charset="0"/>
                <a:cs typeface="Times New Roman" panose="02020603050405020304" pitchFamily="18" charset="0"/>
              </a:rPr>
              <a:t>SCJM Torelli, 2013</a:t>
            </a:r>
            <a:r>
              <a:rPr lang="es-AR" sz="1800" spc="-15" dirty="0">
                <a:effectLst/>
                <a:ea typeface="Times New Roman" panose="02020603050405020304" pitchFamily="18" charset="0"/>
                <a:cs typeface="Times New Roman" panose="02020603050405020304" pitchFamily="18" charset="0"/>
              </a:rPr>
              <a:t>)</a:t>
            </a:r>
          </a:p>
          <a:p>
            <a:pPr marL="457200" lvl="1" indent="0" algn="just">
              <a:lnSpc>
                <a:spcPct val="150000"/>
              </a:lnSpc>
              <a:spcBef>
                <a:spcPts val="600"/>
              </a:spcBef>
              <a:buNone/>
              <a:tabLst>
                <a:tab pos="-914400" algn="l"/>
                <a:tab pos="-457200" algn="l"/>
              </a:tabLst>
            </a:pPr>
            <a:r>
              <a:rPr lang="es-AR" sz="1800" b="1" spc="-15" dirty="0">
                <a:effectLst/>
                <a:ea typeface="Times New Roman" panose="02020603050405020304" pitchFamily="18" charset="0"/>
                <a:cs typeface="Times New Roman" panose="02020603050405020304" pitchFamily="18" charset="0"/>
              </a:rPr>
              <a:t>CCyC ARTICULO 1710</a:t>
            </a:r>
            <a:r>
              <a:rPr lang="es-AR" sz="1800" spc="-15" dirty="0">
                <a:effectLst/>
                <a:ea typeface="Times New Roman" panose="02020603050405020304" pitchFamily="18" charset="0"/>
                <a:cs typeface="Times New Roman" panose="02020603050405020304" pitchFamily="18" charset="0"/>
              </a:rPr>
              <a:t>.- Deber de prevención del daño. Toda persona tiene el deber, en cuanto de ella dependa, de:</a:t>
            </a:r>
          </a:p>
          <a:p>
            <a:pPr marL="457200" lvl="1" indent="0" algn="just">
              <a:lnSpc>
                <a:spcPct val="150000"/>
              </a:lnSpc>
              <a:spcBef>
                <a:spcPts val="600"/>
              </a:spcBef>
              <a:buNone/>
              <a:tabLst>
                <a:tab pos="-914400" algn="l"/>
                <a:tab pos="-457200" algn="l"/>
              </a:tabLst>
            </a:pPr>
            <a:r>
              <a:rPr lang="es-AR" sz="1800" spc="-15" dirty="0">
                <a:effectLst/>
                <a:ea typeface="Times New Roman" panose="02020603050405020304" pitchFamily="18" charset="0"/>
                <a:cs typeface="Times New Roman" panose="02020603050405020304" pitchFamily="18" charset="0"/>
              </a:rPr>
              <a:t>a) evitar causar un daño no justificado;</a:t>
            </a:r>
          </a:p>
          <a:p>
            <a:pPr marL="457200" lvl="1" indent="0" algn="just">
              <a:lnSpc>
                <a:spcPct val="150000"/>
              </a:lnSpc>
              <a:spcBef>
                <a:spcPts val="600"/>
              </a:spcBef>
              <a:buNone/>
              <a:tabLst>
                <a:tab pos="-914400" algn="l"/>
                <a:tab pos="-457200" algn="l"/>
              </a:tabLst>
            </a:pPr>
            <a:r>
              <a:rPr lang="es-AR" sz="1800" spc="-15" dirty="0">
                <a:effectLst/>
                <a:ea typeface="Times New Roman" panose="02020603050405020304" pitchFamily="18" charset="0"/>
                <a:cs typeface="Times New Roman" panose="02020603050405020304" pitchFamily="18" charset="0"/>
              </a:rPr>
              <a:t>b) adoptar, de buena fe y conforme a las circunstancias, las medidas razonables para evitar que se produzca un daño, o disminuir su magnitud; si tales medidas evitan o disminuyen la magnitud de un daño del cual un tercero sería responsable, tiene derecho a que éste le reembolse el valor de los gastos en que incurrió, conforme a las reglas del enriquecimiento sin causa;</a:t>
            </a:r>
          </a:p>
          <a:p>
            <a:pPr marL="457200" lvl="1" indent="0" algn="just">
              <a:lnSpc>
                <a:spcPct val="150000"/>
              </a:lnSpc>
              <a:spcBef>
                <a:spcPts val="600"/>
              </a:spcBef>
              <a:buNone/>
              <a:tabLst>
                <a:tab pos="-914400" algn="l"/>
                <a:tab pos="-457200" algn="l"/>
              </a:tabLst>
            </a:pPr>
            <a:r>
              <a:rPr lang="es-AR" sz="1800" spc="-15" dirty="0">
                <a:effectLst/>
                <a:ea typeface="Times New Roman" panose="02020603050405020304" pitchFamily="18" charset="0"/>
                <a:cs typeface="Times New Roman" panose="02020603050405020304" pitchFamily="18" charset="0"/>
              </a:rPr>
              <a:t>c) no agravar el daño, si ya se produjo.</a:t>
            </a:r>
          </a:p>
          <a:p>
            <a:pPr marL="0" indent="0" algn="just">
              <a:lnSpc>
                <a:spcPct val="150000"/>
              </a:lnSpc>
              <a:spcBef>
                <a:spcPts val="600"/>
              </a:spcBef>
              <a:buNone/>
              <a:tabLst>
                <a:tab pos="-914400" algn="l"/>
                <a:tab pos="-457200" algn="l"/>
              </a:tabLst>
            </a:pPr>
            <a:r>
              <a:rPr lang="es-AR" sz="1800" spc="-15" dirty="0">
                <a:effectLst/>
                <a:latin typeface="Calibri" panose="020F0502020204030204" pitchFamily="34" charset="0"/>
                <a:ea typeface="Times New Roman" panose="02020603050405020304" pitchFamily="18" charset="0"/>
                <a:cs typeface="Times New Roman" panose="02020603050405020304" pitchFamily="18" charset="0"/>
              </a:rPr>
              <a:t>La función preventiva de daños no consiste en dejar de realizar las actividades propias del servicio educativo </a:t>
            </a:r>
            <a:endParaRPr lang="es-AR" sz="1800" spc="-15" dirty="0">
              <a:effectLst/>
              <a:latin typeface="Garamond" panose="02020404030301010803"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56575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990600" y="478415"/>
            <a:ext cx="10515600" cy="715530"/>
          </a:xfrm>
        </p:spPr>
        <p:txBody>
          <a:bodyPr>
            <a:normAutofit fontScale="90000"/>
          </a:bodyPr>
          <a:lstStyle/>
          <a:p>
            <a:pPr algn="ctr"/>
            <a:r>
              <a:rPr lang="es-ES_tradnl" b="1" spc="-15" dirty="0">
                <a:latin typeface="Calibri" panose="020F0502020204030204" pitchFamily="34" charset="0"/>
                <a:ea typeface="Times New Roman" panose="02020603050405020304" pitchFamily="18" charset="0"/>
                <a:cs typeface="Times New Roman" panose="02020603050405020304" pitchFamily="18" charset="0"/>
              </a:rPr>
              <a:t>Reinscripción – derecho de admisión</a:t>
            </a:r>
            <a:br>
              <a:rPr lang="es-AR" spc="-15" dirty="0">
                <a:latin typeface="Garamond" panose="02020404030301010803" pitchFamily="18" charset="0"/>
                <a:ea typeface="Times New Roman" panose="02020603050405020304" pitchFamily="18" charset="0"/>
                <a:cs typeface="Times New Roman" panose="02020603050405020304" pitchFamily="18" charset="0"/>
              </a:rPr>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Autofit/>
          </a:bodyPr>
          <a:lstStyle/>
          <a:p>
            <a:pPr marL="0" indent="0" algn="just">
              <a:lnSpc>
                <a:spcPct val="150000"/>
              </a:lnSpc>
              <a:spcBef>
                <a:spcPts val="600"/>
              </a:spcBef>
              <a:buNone/>
              <a:tabLst>
                <a:tab pos="-914400" algn="l"/>
                <a:tab pos="-457200" algn="l"/>
              </a:tabLst>
            </a:pP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1CC2 Rocha (2016)</a:t>
            </a:r>
            <a:endParaRPr lang="es-AR" sz="20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-la educación debe ser concebida por las sociedades democráticas como uno de los servicios públicos esenciales que el Estado;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a:t>
            </a: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el derecho de admisión o de reinscripción debe ser fundado y razonable</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esto es, no ejercerse en forma abusiva y contemplar el interés superior del niño;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-cuando un instituto de enseñanza privada expresa las causas por las que se opone a la </a:t>
            </a:r>
            <a:r>
              <a:rPr lang="es-ES_tradnl" sz="2000" spc="-15" dirty="0" err="1">
                <a:effectLst/>
                <a:latin typeface="Calibri" panose="020F0502020204030204" pitchFamily="34" charset="0"/>
                <a:ea typeface="Times New Roman" panose="02020603050405020304" pitchFamily="18" charset="0"/>
                <a:cs typeface="Times New Roman" panose="02020603050405020304" pitchFamily="18" charset="0"/>
              </a:rPr>
              <a:t>rematriculación</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de un alumno, </a:t>
            </a: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corresponderá ponderar la razonabilidad de los argumentos puesto de manifiesto en la medida</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a:t>
            </a: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la no </a:t>
            </a:r>
            <a:r>
              <a:rPr lang="es-ES_tradnl" sz="2000" b="1" spc="-15" dirty="0" err="1">
                <a:effectLst/>
                <a:latin typeface="Calibri" panose="020F0502020204030204" pitchFamily="34" charset="0"/>
                <a:ea typeface="Times New Roman" panose="02020603050405020304" pitchFamily="18" charset="0"/>
                <a:cs typeface="Times New Roman" panose="02020603050405020304" pitchFamily="18" charset="0"/>
              </a:rPr>
              <a:t>rematriculación</a:t>
            </a: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 será legítima cuando el colegio verifique anualmente que el alumno o sus representantes no se ajustan a las normas, fines, objetivos o ideario del colegio, incumpliendo de este modo con sus obligaciones contractuales</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a las cuales se habían comprometido en su solicitud de ingreso.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31559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365126"/>
            <a:ext cx="10515600" cy="715530"/>
          </a:xfrm>
        </p:spPr>
        <p:txBody>
          <a:bodyPr>
            <a:normAutofit fontScale="90000"/>
          </a:bodyPr>
          <a:lstStyle/>
          <a:p>
            <a:pPr algn="ctr"/>
            <a:r>
              <a:rPr lang="es-ES_tradnl" b="1" spc="-15" dirty="0">
                <a:latin typeface="Calibri" panose="020F0502020204030204" pitchFamily="34" charset="0"/>
                <a:ea typeface="Times New Roman" panose="02020603050405020304" pitchFamily="18" charset="0"/>
                <a:cs typeface="Times New Roman" panose="02020603050405020304" pitchFamily="18" charset="0"/>
              </a:rPr>
              <a:t>Reinscripción – derecho de admisión</a:t>
            </a:r>
            <a:br>
              <a:rPr lang="es-AR" spc="-15" dirty="0">
                <a:latin typeface="Garamond" panose="02020404030301010803" pitchFamily="18" charset="0"/>
                <a:ea typeface="Times New Roman" panose="02020603050405020304" pitchFamily="18" charset="0"/>
                <a:cs typeface="Times New Roman" panose="02020603050405020304" pitchFamily="18" charset="0"/>
              </a:rPr>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87927" y="722891"/>
            <a:ext cx="11305308" cy="5996564"/>
          </a:xfrm>
        </p:spPr>
        <p:txBody>
          <a:bodyPr>
            <a:noAutofit/>
          </a:bodyPr>
          <a:lstStyle/>
          <a:p>
            <a:pPr marL="0" indent="0" algn="just">
              <a:lnSpc>
                <a:spcPct val="150000"/>
              </a:lnSpc>
              <a:spcBef>
                <a:spcPts val="600"/>
              </a:spcBef>
              <a:buNone/>
              <a:tabLst>
                <a:tab pos="-914400" algn="l"/>
                <a:tab pos="-457200" algn="l"/>
              </a:tabLst>
            </a:pP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1CC2 Rocha (2016) </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continuación</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En el caso </a:t>
            </a:r>
            <a:r>
              <a:rPr lang="es-ES_tradnl" sz="2000" b="1" spc="-15" dirty="0">
                <a:latin typeface="Calibri" panose="020F0502020204030204" pitchFamily="34" charset="0"/>
                <a:ea typeface="Times New Roman" panose="02020603050405020304" pitchFamily="18" charset="0"/>
                <a:cs typeface="Times New Roman" panose="02020603050405020304" pitchFamily="18" charset="0"/>
              </a:rPr>
              <a:t>NO</a:t>
            </a: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 se juzgó arbitraria la negativa </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a inscripción: la solicitud de inscripción para el ciclo lectivo señala que “…la presente se constituye solo en una reserva de banco; </a:t>
            </a: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la inscripción quedará supeditada a que el alumno no adeude más de dos espacios curriculares</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 La decisión de no matriculación fue manifestada por el instituto accionado en el cuaderno de comunicaciones del menor. El alumno del primer año, adeuda un espacio curricular y un espacio extracurricular pendientes de aprobación; de los nueve espacios curriculares de segundo año, aprobó cuatro y desaprobó cinco. Mediante acta el colegio informa a los padres el rendimiento escolar del menor, por qué no lo rematriculan, se le ofrece que rinda los espacios curriculares que adeuda en condición de alumno libre…</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3570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277091"/>
            <a:ext cx="10515600" cy="715530"/>
          </a:xfrm>
        </p:spPr>
        <p:txBody>
          <a:bodyPr>
            <a:normAutofit fontScale="90000"/>
          </a:bodyPr>
          <a:lstStyle/>
          <a:p>
            <a:pPr algn="ctr"/>
            <a:r>
              <a:rPr lang="es-ES_tradnl" b="1" spc="-15" dirty="0">
                <a:latin typeface="Calibri" panose="020F0502020204030204" pitchFamily="34" charset="0"/>
                <a:ea typeface="Times New Roman" panose="02020603050405020304" pitchFamily="18" charset="0"/>
                <a:cs typeface="Times New Roman" panose="02020603050405020304" pitchFamily="18" charset="0"/>
              </a:rPr>
              <a:t>Reinscripción – derecho de admisión</a:t>
            </a:r>
            <a:br>
              <a:rPr lang="es-AR" spc="-15" dirty="0">
                <a:latin typeface="Garamond" panose="02020404030301010803" pitchFamily="18" charset="0"/>
                <a:ea typeface="Times New Roman" panose="02020603050405020304" pitchFamily="18" charset="0"/>
                <a:cs typeface="Times New Roman" panose="02020603050405020304" pitchFamily="18" charset="0"/>
              </a:rPr>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43346" y="584345"/>
            <a:ext cx="11305308" cy="5996564"/>
          </a:xfrm>
        </p:spPr>
        <p:txBody>
          <a:bodyPr>
            <a:noAutofit/>
          </a:bodyPr>
          <a:lstStyle/>
          <a:p>
            <a:pPr marL="0" indent="0" algn="just">
              <a:lnSpc>
                <a:spcPct val="150000"/>
              </a:lnSpc>
              <a:spcBef>
                <a:spcPts val="600"/>
              </a:spcBef>
              <a:buNone/>
              <a:tabLst>
                <a:tab pos="-914400" algn="l"/>
                <a:tab pos="-457200" algn="l"/>
              </a:tabLst>
            </a:pP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SCJM </a:t>
            </a:r>
            <a:r>
              <a:rPr lang="es-ES_tradnl" sz="2000" b="1" spc="-15" dirty="0" err="1">
                <a:effectLst/>
                <a:latin typeface="Calibri" panose="020F0502020204030204" pitchFamily="34" charset="0"/>
                <a:ea typeface="Times New Roman" panose="02020603050405020304" pitchFamily="18" charset="0"/>
                <a:cs typeface="Times New Roman" panose="02020603050405020304" pitchFamily="18" charset="0"/>
              </a:rPr>
              <a:t>Viñolo</a:t>
            </a: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 (2008)</a:t>
            </a:r>
            <a:endParaRPr lang="es-AR" sz="20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Las supuestas inconductas y violación a las normas de convivencia </a:t>
            </a: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en la que habría incurrido el menor, por las que no se le renovó la matrícula para el próximo ciclo lectivo, </a:t>
            </a: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no han sido debidamente acreditadas </a:t>
            </a: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en la causa. En efecto, en el Boletín de Calificaciones del menor, instrumento público por excelencia para probar tales circunstancias, fue calificado en los aspectos de respeto a los demás y adaptación a las normas de convivencia en el primer y segundo informe como Muy Bueno y en el área Autodisciplina con Muy Bueno en el primer informe y Bueno en el segundo.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La decisión del Colegio de no inscribir al menor aparece como un acto segregacionista y prejuicioso </a:t>
            </a: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que sólo da un motivo aparente para la no reinscripción, el que no encuentra debido sustento en las constancias objetivas de la causa, sin tener en cuenta las particularidades del niño y que sus dificultades de integración obedecían al trastorno que padecía. Circunstancias estas que eran perfectamente tratables y superables con una adecuada contención conforme lo señaló la psiquiatra del niño.</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38892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256743"/>
            <a:ext cx="10515600" cy="715530"/>
          </a:xfrm>
        </p:spPr>
        <p:txBody>
          <a:bodyPr>
            <a:normAutofit fontScale="90000"/>
          </a:bodyPr>
          <a:lstStyle/>
          <a:p>
            <a:pPr algn="ctr"/>
            <a:r>
              <a:rPr lang="es-ES_tradnl" b="1" spc="-15" dirty="0">
                <a:latin typeface="Calibri" panose="020F0502020204030204" pitchFamily="34" charset="0"/>
                <a:ea typeface="Times New Roman" panose="02020603050405020304" pitchFamily="18" charset="0"/>
                <a:cs typeface="Times New Roman" panose="02020603050405020304" pitchFamily="18" charset="0"/>
              </a:rPr>
              <a:t>Reinscripción – derecho de admisión</a:t>
            </a:r>
            <a:br>
              <a:rPr lang="es-AR" spc="-15" dirty="0">
                <a:latin typeface="Garamond" panose="02020404030301010803" pitchFamily="18" charset="0"/>
                <a:ea typeface="Times New Roman" panose="02020603050405020304" pitchFamily="18" charset="0"/>
                <a:cs typeface="Times New Roman" panose="02020603050405020304" pitchFamily="18" charset="0"/>
              </a:rPr>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443346" y="861436"/>
            <a:ext cx="11305308" cy="5996564"/>
          </a:xfrm>
        </p:spPr>
        <p:txBody>
          <a:bodyPr>
            <a:noAutofit/>
          </a:bodyPr>
          <a:lstStyle/>
          <a:p>
            <a:pPr marL="0" indent="0" algn="just">
              <a:lnSpc>
                <a:spcPct val="150000"/>
              </a:lnSpc>
              <a:spcBef>
                <a:spcPts val="600"/>
              </a:spcBef>
              <a:buNone/>
              <a:tabLst>
                <a:tab pos="-914400" algn="l"/>
                <a:tab pos="-457200" algn="l"/>
              </a:tabLst>
            </a:pPr>
            <a:r>
              <a:rPr lang="es-ES_tradnl" sz="2000" b="1" spc="-15" dirty="0">
                <a:effectLst/>
                <a:latin typeface="Calibri" panose="020F0502020204030204" pitchFamily="34" charset="0"/>
                <a:ea typeface="Times New Roman" panose="02020603050405020304" pitchFamily="18" charset="0"/>
                <a:cs typeface="Times New Roman" panose="02020603050405020304" pitchFamily="18" charset="0"/>
              </a:rPr>
              <a:t>CNAC Sala K</a:t>
            </a:r>
            <a:r>
              <a:rPr lang="es-ES_tradnl" sz="2000" spc="-15" dirty="0">
                <a:effectLst/>
                <a:latin typeface="Calibri" panose="020F0502020204030204" pitchFamily="34" charset="0"/>
                <a:ea typeface="Times New Roman" panose="02020603050405020304" pitchFamily="18" charset="0"/>
                <a:cs typeface="Times New Roman" panose="02020603050405020304" pitchFamily="18" charset="0"/>
              </a:rPr>
              <a:t> 27/05/2021 - T. M. A. y otros c/ Instituto Misioneros de la Sagrada Familia</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MJ-JU-M-132579-AR | MJJ132579</a:t>
            </a:r>
            <a:endParaRPr lang="es-AR" sz="2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Es procedente rechazar la demanda iniciada por los padres de un menor de edad a los fines de obtener una indemnización del daño que afirman ocasionado por la decisión del establecimiento educativo de no rematricular al niño, pues se advierte que </a:t>
            </a: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se respetaron los recaudos formales que la decisión exige debido a que la decisión fue notificada en el plazo fijado por la normativa vigente y se expusieron sus motivos </a:t>
            </a:r>
            <a:r>
              <a:rPr lang="es-AR" sz="2000" spc="-15" dirty="0">
                <a:effectLst/>
                <a:latin typeface="Calibri" panose="020F0502020204030204" pitchFamily="34" charset="0"/>
                <a:ea typeface="Times New Roman" panose="02020603050405020304" pitchFamily="18" charset="0"/>
                <a:cs typeface="Times New Roman" panose="02020603050405020304" pitchFamily="18" charset="0"/>
              </a:rPr>
              <a:t>(arts. 1 , 3 , 4 y 5 , Ley 2.681), </a:t>
            </a:r>
            <a:r>
              <a:rPr lang="es-AR" sz="2000" b="1" spc="-15" dirty="0">
                <a:effectLst/>
                <a:latin typeface="Calibri" panose="020F0502020204030204" pitchFamily="34" charset="0"/>
                <a:ea typeface="Times New Roman" panose="02020603050405020304" pitchFamily="18" charset="0"/>
                <a:cs typeface="Times New Roman" panose="02020603050405020304" pitchFamily="18" charset="0"/>
              </a:rPr>
              <a:t>lo cuales no son arbitrarios, irrazonables o desproporcionados en tanto la conducta del menor repercutía en el desempeño de toda la clase, ni tampoco discriminatorios por cuanto la decisión no impidió el ejercicio del derecho a recibir educación pues la ruptura contractual no lo privó de concurrir a otro establecimiento.</a:t>
            </a:r>
            <a:endParaRPr lang="es-AR" sz="2000" b="1"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33075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8200" y="226580"/>
            <a:ext cx="10515600" cy="715530"/>
          </a:xfrm>
        </p:spPr>
        <p:txBody>
          <a:bodyPr>
            <a:normAutofit fontScale="90000"/>
          </a:bodyPr>
          <a:lstStyle/>
          <a:p>
            <a:pPr algn="ctr"/>
            <a:r>
              <a:rPr lang="es-AR" dirty="0"/>
              <a:t>Negativa a la emisión de certificados</a:t>
            </a:r>
            <a:br>
              <a:rPr lang="es-AR" dirty="0"/>
            </a:br>
            <a:endParaRPr lang="es-AR"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277091" y="944564"/>
            <a:ext cx="11305308" cy="5996564"/>
          </a:xfrm>
        </p:spPr>
        <p:txBody>
          <a:bodyPr>
            <a:noAutofit/>
          </a:bodyPr>
          <a:lstStyle/>
          <a:p>
            <a:pPr marL="0" indent="0" algn="just">
              <a:lnSpc>
                <a:spcPct val="150000"/>
              </a:lnSpc>
              <a:spcBef>
                <a:spcPts val="600"/>
              </a:spcBef>
              <a:buNone/>
              <a:tabLst>
                <a:tab pos="-914400" algn="l"/>
                <a:tab pos="-457200" algn="l"/>
              </a:tabLst>
            </a:pPr>
            <a:r>
              <a:rPr lang="es-AR" sz="2400" spc="-15" dirty="0">
                <a:effectLst/>
                <a:ea typeface="Times New Roman" panose="02020603050405020304" pitchFamily="18" charset="0"/>
                <a:cs typeface="Times New Roman" panose="02020603050405020304" pitchFamily="18" charset="0"/>
              </a:rPr>
              <a:t>CNAC Sala M, 10/08/2021, White Tomás John c/ Fundación Universidad de Belgrano </a:t>
            </a:r>
            <a:r>
              <a:rPr lang="es-AR" sz="2400" spc="-15" dirty="0" err="1">
                <a:effectLst/>
                <a:ea typeface="Times New Roman" panose="02020603050405020304" pitchFamily="18" charset="0"/>
                <a:cs typeface="Times New Roman" panose="02020603050405020304" pitchFamily="18" charset="0"/>
              </a:rPr>
              <a:t>Dr.Avelino</a:t>
            </a:r>
            <a:r>
              <a:rPr lang="es-AR" sz="2400" spc="-15" dirty="0">
                <a:effectLst/>
                <a:ea typeface="Times New Roman" panose="02020603050405020304" pitchFamily="18" charset="0"/>
                <a:cs typeface="Times New Roman" panose="02020603050405020304" pitchFamily="18" charset="0"/>
              </a:rPr>
              <a:t> Porto </a:t>
            </a:r>
          </a:p>
          <a:p>
            <a:pPr marL="0" indent="0" algn="just">
              <a:lnSpc>
                <a:spcPct val="150000"/>
              </a:lnSpc>
              <a:spcBef>
                <a:spcPts val="600"/>
              </a:spcBef>
              <a:buNone/>
              <a:tabLst>
                <a:tab pos="-914400" algn="l"/>
                <a:tab pos="-457200" algn="l"/>
              </a:tabLst>
            </a:pPr>
            <a:r>
              <a:rPr lang="es-AR" sz="2400" spc="-15" dirty="0">
                <a:effectLst/>
                <a:ea typeface="Times New Roman" panose="02020603050405020304" pitchFamily="18" charset="0"/>
                <a:cs typeface="Times New Roman" panose="02020603050405020304" pitchFamily="18" charset="0"/>
              </a:rPr>
              <a:t>MJ-JU-M-134005-AR | MJJ134005</a:t>
            </a:r>
          </a:p>
          <a:p>
            <a:pPr marL="0" indent="0" algn="just">
              <a:lnSpc>
                <a:spcPct val="150000"/>
              </a:lnSpc>
              <a:spcBef>
                <a:spcPts val="600"/>
              </a:spcBef>
              <a:buNone/>
              <a:tabLst>
                <a:tab pos="-914400" algn="l"/>
                <a:tab pos="-457200" algn="l"/>
              </a:tabLst>
            </a:pPr>
            <a:r>
              <a:rPr lang="es-AR" sz="2400" spc="-15" dirty="0">
                <a:effectLst/>
                <a:ea typeface="Times New Roman" panose="02020603050405020304" pitchFamily="18" charset="0"/>
                <a:cs typeface="Times New Roman" panose="02020603050405020304" pitchFamily="18" charset="0"/>
              </a:rPr>
              <a:t>Si bien </a:t>
            </a:r>
            <a:r>
              <a:rPr lang="es-AR" sz="2400" b="1" spc="-15" dirty="0">
                <a:effectLst/>
                <a:ea typeface="Times New Roman" panose="02020603050405020304" pitchFamily="18" charset="0"/>
                <a:cs typeface="Times New Roman" panose="02020603050405020304" pitchFamily="18" charset="0"/>
              </a:rPr>
              <a:t>el contrato educativo quedó extinguido por la solicitud de baja </a:t>
            </a:r>
            <a:r>
              <a:rPr lang="es-AR" sz="2400" spc="-15" dirty="0">
                <a:effectLst/>
                <a:ea typeface="Times New Roman" panose="02020603050405020304" pitchFamily="18" charset="0"/>
                <a:cs typeface="Times New Roman" panose="02020603050405020304" pitchFamily="18" charset="0"/>
              </a:rPr>
              <a:t>presentada por el alumno, </a:t>
            </a:r>
            <a:r>
              <a:rPr lang="es-AR" sz="2400" b="1" spc="-15" dirty="0">
                <a:effectLst/>
                <a:ea typeface="Times New Roman" panose="02020603050405020304" pitchFamily="18" charset="0"/>
                <a:cs typeface="Times New Roman" panose="02020603050405020304" pitchFamily="18" charset="0"/>
              </a:rPr>
              <a:t>subsistía una obligación accesoria </a:t>
            </a:r>
            <a:r>
              <a:rPr lang="es-AR" sz="2400" spc="-15" dirty="0">
                <a:effectLst/>
                <a:ea typeface="Times New Roman" panose="02020603050405020304" pitchFamily="18" charset="0"/>
                <a:cs typeface="Times New Roman" panose="02020603050405020304" pitchFamily="18" charset="0"/>
              </a:rPr>
              <a:t>a cargo de la universidad demandada como proveedor -ante el pedido expreso del actor-, </a:t>
            </a:r>
            <a:r>
              <a:rPr lang="es-AR" sz="2400" b="1" spc="-15" dirty="0">
                <a:effectLst/>
                <a:ea typeface="Times New Roman" panose="02020603050405020304" pitchFamily="18" charset="0"/>
                <a:cs typeface="Times New Roman" panose="02020603050405020304" pitchFamily="18" charset="0"/>
              </a:rPr>
              <a:t>que consistía en confeccionar y entregar el certificado analítico</a:t>
            </a:r>
            <a:r>
              <a:rPr lang="es-AR" sz="2400" spc="-15" dirty="0">
                <a:effectLst/>
                <a:ea typeface="Times New Roman" panose="02020603050405020304" pitchFamily="18" charset="0"/>
                <a:cs typeface="Times New Roman" panose="02020603050405020304" pitchFamily="18" charset="0"/>
              </a:rPr>
              <a:t> de las materias hasta entonces aprobadas.</a:t>
            </a:r>
          </a:p>
          <a:p>
            <a:pPr marL="0" indent="0" algn="just">
              <a:lnSpc>
                <a:spcPct val="150000"/>
              </a:lnSpc>
              <a:spcBef>
                <a:spcPts val="600"/>
              </a:spcBef>
              <a:buNone/>
              <a:tabLst>
                <a:tab pos="-914400" algn="l"/>
                <a:tab pos="-457200" algn="l"/>
              </a:tabLst>
            </a:pPr>
            <a:endParaRPr lang="es-AR" sz="1800" spc="-15"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63526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394402"/>
          </a:xfrm>
        </p:spPr>
        <p:txBody>
          <a:bodyPr>
            <a:normAutofit/>
          </a:bodyPr>
          <a:lstStyle/>
          <a:p>
            <a:pPr algn="ctr"/>
            <a:r>
              <a:rPr lang="es-AR" sz="3100" b="1" dirty="0"/>
              <a:t>RESPONSABILIDAD DE LOS PROGENITORES POR LOS DAÑOS CAUSADOS POR LOS HIJOS QUE SE ENCUENTRAN BAJO RESPONSABILIDAD PARENTAL Y HABITAN CON ELLOS</a:t>
            </a:r>
            <a:endParaRPr lang="es-AR" b="1"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554182" y="1745672"/>
            <a:ext cx="11028216" cy="4696691"/>
          </a:xfrm>
        </p:spPr>
        <p:txBody>
          <a:bodyPr>
            <a:noAutofit/>
          </a:bodyPr>
          <a:lstStyle/>
          <a:p>
            <a:pPr marL="0" indent="0" algn="just">
              <a:lnSpc>
                <a:spcPct val="150000"/>
              </a:lnSpc>
              <a:spcBef>
                <a:spcPts val="600"/>
              </a:spcBef>
              <a:buNone/>
            </a:pP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Sistema del Código Civil derogado: régimen subjetivo, con culpa presumida e inversión de la carga de la prueba.</a:t>
            </a: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 1.114. El padre y la madre son solidariamente responsables de los daños causados por sus hijos menores que habiten con ellos, sin perjuicio de la responsabilidad de los hijos si fueran mayores de diez años. En caso de que los padres no convivan, será responsable el que ejerza la tenencia del menor, salvo que al producirse el evento dañoso el hijo estuviere al cuidado del otro progenitor…</a:t>
            </a:r>
          </a:p>
        </p:txBody>
      </p:sp>
    </p:spTree>
    <p:extLst>
      <p:ext uri="{BB962C8B-B14F-4D97-AF65-F5344CB8AC3E}">
        <p14:creationId xmlns:p14="http://schemas.microsoft.com/office/powerpoint/2010/main" val="84523516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Sistema del Código Civil derogado: régimen subjetivo, con culpa presumida e inversión de la carga de la prueba.</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92726" y="1136074"/>
            <a:ext cx="10889671" cy="5306290"/>
          </a:xfrm>
        </p:spPr>
        <p:txBody>
          <a:bodyPr>
            <a:noAutofit/>
          </a:bodyPr>
          <a:lstStyle/>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 1.115. La responsabilidad de los padres cesa cuando el hijo ha sido colocado en un establecimiento de cualquier clase, y se encuentra de una manera permanente bajo la vigilancia y autoridad de otra persona.</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 1.116. Los padres no serán responsables de los daños causados por los hechos de sus hijos, si probaren que les ha sido imposible impedirlos. Esta imposibilidad no resultará de la mera circunstancia de haber sucedido el hecho fuera de su presencia, si apareciese que ellos no habían tenido una vigilancia activa sobre sus hijos.</a:t>
            </a:r>
          </a:p>
        </p:txBody>
      </p:sp>
    </p:spTree>
    <p:extLst>
      <p:ext uri="{BB962C8B-B14F-4D97-AF65-F5344CB8AC3E}">
        <p14:creationId xmlns:p14="http://schemas.microsoft.com/office/powerpoint/2010/main" val="36306239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Sistema del CCyC: responsabilidad objetiva, solidaria e indirecta.</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92726" y="1136074"/>
            <a:ext cx="10889671" cy="5306290"/>
          </a:xfrm>
        </p:spPr>
        <p:txBody>
          <a:bodyPr>
            <a:noAutofit/>
          </a:bodyPr>
          <a:lstStyle/>
          <a:p>
            <a:pPr marL="0" indent="0" algn="just">
              <a:lnSpc>
                <a:spcPct val="150000"/>
              </a:lnSpc>
              <a:spcBef>
                <a:spcPts val="600"/>
              </a:spcBef>
              <a:buNone/>
            </a:pPr>
            <a:r>
              <a:rPr lang="es-AR" kern="100" dirty="0">
                <a:effectLst/>
                <a:latin typeface="Garamond" panose="02020404030301010803" pitchFamily="18" charset="0"/>
                <a:ea typeface="Aptos" panose="020B0004020202020204" pitchFamily="34" charset="0"/>
                <a:cs typeface="Times New Roman" panose="02020603050405020304" pitchFamily="18" charset="0"/>
              </a:rPr>
              <a:t>ARTICULO 1754.- Hecho de los hijos. Los padres son solidariamente responsables por los daños causados por los hijos que se encuentran bajo su responsabilidad parental y que habitan con ellos, sin perjuicio de la responsabilidad personal y concurrente que pueda caber a los hijos.</a:t>
            </a:r>
          </a:p>
        </p:txBody>
      </p:sp>
    </p:spTree>
    <p:extLst>
      <p:ext uri="{BB962C8B-B14F-4D97-AF65-F5344CB8AC3E}">
        <p14:creationId xmlns:p14="http://schemas.microsoft.com/office/powerpoint/2010/main" val="291661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Sistema del CCyC: responsabilidad objetiva, solidaria e indirecta.</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23456" y="1136074"/>
            <a:ext cx="10958942" cy="5306290"/>
          </a:xfrm>
        </p:spPr>
        <p:txBody>
          <a:bodyPr>
            <a:noAutofit/>
          </a:bodyPr>
          <a:lstStyle/>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ARTICULO 1755.- Cesación de la responsabilidad paterna. La responsabilidad de los padres es objetiva, y cesa si el hijo menor de edad es puesto bajo la vigilancia de otra persona, transitoria o permanentemente. No cesa en el supuesto previsto en el artículo 643.</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Los padres no se liberan, aunque el hijo menor de edad no conviva con ellos, si esta circunstancia deriva de una causa que les es atribuible.</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Los padres no responden por los daños causados por sus hijos en tareas inherentes al ejercicio de su profesión o de funciones subordinadas encomendadas por terceros. Tampoco responden por el incumplimiento de obligaciones contractuales válidamente contraídas por sus hijos.</a:t>
            </a:r>
          </a:p>
        </p:txBody>
      </p:sp>
    </p:spTree>
    <p:extLst>
      <p:ext uri="{BB962C8B-B14F-4D97-AF65-F5344CB8AC3E}">
        <p14:creationId xmlns:p14="http://schemas.microsoft.com/office/powerpoint/2010/main" val="27083504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Requisitos de la responsabilidad de los progenitores</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23456" y="1136074"/>
            <a:ext cx="10958942" cy="5306290"/>
          </a:xfrm>
        </p:spPr>
        <p:txBody>
          <a:bodyPr>
            <a:noAutofit/>
          </a:bodyPr>
          <a:lstStyle/>
          <a:p>
            <a:pPr marL="0" indent="0" algn="just">
              <a:lnSpc>
                <a:spcPct val="150000"/>
              </a:lnSpc>
              <a:spcBef>
                <a:spcPts val="600"/>
              </a:spcBef>
              <a:buNone/>
            </a:pP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Daño resarcible injustamente causado por el hijo a un tercero</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La conducta del menor debe ser objetivamente antijurídica y ser causa adecuada de un daño injusto.</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Cuando el menor que causa el daño ya ha cumplido 10 años debe existir un factor de atribución contra el menor subjetivo (dolo o culpa) u objetivo (equidad, riesgo creado, etc.).</a:t>
            </a:r>
          </a:p>
        </p:txBody>
      </p:sp>
    </p:spTree>
    <p:extLst>
      <p:ext uri="{BB962C8B-B14F-4D97-AF65-F5344CB8AC3E}">
        <p14:creationId xmlns:p14="http://schemas.microsoft.com/office/powerpoint/2010/main" val="31750908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Requisitos de la responsabilidad de los progenitores</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23456" y="1136074"/>
            <a:ext cx="10958942" cy="5306290"/>
          </a:xfrm>
        </p:spPr>
        <p:txBody>
          <a:bodyPr>
            <a:noAutofit/>
          </a:bodyPr>
          <a:lstStyle/>
          <a:p>
            <a:pPr marL="0" indent="0" algn="just">
              <a:lnSpc>
                <a:spcPct val="150000"/>
              </a:lnSpc>
              <a:spcBef>
                <a:spcPts val="600"/>
              </a:spcBef>
              <a:buNone/>
            </a:pP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Minoridad del hijo que causa el daño</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Que no haya cumplido los 18 años al momento de la producción del hecho (art. 25 CCyC) y no se halle emancipado ( art. 27 CCyC).</a:t>
            </a:r>
          </a:p>
        </p:txBody>
      </p:sp>
    </p:spTree>
    <p:extLst>
      <p:ext uri="{BB962C8B-B14F-4D97-AF65-F5344CB8AC3E}">
        <p14:creationId xmlns:p14="http://schemas.microsoft.com/office/powerpoint/2010/main" val="10360216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Requisitos de la responsabilidad de los progenitores</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23456" y="1136074"/>
            <a:ext cx="10958942" cy="5306290"/>
          </a:xfrm>
        </p:spPr>
        <p:txBody>
          <a:bodyPr>
            <a:noAutofit/>
          </a:bodyPr>
          <a:lstStyle/>
          <a:p>
            <a:pPr marL="0" indent="0" algn="just">
              <a:lnSpc>
                <a:spcPct val="150000"/>
              </a:lnSpc>
              <a:spcBef>
                <a:spcPts val="600"/>
              </a:spcBef>
              <a:buNone/>
            </a:pP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Legitimación pasiva</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Progenitores son el padre y la madre, cualquiera sea su sexo y la fuente de filiación (por naturaleza, mediante técnicas de reproducción asistida y por adopción matrimonial o extramatrimonial).</a:t>
            </a:r>
          </a:p>
          <a:p>
            <a:pPr marL="0" indent="0" algn="just">
              <a:lnSpc>
                <a:spcPct val="150000"/>
              </a:lnSpc>
              <a:spcBef>
                <a:spcPts val="600"/>
              </a:spcBef>
              <a:buNone/>
            </a:pP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Titulares de la responsabilidad parental, </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tengan o no su ejercicio, el que puso ser suspendido (CCyC 702) o delegado en terceros (CCyC 643).</a:t>
            </a:r>
          </a:p>
          <a:p>
            <a:pPr marL="0" indent="0" algn="just">
              <a:lnSpc>
                <a:spcPct val="150000"/>
              </a:lnSpc>
              <a:spcBef>
                <a:spcPts val="600"/>
              </a:spcBef>
              <a:buNone/>
            </a:pP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La privación de la responsabilidad parental </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(CCyC 700 y 700 bis) incide en el ejercicio de los derechos frente al hijo, pero no en el cumplimiento de sus deberes con relación a él ni incide en sus responsabilidades frente a terceros por los daños que el menor cause.</a:t>
            </a:r>
          </a:p>
        </p:txBody>
      </p:sp>
    </p:spTree>
    <p:extLst>
      <p:ext uri="{BB962C8B-B14F-4D97-AF65-F5344CB8AC3E}">
        <p14:creationId xmlns:p14="http://schemas.microsoft.com/office/powerpoint/2010/main" val="26460276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Requisitos de la responsabilidad de los progenitores</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9" y="1122220"/>
            <a:ext cx="10958942" cy="5306290"/>
          </a:xfrm>
        </p:spPr>
        <p:txBody>
          <a:bodyPr>
            <a:noAutofit/>
          </a:bodyPr>
          <a:lstStyle/>
          <a:p>
            <a:pPr marL="0" indent="0" algn="just">
              <a:lnSpc>
                <a:spcPct val="150000"/>
              </a:lnSpc>
              <a:spcBef>
                <a:spcPts val="600"/>
              </a:spcBef>
              <a:buNone/>
            </a:pP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El menor debe habitar con el progenitor responsable</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No requiere la residencia del menor junto a su progenitor en un mismo edificio o casa</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Queda comprendido todo supuesto en el que el padre pueda educar a su hijo y ejercer su vigilancia, compartir la vida, participando los padres de los hechos cotidianos del hijo, aunque este pudiese dormir o comer en otra casa.</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Convivir es compartir la vida, lo que supone que cada conviviente participe de los sentimientos de otro, en los hechos de su vida cotidiana, que lo acompañen dispensando o recibiendo trato familiar ostensible.</a:t>
            </a:r>
          </a:p>
        </p:txBody>
      </p:sp>
    </p:spTree>
    <p:extLst>
      <p:ext uri="{BB962C8B-B14F-4D97-AF65-F5344CB8AC3E}">
        <p14:creationId xmlns:p14="http://schemas.microsoft.com/office/powerpoint/2010/main" val="22076408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Cesación de la responsabilidad de los progenitores</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9" y="1122220"/>
            <a:ext cx="10958942" cy="5306290"/>
          </a:xfrm>
        </p:spPr>
        <p:txBody>
          <a:bodyPr>
            <a:noAutofit/>
          </a:bodyPr>
          <a:lstStyle/>
          <a:p>
            <a:pPr marL="0" indent="0" algn="just">
              <a:lnSpc>
                <a:spcPct val="150000"/>
              </a:lnSpc>
              <a:spcBef>
                <a:spcPts val="600"/>
              </a:spcBef>
              <a:buNone/>
            </a:pP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El menor debe habitar con el progenitor responsable</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Excepto en el supuesto de delegación de la responsabilidad </a:t>
            </a:r>
            <a:r>
              <a:rPr lang="es-AR" sz="2400" kern="100" dirty="0" err="1">
                <a:effectLst/>
                <a:latin typeface="Garamond" panose="02020404030301010803" pitchFamily="18" charset="0"/>
                <a:ea typeface="Aptos" panose="020B0004020202020204" pitchFamily="34" charset="0"/>
                <a:cs typeface="Times New Roman" panose="02020603050405020304" pitchFamily="18" charset="0"/>
              </a:rPr>
              <a:t>partental</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la responsabilidad de los padres cesa si el hijo menor de edad es puesto bajo la vigilancia de otra persona, transitoria o permanentemente.</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La transferencia debe ser legítima, y responder a la finalidad de cuidado, formación, educación, rehabilitación o seguridad del menor. </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Es necesario que haya un guardador responsable: colegio, institución religiosa o militar.</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Se desplaza la responsabilidad hacia el tercero, con virtualidad </a:t>
            </a:r>
            <a:r>
              <a:rPr lang="es-AR" sz="2400" kern="100" dirty="0" err="1">
                <a:effectLst/>
                <a:latin typeface="Garamond" panose="02020404030301010803" pitchFamily="18" charset="0"/>
                <a:ea typeface="Aptos" panose="020B0004020202020204" pitchFamily="34" charset="0"/>
                <a:cs typeface="Times New Roman" panose="02020603050405020304" pitchFamily="18" charset="0"/>
              </a:rPr>
              <a:t>eximitoria</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para los progenitores.</a:t>
            </a:r>
          </a:p>
        </p:txBody>
      </p:sp>
    </p:spTree>
    <p:extLst>
      <p:ext uri="{BB962C8B-B14F-4D97-AF65-F5344CB8AC3E}">
        <p14:creationId xmlns:p14="http://schemas.microsoft.com/office/powerpoint/2010/main" val="21996423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Acción </a:t>
            </a:r>
            <a:r>
              <a:rPr lang="es-AR" sz="3100" b="1" dirty="0" err="1"/>
              <a:t>recusoria</a:t>
            </a:r>
            <a:endParaRPr lang="es-AR" sz="3100" b="1" dirty="0"/>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9" y="1122220"/>
            <a:ext cx="10958942" cy="5306290"/>
          </a:xfrm>
        </p:spPr>
        <p:txBody>
          <a:bodyPr>
            <a:noAutofit/>
          </a:bodyPr>
          <a:lstStyle/>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Los progenitores que han pagado la indemnización tienen acción de regreso contra el menor autor del daño.</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Si el hijo ya ha cumplido 10 años (CCyC 851 inc. h) por ser obligado concurrente.</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Si el hijo es menor de 10 años, sólo en el supuesto que este se hubiese enriquecido sin causa y es también responsabilizado objetivamente por equidad (CCyC 1742 y 1750).</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El progenitor que pagó la indemnización tiene acción de regreso contra el otro, quien es obligado solidario (CCyC 840 a 843)</a:t>
            </a:r>
          </a:p>
        </p:txBody>
      </p:sp>
    </p:spTree>
    <p:extLst>
      <p:ext uri="{BB962C8B-B14F-4D97-AF65-F5344CB8AC3E}">
        <p14:creationId xmlns:p14="http://schemas.microsoft.com/office/powerpoint/2010/main" val="2166115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1273" y="226580"/>
            <a:ext cx="10522527" cy="1048038"/>
          </a:xfrm>
        </p:spPr>
        <p:txBody>
          <a:bodyPr>
            <a:normAutofit/>
          </a:bodyPr>
          <a:lstStyle/>
          <a:p>
            <a:pPr algn="ctr"/>
            <a:r>
              <a:rPr lang="es-AR" sz="3100" b="1" dirty="0"/>
              <a:t>CÓDIGO DE CONTRAVENCIONES DE LA PROVINCIA DE MENDOZA</a:t>
            </a:r>
            <a:br>
              <a:rPr lang="es-AR" sz="3100" b="1" dirty="0"/>
            </a:br>
            <a:r>
              <a:rPr lang="es-AR" sz="3100" b="1" dirty="0"/>
              <a:t>LEY 9.099</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9" y="1122220"/>
            <a:ext cx="10958942" cy="5306290"/>
          </a:xfrm>
        </p:spPr>
        <p:txBody>
          <a:bodyPr>
            <a:noAutofit/>
          </a:bodyPr>
          <a:lstStyle/>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 99 Inasistencia de alumnos menores de edad a establecimientos educativos. Los padres, tutores o curadores de alumnos menores de edad que, de manera reiterada e injustificada, los hagan incurrir en inasistencias a los establecimientos educativos durante el ciclo lectivo, serán sancionados con multa desde seiscientas (600) U.F. hasta un mil quinientas (1.500) U.F. o arresto de hasta quince (15) días, o trabajo comunitario de hasta veinte (20) días.</a:t>
            </a:r>
          </a:p>
        </p:txBody>
      </p:sp>
    </p:spTree>
    <p:extLst>
      <p:ext uri="{BB962C8B-B14F-4D97-AF65-F5344CB8AC3E}">
        <p14:creationId xmlns:p14="http://schemas.microsoft.com/office/powerpoint/2010/main" val="20696382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4736" y="74182"/>
            <a:ext cx="10522527" cy="1048038"/>
          </a:xfrm>
        </p:spPr>
        <p:txBody>
          <a:bodyPr>
            <a:normAutofit/>
          </a:bodyPr>
          <a:lstStyle/>
          <a:p>
            <a:pPr algn="ctr"/>
            <a:r>
              <a:rPr lang="es-AR" sz="3100" b="1" dirty="0"/>
              <a:t>CÓDIGO DE CONTRAVENCIONES DE LA PROVINCIA DE MENDOZA</a:t>
            </a:r>
            <a:br>
              <a:rPr lang="es-AR" sz="3100" b="1" dirty="0"/>
            </a:br>
            <a:r>
              <a:rPr lang="es-AR" sz="3100" b="1" dirty="0"/>
              <a:t>LEY 9.099</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8" y="872838"/>
            <a:ext cx="10958942" cy="5306290"/>
          </a:xfrm>
        </p:spPr>
        <p:txBody>
          <a:bodyPr>
            <a:noAutofit/>
          </a:bodyPr>
          <a:lstStyle/>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Art.100 Omisión de cumplimiento de compromisos asumidos con los establecimientos educativos. Los padres, tutores o curadores de alumnos que, de manera reiterada e injustificada, omitieran los compromisos asumidos con los establecimientos educativos en relación al </a:t>
            </a: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horario del retiro de los alumnos </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luego de finalizado el horario escolar y siempre que el hecho no constituya un delito serán sancionados con multa desde doscientas (200) U.F. hasta un mil (1.000) U.F. o arresto desde dos (2) días hasta diez (10) días. Las autoridades del establecimiento escolar deberán dar intervención a los organismos públicos de protección de derechos que correspondan, cuando los incumplimientos aludidos pongan en peligro la integridad o seguridad psicofísica de los alumnos.</a:t>
            </a:r>
          </a:p>
        </p:txBody>
      </p:sp>
    </p:spTree>
    <p:extLst>
      <p:ext uri="{BB962C8B-B14F-4D97-AF65-F5344CB8AC3E}">
        <p14:creationId xmlns:p14="http://schemas.microsoft.com/office/powerpoint/2010/main" val="34352812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4736" y="74182"/>
            <a:ext cx="10522527" cy="1048038"/>
          </a:xfrm>
        </p:spPr>
        <p:txBody>
          <a:bodyPr>
            <a:normAutofit/>
          </a:bodyPr>
          <a:lstStyle/>
          <a:p>
            <a:pPr algn="ctr"/>
            <a:r>
              <a:rPr lang="es-AR" sz="3100" b="1" dirty="0"/>
              <a:t>CÓDIGO DE CONTRAVENCIONES DE LA PROVINCIA DE MENDOZA</a:t>
            </a:r>
            <a:br>
              <a:rPr lang="es-AR" sz="3100" b="1" dirty="0"/>
            </a:br>
            <a:r>
              <a:rPr lang="es-AR" sz="3100" b="1" dirty="0"/>
              <a:t>LEY 9.099</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8" y="775855"/>
            <a:ext cx="10958942" cy="5306290"/>
          </a:xfrm>
        </p:spPr>
        <p:txBody>
          <a:bodyPr>
            <a:noAutofit/>
          </a:bodyPr>
          <a:lstStyle/>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Art.100 bis </a:t>
            </a: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Responsabilidad parental por acoso escolar (</a:t>
            </a:r>
            <a:r>
              <a:rPr lang="es-AR" sz="2400" b="1" kern="100" dirty="0" err="1">
                <a:effectLst/>
                <a:latin typeface="Garamond" panose="02020404030301010803" pitchFamily="18" charset="0"/>
                <a:ea typeface="Aptos" panose="020B0004020202020204" pitchFamily="34" charset="0"/>
                <a:cs typeface="Times New Roman" panose="02020603050405020304" pitchFamily="18" charset="0"/>
              </a:rPr>
              <a:t>bullying</a:t>
            </a: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 (reforma ley 9682) </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Si el padre, madre, tutor, guardador o responsable legal de un niño, niña o adolescente, una vez notificado por las autoridades escolares o de protección de la infancia de la conducta de </a:t>
            </a: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acoso escolar o </a:t>
            </a:r>
            <a:r>
              <a:rPr lang="es-AR" sz="2400" b="1" kern="100" dirty="0" err="1">
                <a:effectLst/>
                <a:latin typeface="Garamond" panose="02020404030301010803" pitchFamily="18" charset="0"/>
                <a:ea typeface="Aptos" panose="020B0004020202020204" pitchFamily="34" charset="0"/>
                <a:cs typeface="Times New Roman" panose="02020603050405020304" pitchFamily="18" charset="0"/>
              </a:rPr>
              <a:t>bullying</a:t>
            </a:r>
            <a:r>
              <a:rPr lang="es-AR" sz="2400" b="1" kern="100" dirty="0">
                <a:effectLst/>
                <a:latin typeface="Garamond" panose="02020404030301010803" pitchFamily="18" charset="0"/>
                <a:ea typeface="Aptos" panose="020B0004020202020204" pitchFamily="34" charset="0"/>
                <a:cs typeface="Times New Roman" panose="02020603050405020304" pitchFamily="18" charset="0"/>
              </a:rPr>
              <a:t> cometida por la persona menor de edad a su cargo,</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incumpliere el deber de orientación, diálogo, vigilancia o cuidado, o no adoptare las medidas necesarias para evitar la reiteración o reparar el daño, será sancionado con multa de mil quinientas (1.500) a tres mil (3.000) U.F. o con tareas educativas o comunitarias de hasta treinta (30) días, según la gravedad del caso, …</a:t>
            </a:r>
          </a:p>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El producido de las multas que se apliquen, se destinarán al Fondo Provincial establecido por Ley </a:t>
            </a:r>
            <a:r>
              <a:rPr lang="es-AR" sz="2400" kern="100" dirty="0" err="1">
                <a:effectLst/>
                <a:latin typeface="Garamond" panose="02020404030301010803" pitchFamily="18" charset="0"/>
                <a:ea typeface="Aptos" panose="020B0004020202020204" pitchFamily="34" charset="0"/>
                <a:cs typeface="Times New Roman" panose="02020603050405020304" pitchFamily="18" charset="0"/>
              </a:rPr>
              <a:t>N°</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9545, cuyo objeto será la prevención y asistencia de víctimas de acoso escolar en el ámbito de la Dirección General de Escuelas…</a:t>
            </a:r>
          </a:p>
        </p:txBody>
      </p:sp>
    </p:spTree>
    <p:extLst>
      <p:ext uri="{BB962C8B-B14F-4D97-AF65-F5344CB8AC3E}">
        <p14:creationId xmlns:p14="http://schemas.microsoft.com/office/powerpoint/2010/main" val="23247462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4736" y="74182"/>
            <a:ext cx="10522527" cy="1048038"/>
          </a:xfrm>
        </p:spPr>
        <p:txBody>
          <a:bodyPr>
            <a:normAutofit/>
          </a:bodyPr>
          <a:lstStyle/>
          <a:p>
            <a:pPr algn="ctr"/>
            <a:r>
              <a:rPr lang="es-AR" sz="3100" b="1" dirty="0"/>
              <a:t>CÓDIGO DE CONTRAVENCIONES DE LA PROVINCIA DE MENDOZA</a:t>
            </a:r>
            <a:br>
              <a:rPr lang="es-AR" sz="3100" b="1" dirty="0"/>
            </a:br>
            <a:r>
              <a:rPr lang="es-AR" sz="3100" b="1" dirty="0"/>
              <a:t>LEY 9.099</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360218" y="775855"/>
            <a:ext cx="11215252" cy="5306290"/>
          </a:xfrm>
        </p:spPr>
        <p:txBody>
          <a:bodyPr>
            <a:noAutofit/>
          </a:bodyPr>
          <a:lstStyle/>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Art.100 ter Procedimiento en Casos de </a:t>
            </a:r>
            <a:r>
              <a:rPr lang="es-AR" sz="2400" kern="100" dirty="0" err="1">
                <a:effectLst/>
                <a:latin typeface="Garamond" panose="02020404030301010803" pitchFamily="18" charset="0"/>
                <a:ea typeface="Aptos" panose="020B0004020202020204" pitchFamily="34" charset="0"/>
                <a:cs typeface="Times New Roman" panose="02020603050405020304" pitchFamily="18" charset="0"/>
              </a:rPr>
              <a:t>Bullying</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(reforma ley 9682) En el caso del artículo anterior, la autoridad escolar constituye la instancia originaria de actuación y deberá aplicar el Protocolo de Actuación en Casos de </a:t>
            </a:r>
            <a:r>
              <a:rPr lang="es-AR" sz="2400" kern="100" dirty="0" err="1">
                <a:effectLst/>
                <a:latin typeface="Garamond" panose="02020404030301010803" pitchFamily="18" charset="0"/>
                <a:ea typeface="Aptos" panose="020B0004020202020204" pitchFamily="34" charset="0"/>
                <a:cs typeface="Times New Roman" panose="02020603050405020304" pitchFamily="18" charset="0"/>
              </a:rPr>
              <a:t>Bullying</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aprobado por Resolución </a:t>
            </a:r>
            <a:r>
              <a:rPr lang="es-AR" sz="2400" kern="100" dirty="0" err="1">
                <a:effectLst/>
                <a:latin typeface="Garamond" panose="02020404030301010803" pitchFamily="18" charset="0"/>
                <a:ea typeface="Aptos" panose="020B0004020202020204" pitchFamily="34" charset="0"/>
                <a:cs typeface="Times New Roman" panose="02020603050405020304" pitchFamily="18" charset="0"/>
              </a:rPr>
              <a:t>N°</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5679 de la DGE o la norma que en el futuro la remplace. Deberá dejar constancia en el expediente institucional del fracaso de la instancia previa por inasistencia de los adultos responsables, incumplimiento de los compromisos asumidos, o cuando, habiéndose presentado, no se logre un acuerdo en las medidas de orientación, acompañamiento o reparación por culpa o falta de cooperación del padre, madre, tutor o guardador. Las actuaciones serán remitidas con un informe pormenorizado de la situación denunciada y verificada, las acciones realizadas y el resultado de la instancia previa al Juzgado Contravencional competente del domicilio del padre, madre, tutor, guardador o responsable legal de la persona menor de edad.”</a:t>
            </a:r>
          </a:p>
        </p:txBody>
      </p:sp>
    </p:spTree>
    <p:extLst>
      <p:ext uri="{BB962C8B-B14F-4D97-AF65-F5344CB8AC3E}">
        <p14:creationId xmlns:p14="http://schemas.microsoft.com/office/powerpoint/2010/main" val="29011246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4736" y="74182"/>
            <a:ext cx="10522527" cy="1048038"/>
          </a:xfrm>
        </p:spPr>
        <p:txBody>
          <a:bodyPr>
            <a:normAutofit/>
          </a:bodyPr>
          <a:lstStyle/>
          <a:p>
            <a:pPr algn="ctr"/>
            <a:r>
              <a:rPr lang="es-AR" sz="3100" b="1" dirty="0"/>
              <a:t>CÓDIGO DE CONTRAVENCIONES DE LA PROVINCIA DE MENDOZA</a:t>
            </a:r>
            <a:br>
              <a:rPr lang="es-AR" sz="3100" b="1" dirty="0"/>
            </a:br>
            <a:r>
              <a:rPr lang="es-AR" sz="3100" b="1" dirty="0"/>
              <a:t>LEY 9.099</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8" y="872838"/>
            <a:ext cx="10958942" cy="5306290"/>
          </a:xfrm>
        </p:spPr>
        <p:txBody>
          <a:bodyPr>
            <a:noAutofit/>
          </a:bodyPr>
          <a:lstStyle/>
          <a:p>
            <a:pPr marL="0" indent="0" algn="just">
              <a:lnSpc>
                <a:spcPct val="150000"/>
              </a:lnSpc>
              <a:spcBef>
                <a:spcPts val="600"/>
              </a:spcBef>
              <a:buNone/>
            </a:pPr>
            <a:r>
              <a:rPr lang="es-AR" sz="2400" kern="100" dirty="0">
                <a:effectLst/>
                <a:latin typeface="Garamond" panose="02020404030301010803" pitchFamily="18" charset="0"/>
                <a:ea typeface="Aptos" panose="020B0004020202020204" pitchFamily="34" charset="0"/>
                <a:cs typeface="Times New Roman" panose="02020603050405020304" pitchFamily="18" charset="0"/>
              </a:rPr>
              <a:t>Art.100 </a:t>
            </a:r>
            <a:r>
              <a:rPr lang="es-AR" sz="2400" kern="100" dirty="0" err="1">
                <a:effectLst/>
                <a:latin typeface="Garamond" panose="02020404030301010803" pitchFamily="18" charset="0"/>
                <a:ea typeface="Aptos" panose="020B0004020202020204" pitchFamily="34" charset="0"/>
                <a:cs typeface="Times New Roman" panose="02020603050405020304" pitchFamily="18" charset="0"/>
              </a:rPr>
              <a:t>quater</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a:t>
            </a:r>
            <a:r>
              <a:rPr lang="es-AR" sz="2400" kern="100" dirty="0" err="1">
                <a:effectLst/>
                <a:latin typeface="Garamond" panose="02020404030301010803" pitchFamily="18" charset="0"/>
                <a:ea typeface="Aptos" panose="020B0004020202020204" pitchFamily="34" charset="0"/>
                <a:cs typeface="Times New Roman" panose="02020603050405020304" pitchFamily="18" charset="0"/>
              </a:rPr>
              <a:t>Eximisión</a:t>
            </a:r>
            <a:r>
              <a:rPr lang="es-AR" sz="2400" kern="100" dirty="0">
                <a:effectLst/>
                <a:latin typeface="Garamond" panose="02020404030301010803" pitchFamily="18" charset="0"/>
                <a:ea typeface="Aptos" panose="020B0004020202020204" pitchFamily="34" charset="0"/>
                <a:cs typeface="Times New Roman" panose="02020603050405020304" pitchFamily="18" charset="0"/>
              </a:rPr>
              <a:t> de responsabilidad de los progenitores. (reforma ley 9682) Quedarán eximidos de responsabilidad los progenitores que: a) Se encuentren privados o suspendidos del ejercicio de la responsabilidad parental; b) Tengan discernido judicialmente el cuidado personal unilateral en el otro progenitor; c) Se hallen alcanzados por medidas de prohibición de acercamiento o medidas de protección vigentes que les impidan intervenir en la crianza o supervisión del niño, niña o adolescente al momento del hecho.</a:t>
            </a:r>
          </a:p>
        </p:txBody>
      </p:sp>
    </p:spTree>
    <p:extLst>
      <p:ext uri="{BB962C8B-B14F-4D97-AF65-F5344CB8AC3E}">
        <p14:creationId xmlns:p14="http://schemas.microsoft.com/office/powerpoint/2010/main" val="34290606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4736" y="74182"/>
            <a:ext cx="10522527" cy="1048038"/>
          </a:xfrm>
        </p:spPr>
        <p:txBody>
          <a:bodyPr>
            <a:normAutofit/>
          </a:bodyPr>
          <a:lstStyle/>
          <a:p>
            <a:pPr algn="ctr"/>
            <a:r>
              <a:rPr lang="es-AR" sz="3100" b="1" dirty="0"/>
              <a:t>Citas y vínculos</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8" y="872838"/>
            <a:ext cx="10958942" cy="5306290"/>
          </a:xfrm>
        </p:spPr>
        <p:txBody>
          <a:bodyPr>
            <a:noAutofit/>
          </a:bodyPr>
          <a:lstStyle/>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CSJN Gómez (2024)</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2"/>
              </a:rPr>
              <a:t>GOMEZ, JULIO CESAR Y OTRO c/ DIRECCION GENERAL DE ESCUELAS s/RECURSO EXTRAORDINARIO DE INCONSTITUCIONALIDAD - CASACION</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CSJN Gómez Rocca (2021)</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3"/>
              </a:rPr>
              <a:t>GOMEZ ROCCA JAVIER HERNAN c/ CREATORE VICTOR JUAN Y OTROS s/DAÑOS Y PERJUICIOS(ACC.TRAN. C/LES. O MUERTE)</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CSJN </a:t>
            </a:r>
            <a:r>
              <a:rPr lang="es-AR" sz="1000" spc="-15" dirty="0" err="1">
                <a:effectLst/>
                <a:latin typeface="Calibri" panose="020F0502020204030204" pitchFamily="34" charset="0"/>
                <a:ea typeface="Times New Roman" panose="02020603050405020304" pitchFamily="18" charset="0"/>
                <a:cs typeface="Times New Roman" panose="02020603050405020304" pitchFamily="18" charset="0"/>
              </a:rPr>
              <a:t>Nuñez</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(2005)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Cita Fallos Corte: 328:2650</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Cita: TR LALEY AR/JUR/2887/2005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SCJM Domínguez (2004)</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https://wwwnoti.jus.mendoza.gov.ar/listas/proveidos/vertexto.php?ide=159802996</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SCJM Tello (2005)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5"/>
              </a:rPr>
              <a:t>Fallo</a:t>
            </a:r>
            <a:endPar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SCJM </a:t>
            </a:r>
            <a:r>
              <a:rPr lang="es-ES_tradnl" sz="1000" spc="-15" dirty="0" err="1">
                <a:effectLst/>
                <a:latin typeface="Calibri" panose="020F0502020204030204" pitchFamily="34" charset="0"/>
                <a:ea typeface="Times New Roman" panose="02020603050405020304" pitchFamily="18" charset="0"/>
                <a:cs typeface="Times New Roman" panose="02020603050405020304" pitchFamily="18" charset="0"/>
              </a:rPr>
              <a:t>Viñolo</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(2008)</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6"/>
              </a:rPr>
              <a:t>https://wwwnoti.jus.mendoza.gov.ar/listas/proveidos/vertexto.php?ide=1242020485</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SCJM Torelli (2013)</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err="1">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7"/>
              </a:rPr>
              <a:t>Expte</a:t>
            </a: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7"/>
              </a:rPr>
              <a:t>: 105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1CC4 Tapia (2005)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8"/>
              </a:rPr>
              <a:t>https://wwwnoti.jus.mendoza.gov.ar/listas/proveidos/vertexto.php?ide=187630965</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1CC3 Castillo (2009)</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9"/>
              </a:rPr>
              <a:t>https://wwwnoti.jus.mendoza.gov.ar/listas/proveidos/vertexto.php?ide=1581148258</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1CC1 Ortiz (2011)</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https://wwwnoti.jus.mendoza.gov.ar/listas/proveidos/vertexto.php?ide=2485648529</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1CC2 Rocha (2016)</a:t>
            </a: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11"/>
              </a:rPr>
              <a:t>https://wwwnoti.jus.mendoza.gov.ar/listas/proveidos/vertexto.php?ide=4936454795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pP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877322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4736" y="74182"/>
            <a:ext cx="10522527" cy="1048038"/>
          </a:xfrm>
        </p:spPr>
        <p:txBody>
          <a:bodyPr>
            <a:normAutofit/>
          </a:bodyPr>
          <a:lstStyle/>
          <a:p>
            <a:pPr algn="ctr"/>
            <a:r>
              <a:rPr lang="es-AR" sz="3100" b="1" dirty="0"/>
              <a:t>Citas y vínculos</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8" y="872838"/>
            <a:ext cx="10958942" cy="5306290"/>
          </a:xfrm>
        </p:spPr>
        <p:txBody>
          <a:bodyPr>
            <a:noAutofit/>
          </a:bodyPr>
          <a:lstStyle/>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1CC1 Escudero (2018)</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2"/>
              </a:rPr>
              <a:t>https://wwwnoti.jus.mendoza.gov.ar/listas/proveidos/vertexto.php?ide=6380435881</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1CC1 </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GIANGIULIO (2019)</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https://wwwnoti.jus.mendoza.gov.ar/listas/proveidos/vertexto.php?ide=7108175570</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1CC4 2017 Ríos Rivera.</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https://wwwnoti.jus.mendoza.gov.ar/listas/proveidos/vertexto.php?ide=5884911495</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1CC3 Daza (2019)</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5"/>
              </a:rPr>
              <a:t>https://wwwnoti.jus.mendoza.gov.ar/listas/proveidos/vertexto.php?ide=7338491285</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1CC2 </a:t>
            </a:r>
            <a:r>
              <a:rPr lang="es-AR" sz="1000" spc="-15" dirty="0" err="1">
                <a:effectLst/>
                <a:latin typeface="Calibri" panose="020F0502020204030204" pitchFamily="34" charset="0"/>
                <a:ea typeface="Times New Roman" panose="02020603050405020304" pitchFamily="18" charset="0"/>
                <a:cs typeface="Times New Roman" panose="02020603050405020304" pitchFamily="18" charset="0"/>
              </a:rPr>
              <a:t>Zacca</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(2020)</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6"/>
              </a:rPr>
              <a:t>https://wwwnoti.jus.mendoza.gov.ar/listas/proveidos/vertexto.php?ide=7600961601</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1CC5 </a:t>
            </a:r>
            <a:r>
              <a:rPr lang="es-AR" sz="1000" spc="-15" dirty="0" err="1">
                <a:effectLst/>
                <a:latin typeface="Calibri" panose="020F0502020204030204" pitchFamily="34" charset="0"/>
                <a:ea typeface="Times New Roman" panose="02020603050405020304" pitchFamily="18" charset="0"/>
                <a:cs typeface="Times New Roman" panose="02020603050405020304" pitchFamily="18" charset="0"/>
              </a:rPr>
              <a:t>Chambon</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(2020)</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7"/>
              </a:rPr>
              <a:t>https://wwwnoti.jus.mendoza.gov.ar/listas/proveidos/vertexto.php?ide=7638902357</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1CC5 Jofré (2020)</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8"/>
              </a:rPr>
              <a:t>https://wwwnoti.jus.mendoza.gov.ar/listas/proveidos/vertexto.php?ide=7883949520</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1CC4 </a:t>
            </a:r>
            <a:r>
              <a:rPr lang="es-ES_tradnl" sz="1000" spc="-15" dirty="0" err="1">
                <a:effectLst/>
                <a:latin typeface="Calibri" panose="020F0502020204030204" pitchFamily="34" charset="0"/>
                <a:ea typeface="Times New Roman" panose="02020603050405020304" pitchFamily="18" charset="0"/>
                <a:cs typeface="Times New Roman" panose="02020603050405020304" pitchFamily="18" charset="0"/>
              </a:rPr>
              <a:t>Rengel</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(2021)</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9"/>
              </a:rPr>
              <a:t>https://wwwnoti.jus.mendoza.gov.ar/listas/proveidos/vertexto.php?ide=8610661665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1CC1 R. J. J. c Asociación Obra San José (2022)</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500"/>
              </a:spcBef>
              <a:buNone/>
            </a:pPr>
            <a:r>
              <a:rPr lang="es-AR" sz="1000" u="sng" dirty="0">
                <a:solidFill>
                  <a:srgbClr val="467886"/>
                </a:solidFill>
                <a:effectLst/>
                <a:latin typeface="Calibri" panose="020F0502020204030204" pitchFamily="34" charset="0"/>
                <a:ea typeface="Times New Roman" panose="02020603050405020304" pitchFamily="18" charset="0"/>
                <a:hlinkClick r:id="rId10"/>
              </a:rPr>
              <a:t>https://www2.jus.mendoza.gov.ar/listas/proveidos/vertexto.php?ide=9267387614</a:t>
            </a:r>
            <a:r>
              <a:rPr lang="es-AR" sz="1000" dirty="0">
                <a:solidFill>
                  <a:srgbClr val="000000"/>
                </a:solidFill>
                <a:effectLst/>
                <a:latin typeface="Calibri" panose="020F0502020204030204" pitchFamily="34" charset="0"/>
                <a:ea typeface="Times New Roman" panose="02020603050405020304" pitchFamily="18" charset="0"/>
              </a:rPr>
              <a:t> </a:t>
            </a:r>
            <a:endParaRPr lang="es-AR" sz="1000" dirty="0">
              <a:effectLst/>
              <a:latin typeface="Times New Roman" panose="02020603050405020304" pitchFamily="18" charset="0"/>
              <a:ea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1CC1 Brizuela (2022)</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11"/>
              </a:rPr>
              <a:t>https://wwwnoti.jus.mendoza.gov.ar/listas/proveidos/vertexto.php?ide=8916981115</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1CC3 Villa (2022)</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12"/>
              </a:rPr>
              <a:t>https://wwwnoti.jus.mendoza.gov.ar/listas/proveidos/vertexto.php?ide=9271237172</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1GJA3 17/11/2025 </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304.953 GONZALEZ, MARIA ROSA y DUARTE SAEZ, MAURICIO POR SI Y POR SU HIJA MENOR, G.V.I. C/ARRELLANO ARANDA, JUANA ORFILIA Y COLEGIO COMPAÑÍA DE MARÍA ORDEN DE LA COMPAÑÍA DE MARÍA P/CONOCIMIENTO”</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13"/>
              </a:rPr>
              <a:t>https://wwwnoti.jus.mendoza.gov.ar/listas/proveidos/vertexto.php?ide=11631502630</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pP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54567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D2B438-DBE6-13DE-5799-385DDD468D17}"/>
              </a:ext>
            </a:extLst>
          </p:cNvPr>
          <p:cNvSpPr>
            <a:spLocks noGrp="1"/>
          </p:cNvSpPr>
          <p:nvPr>
            <p:ph type="title"/>
          </p:nvPr>
        </p:nvSpPr>
        <p:spPr>
          <a:xfrm>
            <a:off x="834736" y="74182"/>
            <a:ext cx="10522527" cy="1048038"/>
          </a:xfrm>
        </p:spPr>
        <p:txBody>
          <a:bodyPr>
            <a:normAutofit/>
          </a:bodyPr>
          <a:lstStyle/>
          <a:p>
            <a:pPr algn="ctr"/>
            <a:r>
              <a:rPr lang="es-AR" sz="3100" b="1" dirty="0"/>
              <a:t>Citas y vínculos</a:t>
            </a:r>
          </a:p>
        </p:txBody>
      </p:sp>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8" y="872838"/>
            <a:ext cx="10958942" cy="5306290"/>
          </a:xfrm>
        </p:spPr>
        <p:txBody>
          <a:bodyPr>
            <a:noAutofit/>
          </a:bodyPr>
          <a:lstStyle/>
          <a:p>
            <a:pPr marL="0" indent="0" algn="just">
              <a:buNone/>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1GJA3 17/11/2025 </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304.953 GONZALEZ, MARIA ROSA y DUARTE SAEZ, MAURICIO POR SI Y POR SU HIJA MENOR, G.V.I. C/ARRELLANO ARANDA, JUANA ORFILIA Y COLEGIO COMPAÑÍA DE MARÍA ORDEN DE LA COMPAÑÍA DE MARÍA P/CONOCIMIENTO”</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buNone/>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2"/>
              </a:rPr>
              <a:t>https://wwwnoti.jus.mendoza.gov.ar/listas/proveidos/vertexto.php?ide=11631502630</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CNAC Sala K 27/05/2021 - T. M. A. y otros c/ Instituto Misioneros de la Sagrada Familia</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MJ-JU-M-132579-AR | MJJ132579</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CNAC Sala M, 10/08/2021, White Tomás John c/ Fundación Universidad de Belgrano </a:t>
            </a:r>
            <a:r>
              <a:rPr lang="es-AR" sz="1000" spc="-15" dirty="0" err="1">
                <a:effectLst/>
                <a:latin typeface="Calibri" panose="020F0502020204030204" pitchFamily="34" charset="0"/>
                <a:ea typeface="Times New Roman" panose="02020603050405020304" pitchFamily="18" charset="0"/>
                <a:cs typeface="Times New Roman" panose="02020603050405020304" pitchFamily="18" charset="0"/>
              </a:rPr>
              <a:t>Dr.Avelino</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 Porto </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MJ-JU-M-134005-AR | MJJ134005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CNAC sala L, 07/09/2022 </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D. R. L. S. c/ Gobierno de la Ciudad de Buenos Aires y otro</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MJ-JU-M-138414-AR | MJJ138414</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CACC La Plata Sala 2, 28/09/2021. </a:t>
            </a: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V. M. P. c/ Colegio La Inmaculada Instituto San José</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spc="-15" dirty="0">
                <a:effectLst/>
                <a:latin typeface="Calibri" panose="020F0502020204030204" pitchFamily="34" charset="0"/>
                <a:ea typeface="Times New Roman" panose="02020603050405020304" pitchFamily="18" charset="0"/>
                <a:cs typeface="Times New Roman" panose="02020603050405020304" pitchFamily="18" charset="0"/>
              </a:rPr>
              <a:t>MJ-JU-M-134695-AR | MJJ134695</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CACC San Isidro 22/08/2006 “A, E y </a:t>
            </a:r>
            <a:r>
              <a:rPr lang="es-ES_tradnl" sz="1000" spc="-15" dirty="0" err="1">
                <a:effectLst/>
                <a:latin typeface="Calibri" panose="020F0502020204030204" pitchFamily="34" charset="0"/>
                <a:ea typeface="Times New Roman" panose="02020603050405020304" pitchFamily="18" charset="0"/>
                <a:cs typeface="Times New Roman" panose="02020603050405020304" pitchFamily="18" charset="0"/>
              </a:rPr>
              <a:t>ot</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c/Provincia de Buenos Aires s/ daños y perjuicios”, causa </a:t>
            </a:r>
            <a:r>
              <a:rPr lang="es-ES_tradnl" sz="1000" spc="-15" dirty="0" err="1">
                <a:effectLst/>
                <a:latin typeface="Calibri" panose="020F0502020204030204" pitchFamily="34" charset="0"/>
                <a:ea typeface="Times New Roman" panose="02020603050405020304" pitchFamily="18" charset="0"/>
                <a:cs typeface="Times New Roman" panose="02020603050405020304" pitchFamily="18" charset="0"/>
              </a:rPr>
              <a:t>nº</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100.508, y “A, E </a:t>
            </a:r>
            <a:r>
              <a:rPr lang="es-ES_tradnl" sz="1000" spc="-15" dirty="0" err="1">
                <a:effectLst/>
                <a:latin typeface="Calibri" panose="020F0502020204030204" pitchFamily="34" charset="0"/>
                <a:ea typeface="Times New Roman" panose="02020603050405020304" pitchFamily="18" charset="0"/>
                <a:cs typeface="Times New Roman" panose="02020603050405020304" pitchFamily="18" charset="0"/>
              </a:rPr>
              <a:t>Hyot</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c/T, M A s/ </a:t>
            </a:r>
            <a:r>
              <a:rPr lang="es-ES_tradnl" sz="1000" spc="-15" dirty="0" err="1">
                <a:effectLst/>
                <a:latin typeface="Calibri" panose="020F0502020204030204" pitchFamily="34" charset="0"/>
                <a:ea typeface="Times New Roman" panose="02020603050405020304" pitchFamily="18" charset="0"/>
                <a:cs typeface="Times New Roman" panose="02020603050405020304" pitchFamily="18" charset="0"/>
              </a:rPr>
              <a:t>Ds</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Y </a:t>
            </a:r>
            <a:r>
              <a:rPr lang="es-ES_tradnl" sz="1000" spc="-15" dirty="0" err="1">
                <a:effectLst/>
                <a:latin typeface="Calibri" panose="020F0502020204030204" pitchFamily="34" charset="0"/>
                <a:ea typeface="Times New Roman" panose="02020603050405020304" pitchFamily="18" charset="0"/>
                <a:cs typeface="Times New Roman" panose="02020603050405020304" pitchFamily="18" charset="0"/>
              </a:rPr>
              <a:t>Ps</a:t>
            </a:r>
            <a:r>
              <a:rPr lang="es-ES_tradnl" sz="1000" spc="-15" dirty="0">
                <a:effectLst/>
                <a:latin typeface="Calibri" panose="020F0502020204030204" pitchFamily="34" charset="0"/>
                <a:ea typeface="Times New Roman" panose="02020603050405020304" pitchFamily="18" charset="0"/>
                <a:cs typeface="Times New Roman" panose="02020603050405020304" pitchFamily="18" charset="0"/>
              </a:rPr>
              <a:t>.”, causa 100.493.</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3"/>
              </a:rPr>
              <a:t>Fallo para recordar: Responsabilidad de los padres por los actos de los menores – CAM</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spcBef>
                <a:spcPts val="600"/>
              </a:spcBef>
              <a:buNone/>
              <a:tabLst>
                <a:tab pos="-914400" algn="l"/>
                <a:tab pos="-457200" algn="l"/>
              </a:tabLst>
            </a:pPr>
            <a:r>
              <a:rPr lang="es-AR" sz="1000" u="sng" spc="-15" dirty="0">
                <a:solidFill>
                  <a:srgbClr val="467886"/>
                </a:solidFill>
                <a:effectLst/>
                <a:latin typeface="Calibri" panose="020F0502020204030204" pitchFamily="34" charset="0"/>
                <a:ea typeface="Times New Roman" panose="02020603050405020304" pitchFamily="18" charset="0"/>
                <a:cs typeface="Times New Roman" panose="02020603050405020304" pitchFamily="18" charset="0"/>
                <a:hlinkClick r:id="rId4"/>
              </a:rPr>
              <a:t>04.FALLO AE Y OTRO.doc</a:t>
            </a:r>
            <a:endParaRPr lang="es-AR" sz="1000" spc="-15" dirty="0">
              <a:effectLst/>
              <a:latin typeface="Garamond" panose="02020404030301010803"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buNone/>
            </a:pPr>
            <a:endParaRPr lang="es-AR" sz="2400" kern="100" dirty="0">
              <a:effectLst/>
              <a:latin typeface="Garamond" panose="020204040303010108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946667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8541246-BF26-A622-CFFF-D6D577B0DE4B}"/>
              </a:ext>
            </a:extLst>
          </p:cNvPr>
          <p:cNvSpPr>
            <a:spLocks noGrp="1"/>
          </p:cNvSpPr>
          <p:nvPr>
            <p:ph idx="1"/>
          </p:nvPr>
        </p:nvSpPr>
        <p:spPr>
          <a:xfrm>
            <a:off x="616528" y="872838"/>
            <a:ext cx="10958942" cy="5306290"/>
          </a:xfrm>
        </p:spPr>
        <p:txBody>
          <a:bodyPr>
            <a:noAutofit/>
          </a:bodyPr>
          <a:lstStyle/>
          <a:p>
            <a:pPr marL="0" indent="0" algn="just">
              <a:lnSpc>
                <a:spcPct val="150000"/>
              </a:lnSpc>
              <a:spcBef>
                <a:spcPts val="600"/>
              </a:spcBef>
              <a:buNone/>
            </a:pPr>
            <a:endParaRPr lang="es-ES" sz="2400" kern="100" dirty="0">
              <a:latin typeface="Garamond" panose="02020404030301010803" pitchFamily="18" charset="0"/>
              <a:ea typeface="Aptos" panose="020B0004020202020204" pitchFamily="34" charset="0"/>
              <a:cs typeface="Times New Roman" panose="02020603050405020304" pitchFamily="18" charset="0"/>
            </a:endParaRPr>
          </a:p>
          <a:p>
            <a:pPr marL="0" indent="0" algn="just">
              <a:lnSpc>
                <a:spcPct val="150000"/>
              </a:lnSpc>
              <a:spcBef>
                <a:spcPts val="600"/>
              </a:spcBef>
              <a:buNone/>
            </a:pPr>
            <a:endParaRPr lang="es-ES" sz="2400" kern="100" dirty="0">
              <a:latin typeface="Garamond" panose="02020404030301010803" pitchFamily="18" charset="0"/>
              <a:ea typeface="Aptos" panose="020B0004020202020204" pitchFamily="34" charset="0"/>
              <a:cs typeface="Times New Roman" panose="02020603050405020304" pitchFamily="18" charset="0"/>
            </a:endParaRPr>
          </a:p>
          <a:p>
            <a:pPr marL="0" indent="0" algn="ctr">
              <a:lnSpc>
                <a:spcPct val="150000"/>
              </a:lnSpc>
              <a:spcBef>
                <a:spcPts val="600"/>
              </a:spcBef>
              <a:buNone/>
            </a:pPr>
            <a:r>
              <a:rPr lang="es-ES" sz="3200" kern="100" dirty="0">
                <a:latin typeface="Garamond" panose="02020404030301010803" pitchFamily="18" charset="0"/>
                <a:ea typeface="Aptos" panose="020B0004020202020204" pitchFamily="34" charset="0"/>
                <a:cs typeface="Times New Roman" panose="02020603050405020304" pitchFamily="18" charset="0"/>
              </a:rPr>
              <a:t>Muchas gracias</a:t>
            </a:r>
          </a:p>
          <a:p>
            <a:pPr marL="0" indent="0" algn="ctr">
              <a:lnSpc>
                <a:spcPct val="150000"/>
              </a:lnSpc>
              <a:spcBef>
                <a:spcPts val="600"/>
              </a:spcBef>
              <a:buNone/>
            </a:pPr>
            <a:r>
              <a:rPr lang="es-ES" sz="3200" kern="100" dirty="0">
                <a:latin typeface="Garamond" panose="02020404030301010803" pitchFamily="18" charset="0"/>
                <a:ea typeface="Aptos" panose="020B0004020202020204" pitchFamily="34" charset="0"/>
                <a:cs typeface="Times New Roman" panose="02020603050405020304" pitchFamily="18" charset="0"/>
              </a:rPr>
              <a:t>g</a:t>
            </a:r>
            <a:r>
              <a:rPr lang="es-AR" sz="3200" kern="100" dirty="0">
                <a:latin typeface="Garamond" panose="02020404030301010803" pitchFamily="18" charset="0"/>
                <a:ea typeface="Aptos" panose="020B0004020202020204" pitchFamily="34" charset="0"/>
                <a:cs typeface="Times New Roman" panose="02020603050405020304" pitchFamily="18" charset="0"/>
              </a:rPr>
              <a:t>boullaude@gmail.com</a:t>
            </a:r>
            <a:endParaRPr lang="es-AR" sz="3200" kern="100" dirty="0">
              <a:effectLst/>
              <a:latin typeface="Garamond" panose="02020404030301010803" pitchFamily="18" charset="0"/>
              <a:ea typeface="Aptos" panose="020B000402020202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9F4B1D60-5CC3-9841-D0A9-6EBD87AF4CA7}"/>
              </a:ext>
            </a:extLst>
          </p:cNvPr>
          <p:cNvPicPr>
            <a:picLocks noChangeAspect="1"/>
          </p:cNvPicPr>
          <p:nvPr/>
        </p:nvPicPr>
        <p:blipFill>
          <a:blip r:embed="rId2"/>
          <a:stretch>
            <a:fillRect/>
          </a:stretch>
        </p:blipFill>
        <p:spPr>
          <a:xfrm>
            <a:off x="3457611" y="365125"/>
            <a:ext cx="4639471" cy="1325563"/>
          </a:xfrm>
          <a:prstGeom prst="rect">
            <a:avLst/>
          </a:prstGeom>
        </p:spPr>
      </p:pic>
    </p:spTree>
    <p:extLst>
      <p:ext uri="{BB962C8B-B14F-4D97-AF65-F5344CB8AC3E}">
        <p14:creationId xmlns:p14="http://schemas.microsoft.com/office/powerpoint/2010/main" val="405562459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1933</TotalTime>
  <Words>13752</Words>
  <Application>Microsoft Office PowerPoint</Application>
  <PresentationFormat>Panorámica</PresentationFormat>
  <Paragraphs>571</Paragraphs>
  <Slides>87</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87</vt:i4>
      </vt:variant>
    </vt:vector>
  </HeadingPairs>
  <TitlesOfParts>
    <vt:vector size="94" baseType="lpstr">
      <vt:lpstr>Aptos</vt:lpstr>
      <vt:lpstr>Arial</vt:lpstr>
      <vt:lpstr>Calibri</vt:lpstr>
      <vt:lpstr>Calibri Light</vt:lpstr>
      <vt:lpstr>Garamond</vt:lpstr>
      <vt:lpstr>Times New Roman</vt:lpstr>
      <vt:lpstr>Tema de Office</vt:lpstr>
      <vt:lpstr>Presentación de PowerPoint</vt:lpstr>
      <vt:lpstr>Marco normativo</vt:lpstr>
      <vt:lpstr>Marco normativo</vt:lpstr>
      <vt:lpstr>Marco normativo</vt:lpstr>
      <vt:lpstr>Marco normativo</vt:lpstr>
      <vt:lpstr>Marco normativo</vt:lpstr>
      <vt:lpstr>Marco normativo</vt:lpstr>
      <vt:lpstr>Marco normativo</vt:lpstr>
      <vt:lpstr>Marco normativo</vt:lpstr>
      <vt:lpstr>Marco normativo</vt:lpstr>
      <vt:lpstr>Marco normativo</vt:lpstr>
      <vt:lpstr>Marco normativo</vt:lpstr>
      <vt:lpstr>Marco normativo</vt:lpstr>
      <vt:lpstr>Sistema del Código Civil (Velez Sársfield)</vt:lpstr>
      <vt:lpstr>Sistema del Código Civil (Velez Sársfield)</vt:lpstr>
      <vt:lpstr>Reforma de 1997 (Ley 24.830 - B.O. 7/7/1997)</vt:lpstr>
      <vt:lpstr>Código Civil y Comercial</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Análisis del Artículo 1767 CCyC</vt:lpstr>
      <vt:lpstr>Acción recursoria </vt:lpstr>
      <vt:lpstr>Prescripción </vt:lpstr>
      <vt:lpstr>Función preventiva de daños </vt:lpstr>
      <vt:lpstr>Función preventiva de daños </vt:lpstr>
      <vt:lpstr>Reinscripción – derecho de admisión </vt:lpstr>
      <vt:lpstr>Reinscripción – derecho de admisión </vt:lpstr>
      <vt:lpstr>Reinscripción – derecho de admisión </vt:lpstr>
      <vt:lpstr>Reinscripción – derecho de admisión </vt:lpstr>
      <vt:lpstr>Negativa a la emisión de certificados </vt:lpstr>
      <vt:lpstr>RESPONSABILIDAD DE LOS PROGENITORES POR LOS DAÑOS CAUSADOS POR LOS HIJOS QUE SE ENCUENTRAN BAJO RESPONSABILIDAD PARENTAL Y HABITAN CON ELLOS</vt:lpstr>
      <vt:lpstr>Sistema del Código Civil derogado: régimen subjetivo, con culpa presumida e inversión de la carga de la prueba.</vt:lpstr>
      <vt:lpstr>Sistema del CCyC: responsabilidad objetiva, solidaria e indirecta.</vt:lpstr>
      <vt:lpstr>Sistema del CCyC: responsabilidad objetiva, solidaria e indirecta.</vt:lpstr>
      <vt:lpstr>Requisitos de la responsabilidad de los progenitores</vt:lpstr>
      <vt:lpstr>Requisitos de la responsabilidad de los progenitores</vt:lpstr>
      <vt:lpstr>Requisitos de la responsabilidad de los progenitores</vt:lpstr>
      <vt:lpstr>Requisitos de la responsabilidad de los progenitores</vt:lpstr>
      <vt:lpstr>Cesación de la responsabilidad de los progenitores</vt:lpstr>
      <vt:lpstr>Acción recusoria</vt:lpstr>
      <vt:lpstr>CÓDIGO DE CONTRAVENCIONES DE LA PROVINCIA DE MENDOZA LEY 9.099</vt:lpstr>
      <vt:lpstr>CÓDIGO DE CONTRAVENCIONES DE LA PROVINCIA DE MENDOZA LEY 9.099</vt:lpstr>
      <vt:lpstr>CÓDIGO DE CONTRAVENCIONES DE LA PROVINCIA DE MENDOZA LEY 9.099</vt:lpstr>
      <vt:lpstr>CÓDIGO DE CONTRAVENCIONES DE LA PROVINCIA DE MENDOZA LEY 9.099</vt:lpstr>
      <vt:lpstr>CÓDIGO DE CONTRAVENCIONES DE LA PROVINCIA DE MENDOZA LEY 9.099</vt:lpstr>
      <vt:lpstr>Citas y vínculos</vt:lpstr>
      <vt:lpstr>Citas y vínculos</vt:lpstr>
      <vt:lpstr>Citas y vínculos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Presentacion 21 09 2026 Gustavo Boullaude</dc:title>
  <dc:creator>Gustavo</dc:creator>
  <cp:lastModifiedBy>Gustavo Boullaude</cp:lastModifiedBy>
  <cp:revision>54</cp:revision>
  <dcterms:created xsi:type="dcterms:W3CDTF">2026-09-17T19:19:12Z</dcterms:created>
  <dcterms:modified xsi:type="dcterms:W3CDTF">2026-09-21T13:25:11Z</dcterms:modified>
</cp:coreProperties>
</file>