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Times New Roman Bold" charset="1" panose="02030802070405020303"/>
      <p:regular r:id="rId15"/>
    </p:embeddedFont>
    <p:embeddedFont>
      <p:font typeface="Times New Roman" charset="1" panose="02030502070405020303"/>
      <p:regular r:id="rId16"/>
    </p:embeddedFont>
    <p:embeddedFont>
      <p:font typeface="Times New Roman Italics" charset="1" panose="02030502070405090303"/>
      <p:regular r:id="rId17"/>
    </p:embeddedFont>
    <p:embeddedFont>
      <p:font typeface="Times New Roman Ultra-Bold" charset="1" panose="02030902070405020303"/>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9.jpeg" Type="http://schemas.openxmlformats.org/officeDocument/2006/relationships/image"/><Relationship Id="rId4" Target="../media/image10.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491200" cy="10401300"/>
          </a:xfrm>
          <a:custGeom>
            <a:avLst/>
            <a:gdLst/>
            <a:ahLst/>
            <a:cxnLst/>
            <a:rect r="r" b="b" t="t" l="l"/>
            <a:pathLst>
              <a:path h="10401300" w="18491200">
                <a:moveTo>
                  <a:pt x="18491200" y="0"/>
                </a:moveTo>
                <a:lnTo>
                  <a:pt x="0" y="0"/>
                </a:lnTo>
                <a:lnTo>
                  <a:pt x="0" y="10401300"/>
                </a:lnTo>
                <a:lnTo>
                  <a:pt x="18491200" y="10401300"/>
                </a:lnTo>
                <a:lnTo>
                  <a:pt x="18491200" y="0"/>
                </a:lnTo>
                <a:close/>
              </a:path>
            </a:pathLst>
          </a:custGeom>
          <a:blipFill>
            <a:blip r:embed="rId2"/>
            <a:stretch>
              <a:fillRect l="0" t="0" r="0" b="0"/>
            </a:stretch>
          </a:blipFill>
        </p:spPr>
      </p:sp>
      <p:grpSp>
        <p:nvGrpSpPr>
          <p:cNvPr name="Group 3" id="3"/>
          <p:cNvGrpSpPr/>
          <p:nvPr/>
        </p:nvGrpSpPr>
        <p:grpSpPr>
          <a:xfrm rot="-5400000">
            <a:off x="-646378" y="-8256158"/>
            <a:ext cx="15573533" cy="22701623"/>
            <a:chOff x="0" y="0"/>
            <a:chExt cx="15602180" cy="22743381"/>
          </a:xfrm>
        </p:grpSpPr>
        <p:sp>
          <p:nvSpPr>
            <p:cNvPr name="Freeform 4" id="4"/>
            <p:cNvSpPr/>
            <p:nvPr/>
          </p:nvSpPr>
          <p:spPr>
            <a:xfrm flipH="false" flipV="false" rot="0">
              <a:off x="0" y="0"/>
              <a:ext cx="15602179" cy="22743381"/>
            </a:xfrm>
            <a:custGeom>
              <a:avLst/>
              <a:gdLst/>
              <a:ahLst/>
              <a:cxnLst/>
              <a:rect r="r" b="b" t="t" l="l"/>
              <a:pathLst>
                <a:path h="22743381" w="15602179">
                  <a:moveTo>
                    <a:pt x="0" y="22743381"/>
                  </a:moveTo>
                  <a:lnTo>
                    <a:pt x="0" y="0"/>
                  </a:lnTo>
                  <a:lnTo>
                    <a:pt x="15602179" y="22743381"/>
                  </a:lnTo>
                  <a:close/>
                </a:path>
              </a:pathLst>
            </a:custGeom>
            <a:solidFill>
              <a:srgbClr val="FFFFFF">
                <a:alpha val="92157"/>
              </a:srgbClr>
            </a:solidFill>
          </p:spPr>
        </p:sp>
      </p:grpSp>
      <p:sp>
        <p:nvSpPr>
          <p:cNvPr name="Freeform 5" id="5"/>
          <p:cNvSpPr/>
          <p:nvPr/>
        </p:nvSpPr>
        <p:spPr>
          <a:xfrm flipH="false" flipV="false" rot="0">
            <a:off x="13279364" y="419287"/>
            <a:ext cx="4302085" cy="1312225"/>
          </a:xfrm>
          <a:custGeom>
            <a:avLst/>
            <a:gdLst/>
            <a:ahLst/>
            <a:cxnLst/>
            <a:rect r="r" b="b" t="t" l="l"/>
            <a:pathLst>
              <a:path h="1312225" w="4302085">
                <a:moveTo>
                  <a:pt x="0" y="0"/>
                </a:moveTo>
                <a:lnTo>
                  <a:pt x="4302085" y="0"/>
                </a:lnTo>
                <a:lnTo>
                  <a:pt x="4302085" y="1312225"/>
                </a:lnTo>
                <a:lnTo>
                  <a:pt x="0" y="1312225"/>
                </a:lnTo>
                <a:lnTo>
                  <a:pt x="0" y="0"/>
                </a:lnTo>
                <a:close/>
              </a:path>
            </a:pathLst>
          </a:custGeom>
          <a:blipFill>
            <a:blip r:embed="rId3"/>
            <a:stretch>
              <a:fillRect l="0" t="-114896" r="0" b="-112950"/>
            </a:stretch>
          </a:blipFill>
        </p:spPr>
      </p:sp>
      <p:grpSp>
        <p:nvGrpSpPr>
          <p:cNvPr name="Group 6" id="6"/>
          <p:cNvGrpSpPr/>
          <p:nvPr/>
        </p:nvGrpSpPr>
        <p:grpSpPr>
          <a:xfrm rot="532224">
            <a:off x="-2543265" y="7028078"/>
            <a:ext cx="7422374" cy="3595614"/>
            <a:chOff x="0" y="0"/>
            <a:chExt cx="11744960" cy="5689600"/>
          </a:xfrm>
        </p:grpSpPr>
        <p:sp>
          <p:nvSpPr>
            <p:cNvPr name="Freeform 7" id="7"/>
            <p:cNvSpPr/>
            <p:nvPr/>
          </p:nvSpPr>
          <p:spPr>
            <a:xfrm flipH="false" flipV="false" rot="0">
              <a:off x="0" y="0"/>
              <a:ext cx="11744960" cy="5689600"/>
            </a:xfrm>
            <a:custGeom>
              <a:avLst/>
              <a:gdLst/>
              <a:ahLst/>
              <a:cxnLst/>
              <a:rect r="r" b="b" t="t" l="l"/>
              <a:pathLst>
                <a:path h="5689600" w="11744960">
                  <a:moveTo>
                    <a:pt x="0" y="5572125"/>
                  </a:moveTo>
                  <a:lnTo>
                    <a:pt x="5855081" y="0"/>
                  </a:lnTo>
                  <a:lnTo>
                    <a:pt x="11744960" y="5689600"/>
                  </a:lnTo>
                  <a:cubicBezTo>
                    <a:pt x="8178038" y="5611368"/>
                    <a:pt x="3915028" y="5611368"/>
                    <a:pt x="0" y="5572125"/>
                  </a:cubicBez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grpSp>
      <p:grpSp>
        <p:nvGrpSpPr>
          <p:cNvPr name="Group 8" id="8"/>
          <p:cNvGrpSpPr/>
          <p:nvPr/>
        </p:nvGrpSpPr>
        <p:grpSpPr>
          <a:xfrm rot="3340764">
            <a:off x="9240837" y="-1304629"/>
            <a:ext cx="47625" cy="6072282"/>
            <a:chOff x="0" y="0"/>
            <a:chExt cx="63500" cy="8096376"/>
          </a:xfrm>
        </p:grpSpPr>
        <p:sp>
          <p:nvSpPr>
            <p:cNvPr name="Freeform 9" id="9"/>
            <p:cNvSpPr/>
            <p:nvPr/>
          </p:nvSpPr>
          <p:spPr>
            <a:xfrm flipH="false" flipV="false" rot="0">
              <a:off x="0" y="0"/>
              <a:ext cx="63458" cy="8096377"/>
            </a:xfrm>
            <a:custGeom>
              <a:avLst/>
              <a:gdLst/>
              <a:ahLst/>
              <a:cxnLst/>
              <a:rect r="r" b="b" t="t" l="l"/>
              <a:pathLst>
                <a:path h="8096377" w="63458">
                  <a:moveTo>
                    <a:pt x="0" y="0"/>
                  </a:moveTo>
                  <a:lnTo>
                    <a:pt x="63458" y="0"/>
                  </a:lnTo>
                  <a:lnTo>
                    <a:pt x="63458" y="8096377"/>
                  </a:lnTo>
                  <a:lnTo>
                    <a:pt x="0" y="8096377"/>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Freeform 10" id="10"/>
            <p:cNvSpPr/>
            <p:nvPr/>
          </p:nvSpPr>
          <p:spPr>
            <a:xfrm flipH="false" flipV="false" rot="0">
              <a:off x="-1524" y="-1524"/>
              <a:ext cx="66498" cy="8099425"/>
            </a:xfrm>
            <a:custGeom>
              <a:avLst/>
              <a:gdLst/>
              <a:ahLst/>
              <a:cxnLst/>
              <a:rect r="r" b="b" t="t" l="l"/>
              <a:pathLst>
                <a:path h="8099425" w="66498">
                  <a:moveTo>
                    <a:pt x="1524" y="0"/>
                  </a:moveTo>
                  <a:lnTo>
                    <a:pt x="64982" y="0"/>
                  </a:lnTo>
                  <a:cubicBezTo>
                    <a:pt x="65863" y="0"/>
                    <a:pt x="66498" y="762"/>
                    <a:pt x="66498" y="1524"/>
                  </a:cubicBezTo>
                  <a:lnTo>
                    <a:pt x="66498" y="8097901"/>
                  </a:lnTo>
                  <a:cubicBezTo>
                    <a:pt x="66498" y="8098790"/>
                    <a:pt x="65736" y="8099425"/>
                    <a:pt x="64982" y="8099425"/>
                  </a:cubicBezTo>
                  <a:lnTo>
                    <a:pt x="1524" y="8099425"/>
                  </a:lnTo>
                  <a:cubicBezTo>
                    <a:pt x="635" y="8099425"/>
                    <a:pt x="0" y="8098663"/>
                    <a:pt x="0" y="8097901"/>
                  </a:cubicBezTo>
                  <a:lnTo>
                    <a:pt x="0" y="1524"/>
                  </a:lnTo>
                  <a:cubicBezTo>
                    <a:pt x="0" y="635"/>
                    <a:pt x="762" y="0"/>
                    <a:pt x="1524" y="0"/>
                  </a:cubicBezTo>
                  <a:moveTo>
                    <a:pt x="1524" y="3048"/>
                  </a:moveTo>
                  <a:lnTo>
                    <a:pt x="1524" y="1524"/>
                  </a:lnTo>
                  <a:lnTo>
                    <a:pt x="2789" y="1524"/>
                  </a:lnTo>
                  <a:lnTo>
                    <a:pt x="2789" y="8097901"/>
                  </a:lnTo>
                  <a:lnTo>
                    <a:pt x="1524" y="8097901"/>
                  </a:lnTo>
                  <a:lnTo>
                    <a:pt x="1524" y="8096377"/>
                  </a:lnTo>
                  <a:lnTo>
                    <a:pt x="64982" y="8096377"/>
                  </a:lnTo>
                  <a:lnTo>
                    <a:pt x="64982" y="8097901"/>
                  </a:lnTo>
                  <a:lnTo>
                    <a:pt x="63718" y="8097901"/>
                  </a:lnTo>
                  <a:lnTo>
                    <a:pt x="63718" y="1524"/>
                  </a:lnTo>
                  <a:lnTo>
                    <a:pt x="64982" y="1524"/>
                  </a:lnTo>
                  <a:lnTo>
                    <a:pt x="64982" y="3048"/>
                  </a:lnTo>
                  <a:lnTo>
                    <a:pt x="1524" y="3048"/>
                  </a:lnTo>
                  <a:close/>
                </a:path>
              </a:pathLst>
            </a:custGeom>
            <a:solidFill>
              <a:srgbClr val="8C3836"/>
            </a:solidFill>
          </p:spPr>
        </p:sp>
      </p:grpSp>
      <p:sp>
        <p:nvSpPr>
          <p:cNvPr name="TextBox 11" id="11"/>
          <p:cNvSpPr txBox="true"/>
          <p:nvPr/>
        </p:nvSpPr>
        <p:spPr>
          <a:xfrm rot="0">
            <a:off x="8334334" y="3438525"/>
            <a:ext cx="9087230" cy="3286125"/>
          </a:xfrm>
          <a:prstGeom prst="rect">
            <a:avLst/>
          </a:prstGeom>
        </p:spPr>
        <p:txBody>
          <a:bodyPr anchor="t" rtlCol="false" tIns="0" lIns="0" bIns="0" rIns="0">
            <a:spAutoFit/>
          </a:bodyPr>
          <a:lstStyle/>
          <a:p>
            <a:pPr algn="ctr">
              <a:lnSpc>
                <a:spcPts val="8400"/>
              </a:lnSpc>
              <a:spcBef>
                <a:spcPct val="0"/>
              </a:spcBef>
            </a:pPr>
            <a:r>
              <a:rPr lang="en-US" b="true" sz="6000">
                <a:solidFill>
                  <a:srgbClr val="000000"/>
                </a:solidFill>
                <a:latin typeface="Times New Roman Bold"/>
                <a:ea typeface="Times New Roman Bold"/>
                <a:cs typeface="Times New Roman Bold"/>
                <a:sym typeface="Times New Roman Bold"/>
              </a:rPr>
              <a:t>VÍCTIMAS DEL DELITO EN EL PROCESO PENAL JUVENIL</a:t>
            </a:r>
          </a:p>
        </p:txBody>
      </p:sp>
      <p:sp>
        <p:nvSpPr>
          <p:cNvPr name="TextBox 12" id="12"/>
          <p:cNvSpPr txBox="true"/>
          <p:nvPr/>
        </p:nvSpPr>
        <p:spPr>
          <a:xfrm rot="0">
            <a:off x="12877949" y="8502650"/>
            <a:ext cx="4381351" cy="755650"/>
          </a:xfrm>
          <a:prstGeom prst="rect">
            <a:avLst/>
          </a:prstGeom>
        </p:spPr>
        <p:txBody>
          <a:bodyPr anchor="t" rtlCol="false" tIns="0" lIns="0" bIns="0" rIns="0">
            <a:spAutoFit/>
          </a:bodyPr>
          <a:lstStyle/>
          <a:p>
            <a:pPr algn="ctr">
              <a:lnSpc>
                <a:spcPts val="5599"/>
              </a:lnSpc>
              <a:spcBef>
                <a:spcPct val="0"/>
              </a:spcBef>
            </a:pPr>
            <a:r>
              <a:rPr lang="en-US" b="true" sz="3999">
                <a:solidFill>
                  <a:srgbClr val="000000"/>
                </a:solidFill>
                <a:latin typeface="Times New Roman Bold"/>
                <a:ea typeface="Times New Roman Bold"/>
                <a:cs typeface="Times New Roman Bold"/>
                <a:sym typeface="Times New Roman Bold"/>
              </a:rPr>
              <a:t>Dr. Pablo</a:t>
            </a:r>
            <a:r>
              <a:rPr lang="en-US" b="true" sz="3999">
                <a:solidFill>
                  <a:srgbClr val="000000"/>
                </a:solidFill>
                <a:latin typeface="Times New Roman Bold"/>
                <a:ea typeface="Times New Roman Bold"/>
                <a:cs typeface="Times New Roman Bold"/>
                <a:sym typeface="Times New Roman Bold"/>
              </a:rPr>
              <a:t> Barbirotto</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548632" y="10154109"/>
            <a:ext cx="19491312" cy="170991"/>
            <a:chOff x="0" y="0"/>
            <a:chExt cx="5133514" cy="45035"/>
          </a:xfrm>
        </p:grpSpPr>
        <p:sp>
          <p:nvSpPr>
            <p:cNvPr name="Freeform 4" id="4"/>
            <p:cNvSpPr/>
            <p:nvPr/>
          </p:nvSpPr>
          <p:spPr>
            <a:xfrm flipH="false" flipV="false" rot="0">
              <a:off x="0" y="0"/>
              <a:ext cx="5133514" cy="45035"/>
            </a:xfrm>
            <a:custGeom>
              <a:avLst/>
              <a:gdLst/>
              <a:ahLst/>
              <a:cxnLst/>
              <a:rect r="r" b="b" t="t" l="l"/>
              <a:pathLst>
                <a:path h="45035" w="5133514">
                  <a:moveTo>
                    <a:pt x="0" y="0"/>
                  </a:moveTo>
                  <a:lnTo>
                    <a:pt x="5133514" y="0"/>
                  </a:lnTo>
                  <a:lnTo>
                    <a:pt x="5133514" y="45035"/>
                  </a:lnTo>
                  <a:lnTo>
                    <a:pt x="0" y="45035"/>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5" id="5"/>
            <p:cNvSpPr txBox="true"/>
            <p:nvPr/>
          </p:nvSpPr>
          <p:spPr>
            <a:xfrm>
              <a:off x="0" y="-57150"/>
              <a:ext cx="5133514" cy="102185"/>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12642268" y="-680250"/>
            <a:ext cx="6696915" cy="952500"/>
            <a:chOff x="0" y="0"/>
            <a:chExt cx="1763796" cy="250864"/>
          </a:xfrm>
        </p:grpSpPr>
        <p:sp>
          <p:nvSpPr>
            <p:cNvPr name="Freeform 7" id="7"/>
            <p:cNvSpPr/>
            <p:nvPr/>
          </p:nvSpPr>
          <p:spPr>
            <a:xfrm flipH="false" flipV="false" rot="0">
              <a:off x="0" y="0"/>
              <a:ext cx="1763796" cy="250864"/>
            </a:xfrm>
            <a:custGeom>
              <a:avLst/>
              <a:gdLst/>
              <a:ahLst/>
              <a:cxnLst/>
              <a:rect r="r" b="b" t="t" l="l"/>
              <a:pathLst>
                <a:path h="250864" w="1763796">
                  <a:moveTo>
                    <a:pt x="203200" y="0"/>
                  </a:moveTo>
                  <a:lnTo>
                    <a:pt x="1763796" y="0"/>
                  </a:lnTo>
                  <a:lnTo>
                    <a:pt x="1560597" y="250864"/>
                  </a:lnTo>
                  <a:lnTo>
                    <a:pt x="0" y="250864"/>
                  </a:lnTo>
                  <a:lnTo>
                    <a:pt x="203200" y="0"/>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8" id="8"/>
            <p:cNvSpPr txBox="true"/>
            <p:nvPr/>
          </p:nvSpPr>
          <p:spPr>
            <a:xfrm>
              <a:off x="101600" y="-57150"/>
              <a:ext cx="1560596" cy="308014"/>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800147" y="-680250"/>
            <a:ext cx="6445879" cy="952500"/>
            <a:chOff x="0" y="0"/>
            <a:chExt cx="2572393" cy="380119"/>
          </a:xfrm>
        </p:grpSpPr>
        <p:sp>
          <p:nvSpPr>
            <p:cNvPr name="Freeform 10" id="10"/>
            <p:cNvSpPr/>
            <p:nvPr/>
          </p:nvSpPr>
          <p:spPr>
            <a:xfrm flipH="false" flipV="false" rot="0">
              <a:off x="0" y="0"/>
              <a:ext cx="2572393" cy="380119"/>
            </a:xfrm>
            <a:custGeom>
              <a:avLst/>
              <a:gdLst/>
              <a:ahLst/>
              <a:cxnLst/>
              <a:rect r="r" b="b" t="t" l="l"/>
              <a:pathLst>
                <a:path h="380119" w="2572393">
                  <a:moveTo>
                    <a:pt x="2369193" y="0"/>
                  </a:moveTo>
                  <a:lnTo>
                    <a:pt x="0" y="0"/>
                  </a:lnTo>
                  <a:lnTo>
                    <a:pt x="203200" y="380119"/>
                  </a:lnTo>
                  <a:lnTo>
                    <a:pt x="2572393" y="380119"/>
                  </a:lnTo>
                  <a:lnTo>
                    <a:pt x="2369193" y="0"/>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11" id="11"/>
            <p:cNvSpPr txBox="true"/>
            <p:nvPr/>
          </p:nvSpPr>
          <p:spPr>
            <a:xfrm>
              <a:off x="101600" y="-57150"/>
              <a:ext cx="2369193" cy="437269"/>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2273575" y="6417322"/>
            <a:ext cx="4985725" cy="2676161"/>
          </a:xfrm>
          <a:custGeom>
            <a:avLst/>
            <a:gdLst/>
            <a:ahLst/>
            <a:cxnLst/>
            <a:rect r="r" b="b" t="t" l="l"/>
            <a:pathLst>
              <a:path h="2676161" w="4985725">
                <a:moveTo>
                  <a:pt x="0" y="0"/>
                </a:moveTo>
                <a:lnTo>
                  <a:pt x="4985725" y="0"/>
                </a:lnTo>
                <a:lnTo>
                  <a:pt x="4985725" y="2676161"/>
                </a:lnTo>
                <a:lnTo>
                  <a:pt x="0" y="2676161"/>
                </a:lnTo>
                <a:lnTo>
                  <a:pt x="0" y="0"/>
                </a:lnTo>
                <a:close/>
              </a:path>
            </a:pathLst>
          </a:custGeom>
          <a:blipFill>
            <a:blip r:embed="rId3"/>
            <a:stretch>
              <a:fillRect l="0" t="0" r="0" b="0"/>
            </a:stretch>
          </a:blipFill>
        </p:spPr>
      </p:sp>
      <p:sp>
        <p:nvSpPr>
          <p:cNvPr name="TextBox 13" id="13"/>
          <p:cNvSpPr txBox="true"/>
          <p:nvPr/>
        </p:nvSpPr>
        <p:spPr>
          <a:xfrm rot="0">
            <a:off x="4729585" y="857250"/>
            <a:ext cx="8934876" cy="1638300"/>
          </a:xfrm>
          <a:prstGeom prst="rect">
            <a:avLst/>
          </a:prstGeom>
        </p:spPr>
        <p:txBody>
          <a:bodyPr anchor="t" rtlCol="false" tIns="0" lIns="0" bIns="0" rIns="0">
            <a:spAutoFit/>
          </a:bodyPr>
          <a:lstStyle/>
          <a:p>
            <a:pPr algn="ctr">
              <a:lnSpc>
                <a:spcPts val="6299"/>
              </a:lnSpc>
              <a:spcBef>
                <a:spcPct val="0"/>
              </a:spcBef>
            </a:pPr>
            <a:r>
              <a:rPr lang="en-US" b="true" sz="4499">
                <a:solidFill>
                  <a:srgbClr val="000000"/>
                </a:solidFill>
                <a:latin typeface="Times New Roman Bold"/>
                <a:ea typeface="Times New Roman Bold"/>
                <a:cs typeface="Times New Roman Bold"/>
                <a:sym typeface="Times New Roman Bold"/>
              </a:rPr>
              <a:t>OBSERVACIÓN  GENERAL N°13 PÁRRAFO 16</a:t>
            </a:r>
          </a:p>
        </p:txBody>
      </p:sp>
      <p:sp>
        <p:nvSpPr>
          <p:cNvPr name="TextBox 14" id="14"/>
          <p:cNvSpPr txBox="true"/>
          <p:nvPr/>
        </p:nvSpPr>
        <p:spPr>
          <a:xfrm rot="0">
            <a:off x="1028700" y="3197872"/>
            <a:ext cx="16230600" cy="3219450"/>
          </a:xfrm>
          <a:prstGeom prst="rect">
            <a:avLst/>
          </a:prstGeom>
        </p:spPr>
        <p:txBody>
          <a:bodyPr anchor="t" rtlCol="false" tIns="0" lIns="0" bIns="0" rIns="0">
            <a:spAutoFit/>
          </a:bodyPr>
          <a:lstStyle/>
          <a:p>
            <a:pPr algn="just">
              <a:lnSpc>
                <a:spcPts val="6299"/>
              </a:lnSpc>
              <a:spcBef>
                <a:spcPct val="0"/>
              </a:spcBef>
            </a:pPr>
            <a:r>
              <a:rPr lang="en-US" sz="4499">
                <a:solidFill>
                  <a:srgbClr val="000000"/>
                </a:solidFill>
                <a:latin typeface="Times New Roman"/>
                <a:ea typeface="Times New Roman"/>
                <a:cs typeface="Times New Roman"/>
                <a:sym typeface="Times New Roman"/>
              </a:rPr>
              <a:t>“Los menores le deben disfrutar  por lo menos  de las mismas garantías y protección que se le conceden a los adultos en articulo 14 del PACTO INTERNACIONAL DE DERECHOS CIVILES Y POLÍTICOS”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504913" y="10154109"/>
            <a:ext cx="19491312" cy="170991"/>
            <a:chOff x="0" y="0"/>
            <a:chExt cx="5133514" cy="45035"/>
          </a:xfrm>
        </p:grpSpPr>
        <p:sp>
          <p:nvSpPr>
            <p:cNvPr name="Freeform 4" id="4"/>
            <p:cNvSpPr/>
            <p:nvPr/>
          </p:nvSpPr>
          <p:spPr>
            <a:xfrm flipH="false" flipV="false" rot="0">
              <a:off x="0" y="0"/>
              <a:ext cx="5133514" cy="45035"/>
            </a:xfrm>
            <a:custGeom>
              <a:avLst/>
              <a:gdLst/>
              <a:ahLst/>
              <a:cxnLst/>
              <a:rect r="r" b="b" t="t" l="l"/>
              <a:pathLst>
                <a:path h="45035" w="5133514">
                  <a:moveTo>
                    <a:pt x="0" y="0"/>
                  </a:moveTo>
                  <a:lnTo>
                    <a:pt x="5133514" y="0"/>
                  </a:lnTo>
                  <a:lnTo>
                    <a:pt x="5133514" y="45035"/>
                  </a:lnTo>
                  <a:lnTo>
                    <a:pt x="0" y="45035"/>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5" id="5"/>
            <p:cNvSpPr txBox="true"/>
            <p:nvPr/>
          </p:nvSpPr>
          <p:spPr>
            <a:xfrm>
              <a:off x="0" y="-57150"/>
              <a:ext cx="5133514" cy="102185"/>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12613493" y="-647700"/>
            <a:ext cx="6696915" cy="952500"/>
            <a:chOff x="0" y="0"/>
            <a:chExt cx="1763796" cy="250864"/>
          </a:xfrm>
        </p:grpSpPr>
        <p:sp>
          <p:nvSpPr>
            <p:cNvPr name="Freeform 7" id="7"/>
            <p:cNvSpPr/>
            <p:nvPr/>
          </p:nvSpPr>
          <p:spPr>
            <a:xfrm flipH="false" flipV="false" rot="0">
              <a:off x="0" y="0"/>
              <a:ext cx="1763796" cy="250864"/>
            </a:xfrm>
            <a:custGeom>
              <a:avLst/>
              <a:gdLst/>
              <a:ahLst/>
              <a:cxnLst/>
              <a:rect r="r" b="b" t="t" l="l"/>
              <a:pathLst>
                <a:path h="250864" w="1763796">
                  <a:moveTo>
                    <a:pt x="203200" y="0"/>
                  </a:moveTo>
                  <a:lnTo>
                    <a:pt x="1763796" y="0"/>
                  </a:lnTo>
                  <a:lnTo>
                    <a:pt x="1560597" y="250864"/>
                  </a:lnTo>
                  <a:lnTo>
                    <a:pt x="0" y="250864"/>
                  </a:lnTo>
                  <a:lnTo>
                    <a:pt x="203200" y="0"/>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8" id="8"/>
            <p:cNvSpPr txBox="true"/>
            <p:nvPr/>
          </p:nvSpPr>
          <p:spPr>
            <a:xfrm>
              <a:off x="101600" y="-57150"/>
              <a:ext cx="1560596" cy="308014"/>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828921" y="-647700"/>
            <a:ext cx="6445879" cy="952500"/>
            <a:chOff x="0" y="0"/>
            <a:chExt cx="2572393" cy="380119"/>
          </a:xfrm>
        </p:grpSpPr>
        <p:sp>
          <p:nvSpPr>
            <p:cNvPr name="Freeform 10" id="10"/>
            <p:cNvSpPr/>
            <p:nvPr/>
          </p:nvSpPr>
          <p:spPr>
            <a:xfrm flipH="false" flipV="false" rot="0">
              <a:off x="0" y="0"/>
              <a:ext cx="2572393" cy="380119"/>
            </a:xfrm>
            <a:custGeom>
              <a:avLst/>
              <a:gdLst/>
              <a:ahLst/>
              <a:cxnLst/>
              <a:rect r="r" b="b" t="t" l="l"/>
              <a:pathLst>
                <a:path h="380119" w="2572393">
                  <a:moveTo>
                    <a:pt x="2369193" y="0"/>
                  </a:moveTo>
                  <a:lnTo>
                    <a:pt x="0" y="0"/>
                  </a:lnTo>
                  <a:lnTo>
                    <a:pt x="203200" y="380119"/>
                  </a:lnTo>
                  <a:lnTo>
                    <a:pt x="2572393" y="380119"/>
                  </a:lnTo>
                  <a:lnTo>
                    <a:pt x="2369193" y="0"/>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11" id="11"/>
            <p:cNvSpPr txBox="true"/>
            <p:nvPr/>
          </p:nvSpPr>
          <p:spPr>
            <a:xfrm>
              <a:off x="101600" y="-57150"/>
              <a:ext cx="2369193" cy="437269"/>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1028700" y="2648179"/>
            <a:ext cx="16230600" cy="6235700"/>
          </a:xfrm>
          <a:prstGeom prst="rect">
            <a:avLst/>
          </a:prstGeom>
        </p:spPr>
        <p:txBody>
          <a:bodyPr anchor="t" rtlCol="false" tIns="0" lIns="0" bIns="0" rIns="0">
            <a:spAutoFit/>
          </a:bodyPr>
          <a:lstStyle/>
          <a:p>
            <a:pPr algn="just" marL="755647" indent="-377824" lvl="1">
              <a:lnSpc>
                <a:spcPts val="4899"/>
              </a:lnSpc>
              <a:buFont typeface="Arial"/>
              <a:buChar char="•"/>
            </a:pPr>
            <a:r>
              <a:rPr lang="en-US" sz="3499">
                <a:solidFill>
                  <a:srgbClr val="000000"/>
                </a:solidFill>
                <a:latin typeface="Times New Roman"/>
                <a:ea typeface="Times New Roman"/>
                <a:cs typeface="Times New Roman"/>
                <a:sym typeface="Times New Roman"/>
              </a:rPr>
              <a:t>El Querella</a:t>
            </a:r>
            <a:r>
              <a:rPr lang="en-US" sz="3499">
                <a:solidFill>
                  <a:srgbClr val="000000"/>
                </a:solidFill>
                <a:latin typeface="Times New Roman"/>
                <a:ea typeface="Times New Roman"/>
                <a:cs typeface="Times New Roman"/>
                <a:sym typeface="Times New Roman"/>
              </a:rPr>
              <a:t>nte es el sujeto particular</a:t>
            </a:r>
            <a:r>
              <a:rPr lang="en-US" sz="3499">
                <a:solidFill>
                  <a:srgbClr val="000000"/>
                </a:solidFill>
                <a:latin typeface="Times New Roman"/>
                <a:ea typeface="Times New Roman"/>
                <a:cs typeface="Times New Roman"/>
                <a:sym typeface="Times New Roman"/>
              </a:rPr>
              <a:t> que se presenta en el proceso postulando su condición de víctima de una acción delictiva y ejerce una</a:t>
            </a:r>
            <a:r>
              <a:rPr lang="en-US" sz="3499">
                <a:solidFill>
                  <a:srgbClr val="000000"/>
                </a:solidFill>
                <a:latin typeface="Times New Roman"/>
                <a:ea typeface="Times New Roman"/>
                <a:cs typeface="Times New Roman"/>
                <a:sym typeface="Times New Roman"/>
              </a:rPr>
              <a:t> prete</a:t>
            </a:r>
            <a:r>
              <a:rPr lang="en-US" sz="3499">
                <a:solidFill>
                  <a:srgbClr val="000000"/>
                </a:solidFill>
                <a:latin typeface="Times New Roman"/>
                <a:ea typeface="Times New Roman"/>
                <a:cs typeface="Times New Roman"/>
                <a:sym typeface="Times New Roman"/>
              </a:rPr>
              <a:t>nsión punitiva contra el imputado.</a:t>
            </a:r>
          </a:p>
          <a:p>
            <a:pPr algn="just">
              <a:lnSpc>
                <a:spcPts val="4899"/>
              </a:lnSpc>
            </a:pPr>
          </a:p>
          <a:p>
            <a:pPr algn="just" marL="755647" indent="-377824" lvl="1">
              <a:lnSpc>
                <a:spcPts val="4899"/>
              </a:lnSpc>
              <a:buFont typeface="Arial"/>
              <a:buChar char="•"/>
            </a:pPr>
            <a:r>
              <a:rPr lang="en-US" sz="3499">
                <a:solidFill>
                  <a:srgbClr val="000000"/>
                </a:solidFill>
                <a:latin typeface="Times New Roman"/>
                <a:ea typeface="Times New Roman"/>
                <a:cs typeface="Times New Roman"/>
                <a:sym typeface="Times New Roman"/>
              </a:rPr>
              <a:t>Reúne en su persona los caracteres de "parte material y procesal" y, a diferencia de los fiscales, actúa en función de un interés directo (querellante conjunto).</a:t>
            </a:r>
          </a:p>
          <a:p>
            <a:pPr algn="just">
              <a:lnSpc>
                <a:spcPts val="4899"/>
              </a:lnSpc>
            </a:pPr>
          </a:p>
          <a:p>
            <a:pPr algn="just" marL="755647" indent="-377824" lvl="1">
              <a:lnSpc>
                <a:spcPts val="4899"/>
              </a:lnSpc>
              <a:buFont typeface="Arial"/>
              <a:buChar char="•"/>
            </a:pPr>
            <a:r>
              <a:rPr lang="en-US" sz="3499">
                <a:solidFill>
                  <a:srgbClr val="000000"/>
                </a:solidFill>
                <a:latin typeface="Times New Roman"/>
                <a:ea typeface="Times New Roman"/>
                <a:cs typeface="Times New Roman"/>
                <a:sym typeface="Times New Roman"/>
              </a:rPr>
              <a:t>En los casos de acción de ejercicio privado nos encontramos ante la figura del querellante exclusivo, ya que se trata del único sujeto legitimado para intervenir como parte acusadora.” </a:t>
            </a:r>
          </a:p>
        </p:txBody>
      </p:sp>
      <p:sp>
        <p:nvSpPr>
          <p:cNvPr name="TextBox 13" id="13"/>
          <p:cNvSpPr txBox="true"/>
          <p:nvPr/>
        </p:nvSpPr>
        <p:spPr>
          <a:xfrm rot="0">
            <a:off x="6854365" y="857250"/>
            <a:ext cx="4579270" cy="1638300"/>
          </a:xfrm>
          <a:prstGeom prst="rect">
            <a:avLst/>
          </a:prstGeom>
        </p:spPr>
        <p:txBody>
          <a:bodyPr anchor="t" rtlCol="false" tIns="0" lIns="0" bIns="0" rIns="0">
            <a:spAutoFit/>
          </a:bodyPr>
          <a:lstStyle/>
          <a:p>
            <a:pPr algn="ctr">
              <a:lnSpc>
                <a:spcPts val="6299"/>
              </a:lnSpc>
              <a:spcBef>
                <a:spcPct val="0"/>
              </a:spcBef>
            </a:pPr>
            <a:r>
              <a:rPr lang="en-US" b="true" sz="4499">
                <a:solidFill>
                  <a:srgbClr val="000000"/>
                </a:solidFill>
                <a:latin typeface="Times New Roman Bold"/>
                <a:ea typeface="Times New Roman Bold"/>
                <a:cs typeface="Times New Roman Bold"/>
                <a:sym typeface="Times New Roman Bold"/>
              </a:rPr>
              <a:t>QUERELLANTE PARTICULAR</a:t>
            </a:r>
          </a:p>
        </p:txBody>
      </p:sp>
      <p:sp>
        <p:nvSpPr>
          <p:cNvPr name="TextBox 14" id="14"/>
          <p:cNvSpPr txBox="true"/>
          <p:nvPr/>
        </p:nvSpPr>
        <p:spPr>
          <a:xfrm rot="0">
            <a:off x="1713965" y="9236305"/>
            <a:ext cx="15311539" cy="469900"/>
          </a:xfrm>
          <a:prstGeom prst="rect">
            <a:avLst/>
          </a:prstGeom>
        </p:spPr>
        <p:txBody>
          <a:bodyPr anchor="t" rtlCol="false" tIns="0" lIns="0" bIns="0" rIns="0">
            <a:spAutoFit/>
          </a:bodyPr>
          <a:lstStyle/>
          <a:p>
            <a:pPr algn="l">
              <a:lnSpc>
                <a:spcPts val="3499"/>
              </a:lnSpc>
              <a:spcBef>
                <a:spcPct val="0"/>
              </a:spcBef>
            </a:pPr>
            <a:r>
              <a:rPr lang="en-US" sz="2499" i="true">
                <a:solidFill>
                  <a:srgbClr val="000000"/>
                </a:solidFill>
                <a:latin typeface="Times New Roman Italics"/>
                <a:ea typeface="Times New Roman Italics"/>
                <a:cs typeface="Times New Roman Italics"/>
                <a:sym typeface="Times New Roman Italics"/>
              </a:rPr>
              <a:t>Vázquez Rossi, Jorge. Derecho Procesal Penal T. II El Proceso Penal- Rubinzal-Culzone editores. año 1997, pag.71</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504913" y="10154109"/>
            <a:ext cx="19491312" cy="170991"/>
            <a:chOff x="0" y="0"/>
            <a:chExt cx="5133514" cy="45035"/>
          </a:xfrm>
        </p:grpSpPr>
        <p:sp>
          <p:nvSpPr>
            <p:cNvPr name="Freeform 4" id="4"/>
            <p:cNvSpPr/>
            <p:nvPr/>
          </p:nvSpPr>
          <p:spPr>
            <a:xfrm flipH="false" flipV="false" rot="0">
              <a:off x="0" y="0"/>
              <a:ext cx="5133514" cy="45035"/>
            </a:xfrm>
            <a:custGeom>
              <a:avLst/>
              <a:gdLst/>
              <a:ahLst/>
              <a:cxnLst/>
              <a:rect r="r" b="b" t="t" l="l"/>
              <a:pathLst>
                <a:path h="45035" w="5133514">
                  <a:moveTo>
                    <a:pt x="0" y="0"/>
                  </a:moveTo>
                  <a:lnTo>
                    <a:pt x="5133514" y="0"/>
                  </a:lnTo>
                  <a:lnTo>
                    <a:pt x="5133514" y="45035"/>
                  </a:lnTo>
                  <a:lnTo>
                    <a:pt x="0" y="45035"/>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5" id="5"/>
            <p:cNvSpPr txBox="true"/>
            <p:nvPr/>
          </p:nvSpPr>
          <p:spPr>
            <a:xfrm>
              <a:off x="0" y="-57150"/>
              <a:ext cx="5133514" cy="102185"/>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12613493" y="-647700"/>
            <a:ext cx="6696915" cy="952500"/>
            <a:chOff x="0" y="0"/>
            <a:chExt cx="1763796" cy="250864"/>
          </a:xfrm>
        </p:grpSpPr>
        <p:sp>
          <p:nvSpPr>
            <p:cNvPr name="Freeform 7" id="7"/>
            <p:cNvSpPr/>
            <p:nvPr/>
          </p:nvSpPr>
          <p:spPr>
            <a:xfrm flipH="false" flipV="false" rot="0">
              <a:off x="0" y="0"/>
              <a:ext cx="1763796" cy="250864"/>
            </a:xfrm>
            <a:custGeom>
              <a:avLst/>
              <a:gdLst/>
              <a:ahLst/>
              <a:cxnLst/>
              <a:rect r="r" b="b" t="t" l="l"/>
              <a:pathLst>
                <a:path h="250864" w="1763796">
                  <a:moveTo>
                    <a:pt x="203200" y="0"/>
                  </a:moveTo>
                  <a:lnTo>
                    <a:pt x="1763796" y="0"/>
                  </a:lnTo>
                  <a:lnTo>
                    <a:pt x="1560597" y="250864"/>
                  </a:lnTo>
                  <a:lnTo>
                    <a:pt x="0" y="250864"/>
                  </a:lnTo>
                  <a:lnTo>
                    <a:pt x="203200" y="0"/>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8" id="8"/>
            <p:cNvSpPr txBox="true"/>
            <p:nvPr/>
          </p:nvSpPr>
          <p:spPr>
            <a:xfrm>
              <a:off x="101600" y="-57150"/>
              <a:ext cx="1560596" cy="308014"/>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828921" y="-647700"/>
            <a:ext cx="6445879" cy="952500"/>
            <a:chOff x="0" y="0"/>
            <a:chExt cx="2572393" cy="380119"/>
          </a:xfrm>
        </p:grpSpPr>
        <p:sp>
          <p:nvSpPr>
            <p:cNvPr name="Freeform 10" id="10"/>
            <p:cNvSpPr/>
            <p:nvPr/>
          </p:nvSpPr>
          <p:spPr>
            <a:xfrm flipH="false" flipV="false" rot="0">
              <a:off x="0" y="0"/>
              <a:ext cx="2572393" cy="380119"/>
            </a:xfrm>
            <a:custGeom>
              <a:avLst/>
              <a:gdLst/>
              <a:ahLst/>
              <a:cxnLst/>
              <a:rect r="r" b="b" t="t" l="l"/>
              <a:pathLst>
                <a:path h="380119" w="2572393">
                  <a:moveTo>
                    <a:pt x="2369193" y="0"/>
                  </a:moveTo>
                  <a:lnTo>
                    <a:pt x="0" y="0"/>
                  </a:lnTo>
                  <a:lnTo>
                    <a:pt x="203200" y="380119"/>
                  </a:lnTo>
                  <a:lnTo>
                    <a:pt x="2572393" y="380119"/>
                  </a:lnTo>
                  <a:lnTo>
                    <a:pt x="2369193" y="0"/>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11" id="11"/>
            <p:cNvSpPr txBox="true"/>
            <p:nvPr/>
          </p:nvSpPr>
          <p:spPr>
            <a:xfrm>
              <a:off x="101600" y="-57150"/>
              <a:ext cx="2369193" cy="437269"/>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2969108" y="7259326"/>
            <a:ext cx="4442480" cy="2498895"/>
          </a:xfrm>
          <a:custGeom>
            <a:avLst/>
            <a:gdLst/>
            <a:ahLst/>
            <a:cxnLst/>
            <a:rect r="r" b="b" t="t" l="l"/>
            <a:pathLst>
              <a:path h="2498895" w="4442480">
                <a:moveTo>
                  <a:pt x="0" y="0"/>
                </a:moveTo>
                <a:lnTo>
                  <a:pt x="4442479" y="0"/>
                </a:lnTo>
                <a:lnTo>
                  <a:pt x="4442479" y="2498895"/>
                </a:lnTo>
                <a:lnTo>
                  <a:pt x="0" y="2498895"/>
                </a:lnTo>
                <a:lnTo>
                  <a:pt x="0" y="0"/>
                </a:lnTo>
                <a:close/>
              </a:path>
            </a:pathLst>
          </a:custGeom>
          <a:blipFill>
            <a:blip r:embed="rId3"/>
            <a:stretch>
              <a:fillRect l="0" t="0" r="0" b="0"/>
            </a:stretch>
          </a:blipFill>
        </p:spPr>
      </p:sp>
      <p:sp>
        <p:nvSpPr>
          <p:cNvPr name="TextBox 13" id="13"/>
          <p:cNvSpPr txBox="true"/>
          <p:nvPr/>
        </p:nvSpPr>
        <p:spPr>
          <a:xfrm rot="0">
            <a:off x="867461" y="3067050"/>
            <a:ext cx="16230600" cy="4010026"/>
          </a:xfrm>
          <a:prstGeom prst="rect">
            <a:avLst/>
          </a:prstGeom>
        </p:spPr>
        <p:txBody>
          <a:bodyPr anchor="t" rtlCol="false" tIns="0" lIns="0" bIns="0" rIns="0">
            <a:spAutoFit/>
          </a:bodyPr>
          <a:lstStyle/>
          <a:p>
            <a:pPr algn="just">
              <a:lnSpc>
                <a:spcPts val="6299"/>
              </a:lnSpc>
            </a:pPr>
            <a:r>
              <a:rPr lang="en-US" sz="4499">
                <a:solidFill>
                  <a:srgbClr val="000000"/>
                </a:solidFill>
                <a:latin typeface="Times New Roman"/>
                <a:ea typeface="Times New Roman"/>
                <a:cs typeface="Times New Roman"/>
                <a:sym typeface="Times New Roman"/>
              </a:rPr>
              <a:t>“La aplicación de un método estrictamente punitivo no se ajusta a los principios básicos de la justicia juvenil enunciados en el artículo 40, párrafo 1, de la Convención. (...) Se debe tener en cuenta el interés superior del niño como consideración primordial, así como la necesidad de promover su reintegración en la sociedad”</a:t>
            </a:r>
          </a:p>
        </p:txBody>
      </p:sp>
      <p:sp>
        <p:nvSpPr>
          <p:cNvPr name="TextBox 14" id="14"/>
          <p:cNvSpPr txBox="true"/>
          <p:nvPr/>
        </p:nvSpPr>
        <p:spPr>
          <a:xfrm rot="0">
            <a:off x="3613467" y="857250"/>
            <a:ext cx="11254553" cy="1657350"/>
          </a:xfrm>
          <a:prstGeom prst="rect">
            <a:avLst/>
          </a:prstGeom>
        </p:spPr>
        <p:txBody>
          <a:bodyPr anchor="t" rtlCol="false" tIns="0" lIns="0" bIns="0" rIns="0">
            <a:spAutoFit/>
          </a:bodyPr>
          <a:lstStyle/>
          <a:p>
            <a:pPr algn="ctr">
              <a:lnSpc>
                <a:spcPts val="6299"/>
              </a:lnSpc>
              <a:spcBef>
                <a:spcPct val="0"/>
              </a:spcBef>
            </a:pPr>
            <a:r>
              <a:rPr lang="en-US" b="true" sz="4500">
                <a:solidFill>
                  <a:srgbClr val="000000"/>
                </a:solidFill>
                <a:latin typeface="Times New Roman Bold"/>
                <a:ea typeface="Times New Roman Bold"/>
                <a:cs typeface="Times New Roman Bold"/>
                <a:sym typeface="Times New Roman Bold"/>
              </a:rPr>
              <a:t>COMITÉ DE LOS DERECHOS DEL NIÑO </a:t>
            </a:r>
            <a:r>
              <a:rPr lang="en-US" sz="4500" i="true">
                <a:solidFill>
                  <a:srgbClr val="000000"/>
                </a:solidFill>
                <a:latin typeface="Times New Roman Italics"/>
                <a:ea typeface="Times New Roman Italics"/>
                <a:cs typeface="Times New Roman Italics"/>
                <a:sym typeface="Times New Roman Italics"/>
              </a:rPr>
              <a:t>(OB. GRAL. 24/2019 PÁRRAFO 76 )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504913" y="10154109"/>
            <a:ext cx="19491312" cy="170991"/>
            <a:chOff x="0" y="0"/>
            <a:chExt cx="5133514" cy="45035"/>
          </a:xfrm>
        </p:grpSpPr>
        <p:sp>
          <p:nvSpPr>
            <p:cNvPr name="Freeform 4" id="4"/>
            <p:cNvSpPr/>
            <p:nvPr/>
          </p:nvSpPr>
          <p:spPr>
            <a:xfrm flipH="false" flipV="false" rot="0">
              <a:off x="0" y="0"/>
              <a:ext cx="5133514" cy="45035"/>
            </a:xfrm>
            <a:custGeom>
              <a:avLst/>
              <a:gdLst/>
              <a:ahLst/>
              <a:cxnLst/>
              <a:rect r="r" b="b" t="t" l="l"/>
              <a:pathLst>
                <a:path h="45035" w="5133514">
                  <a:moveTo>
                    <a:pt x="0" y="0"/>
                  </a:moveTo>
                  <a:lnTo>
                    <a:pt x="5133514" y="0"/>
                  </a:lnTo>
                  <a:lnTo>
                    <a:pt x="5133514" y="45035"/>
                  </a:lnTo>
                  <a:lnTo>
                    <a:pt x="0" y="45035"/>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5" id="5"/>
            <p:cNvSpPr txBox="true"/>
            <p:nvPr/>
          </p:nvSpPr>
          <p:spPr>
            <a:xfrm>
              <a:off x="0" y="-57150"/>
              <a:ext cx="5133514" cy="102185"/>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12613493" y="-647700"/>
            <a:ext cx="6696915" cy="952500"/>
            <a:chOff x="0" y="0"/>
            <a:chExt cx="1763796" cy="250864"/>
          </a:xfrm>
        </p:grpSpPr>
        <p:sp>
          <p:nvSpPr>
            <p:cNvPr name="Freeform 7" id="7"/>
            <p:cNvSpPr/>
            <p:nvPr/>
          </p:nvSpPr>
          <p:spPr>
            <a:xfrm flipH="false" flipV="false" rot="0">
              <a:off x="0" y="0"/>
              <a:ext cx="1763796" cy="250864"/>
            </a:xfrm>
            <a:custGeom>
              <a:avLst/>
              <a:gdLst/>
              <a:ahLst/>
              <a:cxnLst/>
              <a:rect r="r" b="b" t="t" l="l"/>
              <a:pathLst>
                <a:path h="250864" w="1763796">
                  <a:moveTo>
                    <a:pt x="203200" y="0"/>
                  </a:moveTo>
                  <a:lnTo>
                    <a:pt x="1763796" y="0"/>
                  </a:lnTo>
                  <a:lnTo>
                    <a:pt x="1560597" y="250864"/>
                  </a:lnTo>
                  <a:lnTo>
                    <a:pt x="0" y="250864"/>
                  </a:lnTo>
                  <a:lnTo>
                    <a:pt x="203200" y="0"/>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8" id="8"/>
            <p:cNvSpPr txBox="true"/>
            <p:nvPr/>
          </p:nvSpPr>
          <p:spPr>
            <a:xfrm>
              <a:off x="101600" y="-57150"/>
              <a:ext cx="1560596" cy="308014"/>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828921" y="-647700"/>
            <a:ext cx="6445879" cy="952500"/>
            <a:chOff x="0" y="0"/>
            <a:chExt cx="2572393" cy="380119"/>
          </a:xfrm>
        </p:grpSpPr>
        <p:sp>
          <p:nvSpPr>
            <p:cNvPr name="Freeform 10" id="10"/>
            <p:cNvSpPr/>
            <p:nvPr/>
          </p:nvSpPr>
          <p:spPr>
            <a:xfrm flipH="false" flipV="false" rot="0">
              <a:off x="0" y="0"/>
              <a:ext cx="2572393" cy="380119"/>
            </a:xfrm>
            <a:custGeom>
              <a:avLst/>
              <a:gdLst/>
              <a:ahLst/>
              <a:cxnLst/>
              <a:rect r="r" b="b" t="t" l="l"/>
              <a:pathLst>
                <a:path h="380119" w="2572393">
                  <a:moveTo>
                    <a:pt x="2369193" y="0"/>
                  </a:moveTo>
                  <a:lnTo>
                    <a:pt x="0" y="0"/>
                  </a:lnTo>
                  <a:lnTo>
                    <a:pt x="203200" y="380119"/>
                  </a:lnTo>
                  <a:lnTo>
                    <a:pt x="2572393" y="380119"/>
                  </a:lnTo>
                  <a:lnTo>
                    <a:pt x="2369193" y="0"/>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11" id="11"/>
            <p:cNvSpPr txBox="true"/>
            <p:nvPr/>
          </p:nvSpPr>
          <p:spPr>
            <a:xfrm>
              <a:off x="101600" y="-57150"/>
              <a:ext cx="2369193" cy="437269"/>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1028700" y="4252199"/>
            <a:ext cx="16230600" cy="3219451"/>
          </a:xfrm>
          <a:prstGeom prst="rect">
            <a:avLst/>
          </a:prstGeom>
        </p:spPr>
        <p:txBody>
          <a:bodyPr anchor="t" rtlCol="false" tIns="0" lIns="0" bIns="0" rIns="0">
            <a:spAutoFit/>
          </a:bodyPr>
          <a:lstStyle/>
          <a:p>
            <a:pPr algn="just">
              <a:lnSpc>
                <a:spcPts val="6299"/>
              </a:lnSpc>
            </a:pPr>
            <a:r>
              <a:rPr lang="en-US" sz="4499">
                <a:solidFill>
                  <a:srgbClr val="000000"/>
                </a:solidFill>
                <a:latin typeface="Times New Roman"/>
                <a:ea typeface="Times New Roman"/>
                <a:cs typeface="Times New Roman"/>
                <a:sym typeface="Times New Roman"/>
              </a:rPr>
              <a:t>“…Tampoco son punibles los que no hayan cumplido los dieciocho años de edad respecto de delitos de acción privada o reprimidos con pena privativa de la libertad que no exceda de 2 años…” </a:t>
            </a:r>
          </a:p>
        </p:txBody>
      </p:sp>
      <p:sp>
        <p:nvSpPr>
          <p:cNvPr name="TextBox 13" id="13"/>
          <p:cNvSpPr txBox="true"/>
          <p:nvPr/>
        </p:nvSpPr>
        <p:spPr>
          <a:xfrm rot="0">
            <a:off x="6128791" y="857250"/>
            <a:ext cx="6030418" cy="1638300"/>
          </a:xfrm>
          <a:prstGeom prst="rect">
            <a:avLst/>
          </a:prstGeom>
        </p:spPr>
        <p:txBody>
          <a:bodyPr anchor="t" rtlCol="false" tIns="0" lIns="0" bIns="0" rIns="0">
            <a:spAutoFit/>
          </a:bodyPr>
          <a:lstStyle/>
          <a:p>
            <a:pPr algn="ctr">
              <a:lnSpc>
                <a:spcPts val="6299"/>
              </a:lnSpc>
              <a:spcBef>
                <a:spcPct val="0"/>
              </a:spcBef>
            </a:pPr>
            <a:r>
              <a:rPr lang="en-US" b="true" sz="4499">
                <a:solidFill>
                  <a:srgbClr val="000000"/>
                </a:solidFill>
                <a:latin typeface="Times New Roman Bold"/>
                <a:ea typeface="Times New Roman Bold"/>
                <a:cs typeface="Times New Roman Bold"/>
                <a:sym typeface="Times New Roman Bold"/>
              </a:rPr>
              <a:t>Art</a:t>
            </a:r>
            <a:r>
              <a:rPr lang="en-US" b="true" sz="4499">
                <a:solidFill>
                  <a:srgbClr val="000000"/>
                </a:solidFill>
                <a:latin typeface="Times New Roman Bold"/>
                <a:ea typeface="Times New Roman Bold"/>
                <a:cs typeface="Times New Roman Bold"/>
                <a:sym typeface="Times New Roman Bold"/>
              </a:rPr>
              <a:t>ICULO 1° DECRETO LEY 22</a:t>
            </a:r>
            <a:r>
              <a:rPr lang="en-US" b="true" sz="4499">
                <a:solidFill>
                  <a:srgbClr val="000000"/>
                </a:solidFill>
                <a:latin typeface="Times New Roman Bold"/>
                <a:ea typeface="Times New Roman Bold"/>
                <a:cs typeface="Times New Roman Bold"/>
                <a:sym typeface="Times New Roman Bold"/>
              </a:rPr>
              <a:t>.27</a:t>
            </a:r>
            <a:r>
              <a:rPr lang="en-US" b="true" sz="4499">
                <a:solidFill>
                  <a:srgbClr val="000000"/>
                </a:solidFill>
                <a:latin typeface="Times New Roman Bold"/>
                <a:ea typeface="Times New Roman Bold"/>
                <a:cs typeface="Times New Roman Bold"/>
                <a:sym typeface="Times New Roman Bold"/>
              </a:rPr>
              <a:t>8</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504913" y="10154109"/>
            <a:ext cx="19491312" cy="170991"/>
            <a:chOff x="0" y="0"/>
            <a:chExt cx="5133514" cy="45035"/>
          </a:xfrm>
        </p:grpSpPr>
        <p:sp>
          <p:nvSpPr>
            <p:cNvPr name="Freeform 4" id="4"/>
            <p:cNvSpPr/>
            <p:nvPr/>
          </p:nvSpPr>
          <p:spPr>
            <a:xfrm flipH="false" flipV="false" rot="0">
              <a:off x="0" y="0"/>
              <a:ext cx="5133514" cy="45035"/>
            </a:xfrm>
            <a:custGeom>
              <a:avLst/>
              <a:gdLst/>
              <a:ahLst/>
              <a:cxnLst/>
              <a:rect r="r" b="b" t="t" l="l"/>
              <a:pathLst>
                <a:path h="45035" w="5133514">
                  <a:moveTo>
                    <a:pt x="0" y="0"/>
                  </a:moveTo>
                  <a:lnTo>
                    <a:pt x="5133514" y="0"/>
                  </a:lnTo>
                  <a:lnTo>
                    <a:pt x="5133514" y="45035"/>
                  </a:lnTo>
                  <a:lnTo>
                    <a:pt x="0" y="45035"/>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5" id="5"/>
            <p:cNvSpPr txBox="true"/>
            <p:nvPr/>
          </p:nvSpPr>
          <p:spPr>
            <a:xfrm>
              <a:off x="0" y="-57150"/>
              <a:ext cx="5133514" cy="102185"/>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12613493" y="-647700"/>
            <a:ext cx="6696915" cy="952500"/>
            <a:chOff x="0" y="0"/>
            <a:chExt cx="1763796" cy="250864"/>
          </a:xfrm>
        </p:grpSpPr>
        <p:sp>
          <p:nvSpPr>
            <p:cNvPr name="Freeform 7" id="7"/>
            <p:cNvSpPr/>
            <p:nvPr/>
          </p:nvSpPr>
          <p:spPr>
            <a:xfrm flipH="false" flipV="false" rot="0">
              <a:off x="0" y="0"/>
              <a:ext cx="1763796" cy="250864"/>
            </a:xfrm>
            <a:custGeom>
              <a:avLst/>
              <a:gdLst/>
              <a:ahLst/>
              <a:cxnLst/>
              <a:rect r="r" b="b" t="t" l="l"/>
              <a:pathLst>
                <a:path h="250864" w="1763796">
                  <a:moveTo>
                    <a:pt x="203200" y="0"/>
                  </a:moveTo>
                  <a:lnTo>
                    <a:pt x="1763796" y="0"/>
                  </a:lnTo>
                  <a:lnTo>
                    <a:pt x="1560597" y="250864"/>
                  </a:lnTo>
                  <a:lnTo>
                    <a:pt x="0" y="250864"/>
                  </a:lnTo>
                  <a:lnTo>
                    <a:pt x="203200" y="0"/>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8" id="8"/>
            <p:cNvSpPr txBox="true"/>
            <p:nvPr/>
          </p:nvSpPr>
          <p:spPr>
            <a:xfrm>
              <a:off x="101600" y="-57150"/>
              <a:ext cx="1560596" cy="308014"/>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828921" y="-647700"/>
            <a:ext cx="6445879" cy="952500"/>
            <a:chOff x="0" y="0"/>
            <a:chExt cx="2572393" cy="380119"/>
          </a:xfrm>
        </p:grpSpPr>
        <p:sp>
          <p:nvSpPr>
            <p:cNvPr name="Freeform 10" id="10"/>
            <p:cNvSpPr/>
            <p:nvPr/>
          </p:nvSpPr>
          <p:spPr>
            <a:xfrm flipH="false" flipV="false" rot="0">
              <a:off x="0" y="0"/>
              <a:ext cx="2572393" cy="380119"/>
            </a:xfrm>
            <a:custGeom>
              <a:avLst/>
              <a:gdLst/>
              <a:ahLst/>
              <a:cxnLst/>
              <a:rect r="r" b="b" t="t" l="l"/>
              <a:pathLst>
                <a:path h="380119" w="2572393">
                  <a:moveTo>
                    <a:pt x="2369193" y="0"/>
                  </a:moveTo>
                  <a:lnTo>
                    <a:pt x="0" y="0"/>
                  </a:lnTo>
                  <a:lnTo>
                    <a:pt x="203200" y="380119"/>
                  </a:lnTo>
                  <a:lnTo>
                    <a:pt x="2572393" y="380119"/>
                  </a:lnTo>
                  <a:lnTo>
                    <a:pt x="2369193" y="0"/>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11" id="11"/>
            <p:cNvSpPr txBox="true"/>
            <p:nvPr/>
          </p:nvSpPr>
          <p:spPr>
            <a:xfrm>
              <a:off x="101600" y="-57150"/>
              <a:ext cx="2369193" cy="437269"/>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1028700" y="2259013"/>
            <a:ext cx="16230600" cy="5626100"/>
          </a:xfrm>
          <a:prstGeom prst="rect">
            <a:avLst/>
          </a:prstGeom>
        </p:spPr>
        <p:txBody>
          <a:bodyPr anchor="t" rtlCol="false" tIns="0" lIns="0" bIns="0" rIns="0">
            <a:spAutoFit/>
          </a:bodyPr>
          <a:lstStyle/>
          <a:p>
            <a:pPr algn="just">
              <a:lnSpc>
                <a:spcPts val="4900"/>
              </a:lnSpc>
            </a:pPr>
            <a:r>
              <a:rPr lang="en-US" sz="3500">
                <a:solidFill>
                  <a:srgbClr val="000000"/>
                </a:solidFill>
                <a:latin typeface="Times New Roman"/>
                <a:ea typeface="Times New Roman"/>
                <a:cs typeface="Times New Roman"/>
                <a:sym typeface="Times New Roman"/>
              </a:rPr>
              <a:t>“…la restricción a su participación en los procesos penales incoados contra menores no implica privar a la víctima de obtener un pronunciamiento útil en relación con sus derechos, dado que su interés está protegido por el Ministerio Público Fiscal quien (como parte integrante del Poder Judicial) debe realizar de forma incansable los actos jurídicos y las actividades institucionales necesarias con el fin de avanzar en la investigación y el juzgamiento transparente y adecuado, destacando la importancia de conseguir una administración de justicia responsable ante los ciudadanos, quienes podrán formular sus quejas y sugerencias sobre su funcionamiento y exigir, en caso necesario, las reparaciones a que hubiera lugar.</a:t>
            </a:r>
          </a:p>
        </p:txBody>
      </p:sp>
      <p:sp>
        <p:nvSpPr>
          <p:cNvPr name="Freeform 13" id="13"/>
          <p:cNvSpPr/>
          <p:nvPr/>
        </p:nvSpPr>
        <p:spPr>
          <a:xfrm flipH="false" flipV="false" rot="0">
            <a:off x="14363755" y="7405235"/>
            <a:ext cx="2895545" cy="2253830"/>
          </a:xfrm>
          <a:custGeom>
            <a:avLst/>
            <a:gdLst/>
            <a:ahLst/>
            <a:cxnLst/>
            <a:rect r="r" b="b" t="t" l="l"/>
            <a:pathLst>
              <a:path h="2253830" w="2895545">
                <a:moveTo>
                  <a:pt x="0" y="0"/>
                </a:moveTo>
                <a:lnTo>
                  <a:pt x="2895545" y="0"/>
                </a:lnTo>
                <a:lnTo>
                  <a:pt x="2895545" y="2253830"/>
                </a:lnTo>
                <a:lnTo>
                  <a:pt x="0" y="2253830"/>
                </a:lnTo>
                <a:lnTo>
                  <a:pt x="0" y="0"/>
                </a:lnTo>
                <a:close/>
              </a:path>
            </a:pathLst>
          </a:custGeom>
          <a:blipFill>
            <a:blip r:embed="rId3"/>
            <a:stretch>
              <a:fillRect l="0" t="0" r="0" b="0"/>
            </a:stretch>
          </a:blipFill>
        </p:spPr>
      </p:sp>
      <p:sp>
        <p:nvSpPr>
          <p:cNvPr name="TextBox 14" id="14"/>
          <p:cNvSpPr txBox="true"/>
          <p:nvPr/>
        </p:nvSpPr>
        <p:spPr>
          <a:xfrm rot="0">
            <a:off x="6491578" y="857250"/>
            <a:ext cx="5304844" cy="857250"/>
          </a:xfrm>
          <a:prstGeom prst="rect">
            <a:avLst/>
          </a:prstGeom>
        </p:spPr>
        <p:txBody>
          <a:bodyPr anchor="t" rtlCol="false" tIns="0" lIns="0" bIns="0" rIns="0">
            <a:spAutoFit/>
          </a:bodyPr>
          <a:lstStyle/>
          <a:p>
            <a:pPr algn="ctr">
              <a:lnSpc>
                <a:spcPts val="6299"/>
              </a:lnSpc>
              <a:spcBef>
                <a:spcPct val="0"/>
              </a:spcBef>
            </a:pPr>
            <a:r>
              <a:rPr lang="en-US" b="true" sz="4500">
                <a:solidFill>
                  <a:srgbClr val="000000"/>
                </a:solidFill>
                <a:latin typeface="Times New Roman Bold"/>
                <a:ea typeface="Times New Roman Bold"/>
                <a:cs typeface="Times New Roman Bold"/>
                <a:sym typeface="Times New Roman Bold"/>
              </a:rPr>
              <a:t>Jur</a:t>
            </a:r>
            <a:r>
              <a:rPr lang="en-US" b="true" sz="4500">
                <a:solidFill>
                  <a:srgbClr val="000000"/>
                </a:solidFill>
                <a:latin typeface="Times New Roman Bold"/>
                <a:ea typeface="Times New Roman Bold"/>
                <a:cs typeface="Times New Roman Bold"/>
                <a:sym typeface="Times New Roman Bold"/>
              </a:rPr>
              <a:t>ISPRUDENCIA</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504913" y="10154109"/>
            <a:ext cx="19491312" cy="170991"/>
            <a:chOff x="0" y="0"/>
            <a:chExt cx="5133514" cy="45035"/>
          </a:xfrm>
        </p:grpSpPr>
        <p:sp>
          <p:nvSpPr>
            <p:cNvPr name="Freeform 4" id="4"/>
            <p:cNvSpPr/>
            <p:nvPr/>
          </p:nvSpPr>
          <p:spPr>
            <a:xfrm flipH="false" flipV="false" rot="0">
              <a:off x="0" y="0"/>
              <a:ext cx="5133514" cy="45035"/>
            </a:xfrm>
            <a:custGeom>
              <a:avLst/>
              <a:gdLst/>
              <a:ahLst/>
              <a:cxnLst/>
              <a:rect r="r" b="b" t="t" l="l"/>
              <a:pathLst>
                <a:path h="45035" w="5133514">
                  <a:moveTo>
                    <a:pt x="0" y="0"/>
                  </a:moveTo>
                  <a:lnTo>
                    <a:pt x="5133514" y="0"/>
                  </a:lnTo>
                  <a:lnTo>
                    <a:pt x="5133514" y="45035"/>
                  </a:lnTo>
                  <a:lnTo>
                    <a:pt x="0" y="45035"/>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5" id="5"/>
            <p:cNvSpPr txBox="true"/>
            <p:nvPr/>
          </p:nvSpPr>
          <p:spPr>
            <a:xfrm>
              <a:off x="0" y="-57150"/>
              <a:ext cx="5133514" cy="102185"/>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12613493" y="-647700"/>
            <a:ext cx="6696915" cy="952500"/>
            <a:chOff x="0" y="0"/>
            <a:chExt cx="1763796" cy="250864"/>
          </a:xfrm>
        </p:grpSpPr>
        <p:sp>
          <p:nvSpPr>
            <p:cNvPr name="Freeform 7" id="7"/>
            <p:cNvSpPr/>
            <p:nvPr/>
          </p:nvSpPr>
          <p:spPr>
            <a:xfrm flipH="false" flipV="false" rot="0">
              <a:off x="0" y="0"/>
              <a:ext cx="1763796" cy="250864"/>
            </a:xfrm>
            <a:custGeom>
              <a:avLst/>
              <a:gdLst/>
              <a:ahLst/>
              <a:cxnLst/>
              <a:rect r="r" b="b" t="t" l="l"/>
              <a:pathLst>
                <a:path h="250864" w="1763796">
                  <a:moveTo>
                    <a:pt x="203200" y="0"/>
                  </a:moveTo>
                  <a:lnTo>
                    <a:pt x="1763796" y="0"/>
                  </a:lnTo>
                  <a:lnTo>
                    <a:pt x="1560597" y="250864"/>
                  </a:lnTo>
                  <a:lnTo>
                    <a:pt x="0" y="250864"/>
                  </a:lnTo>
                  <a:lnTo>
                    <a:pt x="203200" y="0"/>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8" id="8"/>
            <p:cNvSpPr txBox="true"/>
            <p:nvPr/>
          </p:nvSpPr>
          <p:spPr>
            <a:xfrm>
              <a:off x="101600" y="-57150"/>
              <a:ext cx="1560596" cy="308014"/>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828921" y="-647700"/>
            <a:ext cx="6445879" cy="952500"/>
            <a:chOff x="0" y="0"/>
            <a:chExt cx="2572393" cy="380119"/>
          </a:xfrm>
        </p:grpSpPr>
        <p:sp>
          <p:nvSpPr>
            <p:cNvPr name="Freeform 10" id="10"/>
            <p:cNvSpPr/>
            <p:nvPr/>
          </p:nvSpPr>
          <p:spPr>
            <a:xfrm flipH="false" flipV="false" rot="0">
              <a:off x="0" y="0"/>
              <a:ext cx="2572393" cy="380119"/>
            </a:xfrm>
            <a:custGeom>
              <a:avLst/>
              <a:gdLst/>
              <a:ahLst/>
              <a:cxnLst/>
              <a:rect r="r" b="b" t="t" l="l"/>
              <a:pathLst>
                <a:path h="380119" w="2572393">
                  <a:moveTo>
                    <a:pt x="2369193" y="0"/>
                  </a:moveTo>
                  <a:lnTo>
                    <a:pt x="0" y="0"/>
                  </a:lnTo>
                  <a:lnTo>
                    <a:pt x="203200" y="380119"/>
                  </a:lnTo>
                  <a:lnTo>
                    <a:pt x="2572393" y="380119"/>
                  </a:lnTo>
                  <a:lnTo>
                    <a:pt x="2369193" y="0"/>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11" id="11"/>
            <p:cNvSpPr txBox="true"/>
            <p:nvPr/>
          </p:nvSpPr>
          <p:spPr>
            <a:xfrm>
              <a:off x="101600" y="-57150"/>
              <a:ext cx="2369193" cy="437269"/>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1125443" y="2276475"/>
            <a:ext cx="10670979" cy="5875973"/>
          </a:xfrm>
          <a:prstGeom prst="rect">
            <a:avLst/>
          </a:prstGeom>
        </p:spPr>
        <p:txBody>
          <a:bodyPr anchor="t" rtlCol="false" tIns="0" lIns="0" bIns="0" rIns="0">
            <a:spAutoFit/>
          </a:bodyPr>
          <a:lstStyle/>
          <a:p>
            <a:pPr algn="just">
              <a:lnSpc>
                <a:spcPts val="5778"/>
              </a:lnSpc>
            </a:pPr>
            <a:r>
              <a:rPr lang="en-US" sz="4127">
                <a:solidFill>
                  <a:srgbClr val="000000"/>
                </a:solidFill>
                <a:latin typeface="Times New Roman"/>
                <a:ea typeface="Times New Roman"/>
                <a:cs typeface="Times New Roman"/>
                <a:sym typeface="Times New Roman"/>
              </a:rPr>
              <a:t>Que sin pasar por alto la gravedad de los hechos denunciados y el dolor y sufrimiento de quien pretende ser querellante, tal circunstancia no puede ir en desmedro del resguardo de derechos y garantías plasmados en normas vigentes, única sujeción legalmente impuesta a los jueces que deben actuar con imparcialidad.  Trib. Impugnación Río Negro 11/6/18.</a:t>
            </a:r>
          </a:p>
        </p:txBody>
      </p:sp>
      <p:sp>
        <p:nvSpPr>
          <p:cNvPr name="TextBox 13" id="13"/>
          <p:cNvSpPr txBox="true"/>
          <p:nvPr/>
        </p:nvSpPr>
        <p:spPr>
          <a:xfrm rot="0">
            <a:off x="6491578" y="857250"/>
            <a:ext cx="5304844" cy="857250"/>
          </a:xfrm>
          <a:prstGeom prst="rect">
            <a:avLst/>
          </a:prstGeom>
        </p:spPr>
        <p:txBody>
          <a:bodyPr anchor="t" rtlCol="false" tIns="0" lIns="0" bIns="0" rIns="0">
            <a:spAutoFit/>
          </a:bodyPr>
          <a:lstStyle/>
          <a:p>
            <a:pPr algn="ctr">
              <a:lnSpc>
                <a:spcPts val="6299"/>
              </a:lnSpc>
              <a:spcBef>
                <a:spcPct val="0"/>
              </a:spcBef>
            </a:pPr>
            <a:r>
              <a:rPr lang="en-US" b="true" sz="4500">
                <a:solidFill>
                  <a:srgbClr val="000000"/>
                </a:solidFill>
                <a:latin typeface="Times New Roman Bold"/>
                <a:ea typeface="Times New Roman Bold"/>
                <a:cs typeface="Times New Roman Bold"/>
                <a:sym typeface="Times New Roman Bold"/>
              </a:rPr>
              <a:t>Jur</a:t>
            </a:r>
            <a:r>
              <a:rPr lang="en-US" b="true" sz="4500">
                <a:solidFill>
                  <a:srgbClr val="000000"/>
                </a:solidFill>
                <a:latin typeface="Times New Roman Bold"/>
                <a:ea typeface="Times New Roman Bold"/>
                <a:cs typeface="Times New Roman Bold"/>
                <a:sym typeface="Times New Roman Bold"/>
              </a:rPr>
              <a:t>ISPRUDENCIA</a:t>
            </a:r>
          </a:p>
        </p:txBody>
      </p:sp>
      <p:sp>
        <p:nvSpPr>
          <p:cNvPr name="Freeform 14" id="14"/>
          <p:cNvSpPr/>
          <p:nvPr/>
        </p:nvSpPr>
        <p:spPr>
          <a:xfrm flipH="false" flipV="false" rot="0">
            <a:off x="12613493" y="2438400"/>
            <a:ext cx="4263559" cy="5714048"/>
          </a:xfrm>
          <a:custGeom>
            <a:avLst/>
            <a:gdLst/>
            <a:ahLst/>
            <a:cxnLst/>
            <a:rect r="r" b="b" t="t" l="l"/>
            <a:pathLst>
              <a:path h="5714048" w="4263559">
                <a:moveTo>
                  <a:pt x="0" y="0"/>
                </a:moveTo>
                <a:lnTo>
                  <a:pt x="4263559" y="0"/>
                </a:lnTo>
                <a:lnTo>
                  <a:pt x="4263559" y="5714048"/>
                </a:lnTo>
                <a:lnTo>
                  <a:pt x="0" y="5714048"/>
                </a:lnTo>
                <a:lnTo>
                  <a:pt x="0" y="0"/>
                </a:lnTo>
                <a:close/>
              </a:path>
            </a:pathLst>
          </a:custGeom>
          <a:blipFill>
            <a:blip r:embed="rId3"/>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504913" y="10154109"/>
            <a:ext cx="19491312" cy="170991"/>
            <a:chOff x="0" y="0"/>
            <a:chExt cx="5133514" cy="45035"/>
          </a:xfrm>
        </p:grpSpPr>
        <p:sp>
          <p:nvSpPr>
            <p:cNvPr name="Freeform 4" id="4"/>
            <p:cNvSpPr/>
            <p:nvPr/>
          </p:nvSpPr>
          <p:spPr>
            <a:xfrm flipH="false" flipV="false" rot="0">
              <a:off x="0" y="0"/>
              <a:ext cx="5133514" cy="45035"/>
            </a:xfrm>
            <a:custGeom>
              <a:avLst/>
              <a:gdLst/>
              <a:ahLst/>
              <a:cxnLst/>
              <a:rect r="r" b="b" t="t" l="l"/>
              <a:pathLst>
                <a:path h="45035" w="5133514">
                  <a:moveTo>
                    <a:pt x="0" y="0"/>
                  </a:moveTo>
                  <a:lnTo>
                    <a:pt x="5133514" y="0"/>
                  </a:lnTo>
                  <a:lnTo>
                    <a:pt x="5133514" y="45035"/>
                  </a:lnTo>
                  <a:lnTo>
                    <a:pt x="0" y="45035"/>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5" id="5"/>
            <p:cNvSpPr txBox="true"/>
            <p:nvPr/>
          </p:nvSpPr>
          <p:spPr>
            <a:xfrm>
              <a:off x="0" y="-57150"/>
              <a:ext cx="5133514" cy="102185"/>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12613493" y="-647700"/>
            <a:ext cx="6696915" cy="952500"/>
            <a:chOff x="0" y="0"/>
            <a:chExt cx="1763796" cy="250864"/>
          </a:xfrm>
        </p:grpSpPr>
        <p:sp>
          <p:nvSpPr>
            <p:cNvPr name="Freeform 7" id="7"/>
            <p:cNvSpPr/>
            <p:nvPr/>
          </p:nvSpPr>
          <p:spPr>
            <a:xfrm flipH="false" flipV="false" rot="0">
              <a:off x="0" y="0"/>
              <a:ext cx="1763796" cy="250864"/>
            </a:xfrm>
            <a:custGeom>
              <a:avLst/>
              <a:gdLst/>
              <a:ahLst/>
              <a:cxnLst/>
              <a:rect r="r" b="b" t="t" l="l"/>
              <a:pathLst>
                <a:path h="250864" w="1763796">
                  <a:moveTo>
                    <a:pt x="203200" y="0"/>
                  </a:moveTo>
                  <a:lnTo>
                    <a:pt x="1763796" y="0"/>
                  </a:lnTo>
                  <a:lnTo>
                    <a:pt x="1560597" y="250864"/>
                  </a:lnTo>
                  <a:lnTo>
                    <a:pt x="0" y="250864"/>
                  </a:lnTo>
                  <a:lnTo>
                    <a:pt x="203200" y="0"/>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8" id="8"/>
            <p:cNvSpPr txBox="true"/>
            <p:nvPr/>
          </p:nvSpPr>
          <p:spPr>
            <a:xfrm>
              <a:off x="101600" y="-57150"/>
              <a:ext cx="1560596" cy="308014"/>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828921" y="-647700"/>
            <a:ext cx="6445879" cy="952500"/>
            <a:chOff x="0" y="0"/>
            <a:chExt cx="2572393" cy="380119"/>
          </a:xfrm>
        </p:grpSpPr>
        <p:sp>
          <p:nvSpPr>
            <p:cNvPr name="Freeform 10" id="10"/>
            <p:cNvSpPr/>
            <p:nvPr/>
          </p:nvSpPr>
          <p:spPr>
            <a:xfrm flipH="false" flipV="false" rot="0">
              <a:off x="0" y="0"/>
              <a:ext cx="2572393" cy="380119"/>
            </a:xfrm>
            <a:custGeom>
              <a:avLst/>
              <a:gdLst/>
              <a:ahLst/>
              <a:cxnLst/>
              <a:rect r="r" b="b" t="t" l="l"/>
              <a:pathLst>
                <a:path h="380119" w="2572393">
                  <a:moveTo>
                    <a:pt x="2369193" y="0"/>
                  </a:moveTo>
                  <a:lnTo>
                    <a:pt x="0" y="0"/>
                  </a:lnTo>
                  <a:lnTo>
                    <a:pt x="203200" y="380119"/>
                  </a:lnTo>
                  <a:lnTo>
                    <a:pt x="2572393" y="380119"/>
                  </a:lnTo>
                  <a:lnTo>
                    <a:pt x="2369193" y="0"/>
                  </a:lnTo>
                  <a:close/>
                </a:path>
              </a:pathLst>
            </a:custGeom>
            <a:gradFill rotWithShape="true">
              <a:gsLst>
                <a:gs pos="0">
                  <a:srgbClr val="A20800">
                    <a:alpha val="100000"/>
                  </a:srgbClr>
                </a:gs>
                <a:gs pos="100000">
                  <a:srgbClr val="A20800">
                    <a:alpha val="100000"/>
                  </a:srgbClr>
                </a:gs>
                <a:gs pos="100000">
                  <a:srgbClr val="FFFFFF">
                    <a:alpha val="100000"/>
                  </a:srgbClr>
                </a:gs>
              </a:gsLst>
              <a:lin ang="0"/>
            </a:gradFill>
          </p:spPr>
        </p:sp>
        <p:sp>
          <p:nvSpPr>
            <p:cNvPr name="TextBox 11" id="11"/>
            <p:cNvSpPr txBox="true"/>
            <p:nvPr/>
          </p:nvSpPr>
          <p:spPr>
            <a:xfrm>
              <a:off x="101600" y="-57150"/>
              <a:ext cx="2369193" cy="437269"/>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1028700" y="2286000"/>
            <a:ext cx="16230600" cy="4279900"/>
          </a:xfrm>
          <a:prstGeom prst="rect">
            <a:avLst/>
          </a:prstGeom>
        </p:spPr>
        <p:txBody>
          <a:bodyPr anchor="t" rtlCol="false" tIns="0" lIns="0" bIns="0" rIns="0">
            <a:spAutoFit/>
          </a:bodyPr>
          <a:lstStyle/>
          <a:p>
            <a:pPr algn="just">
              <a:lnSpc>
                <a:spcPts val="5599"/>
              </a:lnSpc>
            </a:pPr>
            <a:r>
              <a:rPr lang="en-US" sz="3999">
                <a:solidFill>
                  <a:srgbClr val="000000"/>
                </a:solidFill>
                <a:latin typeface="Times New Roman"/>
                <a:ea typeface="Times New Roman"/>
                <a:cs typeface="Times New Roman"/>
                <a:sym typeface="Times New Roman"/>
              </a:rPr>
              <a:t>“es evidente que en los casos de menores en conflicto con la ley penal se reafirma la idea de garantizar -como base- el debido proceso legal que se prodiga al adulto, con más el plus protectivo de culpabilidad disminuida y encierro como última ratio de la función penal, todo ello como tarea eminentemente estatal, que no puede ser compartida (ni de modo adhesivo ni de modo conjunto) con la querella privada”.</a:t>
            </a:r>
          </a:p>
        </p:txBody>
      </p:sp>
      <p:sp>
        <p:nvSpPr>
          <p:cNvPr name="TextBox 13" id="13"/>
          <p:cNvSpPr txBox="true"/>
          <p:nvPr/>
        </p:nvSpPr>
        <p:spPr>
          <a:xfrm rot="0">
            <a:off x="6491578" y="857250"/>
            <a:ext cx="5304844" cy="857250"/>
          </a:xfrm>
          <a:prstGeom prst="rect">
            <a:avLst/>
          </a:prstGeom>
        </p:spPr>
        <p:txBody>
          <a:bodyPr anchor="t" rtlCol="false" tIns="0" lIns="0" bIns="0" rIns="0">
            <a:spAutoFit/>
          </a:bodyPr>
          <a:lstStyle/>
          <a:p>
            <a:pPr algn="ctr">
              <a:lnSpc>
                <a:spcPts val="6299"/>
              </a:lnSpc>
              <a:spcBef>
                <a:spcPct val="0"/>
              </a:spcBef>
            </a:pPr>
            <a:r>
              <a:rPr lang="en-US" b="true" sz="4500">
                <a:solidFill>
                  <a:srgbClr val="000000"/>
                </a:solidFill>
                <a:latin typeface="Times New Roman Bold"/>
                <a:ea typeface="Times New Roman Bold"/>
                <a:cs typeface="Times New Roman Bold"/>
                <a:sym typeface="Times New Roman Bold"/>
              </a:rPr>
              <a:t>Jur</a:t>
            </a:r>
            <a:r>
              <a:rPr lang="en-US" b="true" sz="4500">
                <a:solidFill>
                  <a:srgbClr val="000000"/>
                </a:solidFill>
                <a:latin typeface="Times New Roman Bold"/>
                <a:ea typeface="Times New Roman Bold"/>
                <a:cs typeface="Times New Roman Bold"/>
                <a:sym typeface="Times New Roman Bold"/>
              </a:rPr>
              <a:t>ISPRUDENCIA</a:t>
            </a:r>
          </a:p>
        </p:txBody>
      </p:sp>
      <p:sp>
        <p:nvSpPr>
          <p:cNvPr name="TextBox 14" id="14"/>
          <p:cNvSpPr txBox="true"/>
          <p:nvPr/>
        </p:nvSpPr>
        <p:spPr>
          <a:xfrm rot="0">
            <a:off x="1028700" y="8696324"/>
            <a:ext cx="14272844" cy="561976"/>
          </a:xfrm>
          <a:prstGeom prst="rect">
            <a:avLst/>
          </a:prstGeom>
        </p:spPr>
        <p:txBody>
          <a:bodyPr anchor="t" rtlCol="false" tIns="0" lIns="0" bIns="0" rIns="0">
            <a:spAutoFit/>
          </a:bodyPr>
          <a:lstStyle/>
          <a:p>
            <a:pPr algn="ctr">
              <a:lnSpc>
                <a:spcPts val="4199"/>
              </a:lnSpc>
              <a:spcBef>
                <a:spcPct val="0"/>
              </a:spcBef>
            </a:pPr>
            <a:r>
              <a:rPr lang="en-US" sz="2999" i="true">
                <a:solidFill>
                  <a:srgbClr val="000000"/>
                </a:solidFill>
                <a:latin typeface="Times New Roman Italics"/>
                <a:ea typeface="Times New Roman Italics"/>
                <a:cs typeface="Times New Roman Italics"/>
                <a:sym typeface="Times New Roman Italics"/>
              </a:rPr>
              <a:t>-STJ Río Negro “Fiscalía II Villa Regina” expediente nº 27350/14 STJ, de fecha 29/4/2015</a:t>
            </a:r>
          </a:p>
        </p:txBody>
      </p:sp>
      <p:sp>
        <p:nvSpPr>
          <p:cNvPr name="Freeform 15" id="15"/>
          <p:cNvSpPr/>
          <p:nvPr/>
        </p:nvSpPr>
        <p:spPr>
          <a:xfrm flipH="false" flipV="false" rot="0">
            <a:off x="13933418" y="6072084"/>
            <a:ext cx="3325882" cy="2220026"/>
          </a:xfrm>
          <a:custGeom>
            <a:avLst/>
            <a:gdLst/>
            <a:ahLst/>
            <a:cxnLst/>
            <a:rect r="r" b="b" t="t" l="l"/>
            <a:pathLst>
              <a:path h="2220026" w="3325882">
                <a:moveTo>
                  <a:pt x="0" y="0"/>
                </a:moveTo>
                <a:lnTo>
                  <a:pt x="3325882" y="0"/>
                </a:lnTo>
                <a:lnTo>
                  <a:pt x="3325882" y="2220026"/>
                </a:lnTo>
                <a:lnTo>
                  <a:pt x="0" y="2220026"/>
                </a:lnTo>
                <a:lnTo>
                  <a:pt x="0" y="0"/>
                </a:lnTo>
                <a:close/>
              </a:path>
            </a:pathLst>
          </a:custGeom>
          <a:blipFill>
            <a:blip r:embed="rId3"/>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1323218">
            <a:off x="-331462" y="-3868002"/>
            <a:ext cx="9329309" cy="15373151"/>
            <a:chOff x="0" y="0"/>
            <a:chExt cx="640025" cy="1054656"/>
          </a:xfrm>
        </p:grpSpPr>
        <p:sp>
          <p:nvSpPr>
            <p:cNvPr name="Freeform 4" id="4"/>
            <p:cNvSpPr/>
            <p:nvPr/>
          </p:nvSpPr>
          <p:spPr>
            <a:xfrm flipH="false" flipV="false" rot="0">
              <a:off x="0" y="0"/>
              <a:ext cx="640025" cy="1054655"/>
            </a:xfrm>
            <a:custGeom>
              <a:avLst/>
              <a:gdLst/>
              <a:ahLst/>
              <a:cxnLst/>
              <a:rect r="r" b="b" t="t" l="l"/>
              <a:pathLst>
                <a:path h="1054655" w="640025">
                  <a:moveTo>
                    <a:pt x="203200" y="0"/>
                  </a:moveTo>
                  <a:lnTo>
                    <a:pt x="640025" y="0"/>
                  </a:lnTo>
                  <a:lnTo>
                    <a:pt x="436825" y="1054655"/>
                  </a:lnTo>
                  <a:lnTo>
                    <a:pt x="0" y="1054655"/>
                  </a:lnTo>
                  <a:lnTo>
                    <a:pt x="203200" y="0"/>
                  </a:lnTo>
                  <a:close/>
                </a:path>
              </a:pathLst>
            </a:custGeom>
            <a:gradFill rotWithShape="true">
              <a:gsLst>
                <a:gs pos="0">
                  <a:srgbClr val="A20800">
                    <a:alpha val="100000"/>
                  </a:srgbClr>
                </a:gs>
                <a:gs pos="100000">
                  <a:srgbClr val="A20800">
                    <a:alpha val="100000"/>
                  </a:srgbClr>
                </a:gs>
                <a:gs pos="100000">
                  <a:srgbClr val="FFFFFF">
                    <a:alpha val="100000"/>
                  </a:srgbClr>
                </a:gs>
              </a:gsLst>
              <a:lin ang="10800000"/>
            </a:gradFill>
          </p:spPr>
        </p:sp>
        <p:sp>
          <p:nvSpPr>
            <p:cNvPr name="TextBox 5" id="5"/>
            <p:cNvSpPr txBox="true"/>
            <p:nvPr/>
          </p:nvSpPr>
          <p:spPr>
            <a:xfrm>
              <a:off x="101600" y="-57150"/>
              <a:ext cx="436825" cy="1111806"/>
            </a:xfrm>
            <a:prstGeom prst="rect">
              <a:avLst/>
            </a:prstGeom>
          </p:spPr>
          <p:txBody>
            <a:bodyPr anchor="ctr" rtlCol="false" tIns="50800" lIns="50800" bIns="50800" rIns="50800"/>
            <a:lstStyle/>
            <a:p>
              <a:pPr algn="ctr">
                <a:lnSpc>
                  <a:spcPts val="2659"/>
                </a:lnSpc>
              </a:pPr>
            </a:p>
          </p:txBody>
        </p:sp>
      </p:grpSp>
      <p:grpSp>
        <p:nvGrpSpPr>
          <p:cNvPr name="Group 6" id="6"/>
          <p:cNvGrpSpPr>
            <a:grpSpLocks noChangeAspect="true"/>
          </p:cNvGrpSpPr>
          <p:nvPr/>
        </p:nvGrpSpPr>
        <p:grpSpPr>
          <a:xfrm rot="0">
            <a:off x="-1616135" y="-790345"/>
            <a:ext cx="11048658" cy="11227116"/>
            <a:chOff x="0" y="0"/>
            <a:chExt cx="5765800" cy="5858929"/>
          </a:xfrm>
        </p:grpSpPr>
        <p:sp>
          <p:nvSpPr>
            <p:cNvPr name="Freeform 7" id="7"/>
            <p:cNvSpPr/>
            <p:nvPr/>
          </p:nvSpPr>
          <p:spPr>
            <a:xfrm flipH="true" flipV="false" rot="0">
              <a:off x="0" y="0"/>
              <a:ext cx="5765800" cy="5858891"/>
            </a:xfrm>
            <a:custGeom>
              <a:avLst/>
              <a:gdLst/>
              <a:ahLst/>
              <a:cxnLst/>
              <a:rect r="r" b="b" t="t" l="l"/>
              <a:pathLst>
                <a:path h="5858891" w="5765800">
                  <a:moveTo>
                    <a:pt x="5765800" y="0"/>
                  </a:moveTo>
                  <a:lnTo>
                    <a:pt x="5765800" y="5858891"/>
                  </a:lnTo>
                  <a:lnTo>
                    <a:pt x="0" y="5858891"/>
                  </a:lnTo>
                  <a:lnTo>
                    <a:pt x="3530600" y="0"/>
                  </a:lnTo>
                  <a:close/>
                </a:path>
              </a:pathLst>
            </a:custGeom>
            <a:blipFill>
              <a:blip r:embed="rId3"/>
              <a:stretch>
                <a:fillRect l="0" t="-6831" r="-155055" b="-60556"/>
              </a:stretch>
            </a:blipFill>
          </p:spPr>
        </p:sp>
      </p:grpSp>
      <p:grpSp>
        <p:nvGrpSpPr>
          <p:cNvPr name="Group 8" id="8"/>
          <p:cNvGrpSpPr/>
          <p:nvPr/>
        </p:nvGrpSpPr>
        <p:grpSpPr>
          <a:xfrm rot="-1863414">
            <a:off x="5981791" y="-1931733"/>
            <a:ext cx="923171" cy="13509891"/>
            <a:chOff x="0" y="0"/>
            <a:chExt cx="243140" cy="3558161"/>
          </a:xfrm>
        </p:grpSpPr>
        <p:sp>
          <p:nvSpPr>
            <p:cNvPr name="Freeform 9" id="9"/>
            <p:cNvSpPr/>
            <p:nvPr/>
          </p:nvSpPr>
          <p:spPr>
            <a:xfrm flipH="false" flipV="false" rot="0">
              <a:off x="0" y="0"/>
              <a:ext cx="243140" cy="3558161"/>
            </a:xfrm>
            <a:custGeom>
              <a:avLst/>
              <a:gdLst/>
              <a:ahLst/>
              <a:cxnLst/>
              <a:rect r="r" b="b" t="t" l="l"/>
              <a:pathLst>
                <a:path h="3558161" w="243140">
                  <a:moveTo>
                    <a:pt x="0" y="0"/>
                  </a:moveTo>
                  <a:lnTo>
                    <a:pt x="243140" y="0"/>
                  </a:lnTo>
                  <a:lnTo>
                    <a:pt x="243140" y="3558161"/>
                  </a:lnTo>
                  <a:lnTo>
                    <a:pt x="0" y="3558161"/>
                  </a:lnTo>
                  <a:close/>
                </a:path>
              </a:pathLst>
            </a:custGeom>
            <a:solidFill>
              <a:srgbClr val="404040"/>
            </a:solidFill>
          </p:spPr>
        </p:sp>
        <p:sp>
          <p:nvSpPr>
            <p:cNvPr name="TextBox 10" id="10"/>
            <p:cNvSpPr txBox="true"/>
            <p:nvPr/>
          </p:nvSpPr>
          <p:spPr>
            <a:xfrm>
              <a:off x="0" y="-57150"/>
              <a:ext cx="243140" cy="3615311"/>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1843751">
            <a:off x="17030148" y="-4630919"/>
            <a:ext cx="1603602" cy="9552208"/>
            <a:chOff x="0" y="0"/>
            <a:chExt cx="422348" cy="2515808"/>
          </a:xfrm>
        </p:grpSpPr>
        <p:sp>
          <p:nvSpPr>
            <p:cNvPr name="Freeform 12" id="12"/>
            <p:cNvSpPr/>
            <p:nvPr/>
          </p:nvSpPr>
          <p:spPr>
            <a:xfrm flipH="false" flipV="false" rot="0">
              <a:off x="0" y="0"/>
              <a:ext cx="422348" cy="2515808"/>
            </a:xfrm>
            <a:custGeom>
              <a:avLst/>
              <a:gdLst/>
              <a:ahLst/>
              <a:cxnLst/>
              <a:rect r="r" b="b" t="t" l="l"/>
              <a:pathLst>
                <a:path h="2515808" w="422348">
                  <a:moveTo>
                    <a:pt x="0" y="0"/>
                  </a:moveTo>
                  <a:lnTo>
                    <a:pt x="422348" y="0"/>
                  </a:lnTo>
                  <a:lnTo>
                    <a:pt x="422348" y="2515808"/>
                  </a:lnTo>
                  <a:lnTo>
                    <a:pt x="0" y="2515808"/>
                  </a:lnTo>
                  <a:close/>
                </a:path>
              </a:pathLst>
            </a:custGeom>
            <a:solidFill>
              <a:srgbClr val="404040"/>
            </a:solidFill>
          </p:spPr>
        </p:sp>
        <p:sp>
          <p:nvSpPr>
            <p:cNvPr name="TextBox 13" id="13"/>
            <p:cNvSpPr txBox="true"/>
            <p:nvPr/>
          </p:nvSpPr>
          <p:spPr>
            <a:xfrm>
              <a:off x="0" y="-57150"/>
              <a:ext cx="422348" cy="2572958"/>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1842137">
            <a:off x="-1715117" y="-2842441"/>
            <a:ext cx="3261655" cy="7845843"/>
            <a:chOff x="0" y="0"/>
            <a:chExt cx="859037" cy="2066395"/>
          </a:xfrm>
        </p:grpSpPr>
        <p:sp>
          <p:nvSpPr>
            <p:cNvPr name="Freeform 15" id="15"/>
            <p:cNvSpPr/>
            <p:nvPr/>
          </p:nvSpPr>
          <p:spPr>
            <a:xfrm flipH="false" flipV="false" rot="0">
              <a:off x="0" y="0"/>
              <a:ext cx="859037" cy="2066395"/>
            </a:xfrm>
            <a:custGeom>
              <a:avLst/>
              <a:gdLst/>
              <a:ahLst/>
              <a:cxnLst/>
              <a:rect r="r" b="b" t="t" l="l"/>
              <a:pathLst>
                <a:path h="2066395" w="859037">
                  <a:moveTo>
                    <a:pt x="0" y="0"/>
                  </a:moveTo>
                  <a:lnTo>
                    <a:pt x="859037" y="0"/>
                  </a:lnTo>
                  <a:lnTo>
                    <a:pt x="859037" y="2066395"/>
                  </a:lnTo>
                  <a:lnTo>
                    <a:pt x="0" y="2066395"/>
                  </a:lnTo>
                  <a:close/>
                </a:path>
              </a:pathLst>
            </a:custGeom>
            <a:solidFill>
              <a:srgbClr val="404040"/>
            </a:solidFill>
          </p:spPr>
        </p:sp>
        <p:sp>
          <p:nvSpPr>
            <p:cNvPr name="TextBox 16" id="16"/>
            <p:cNvSpPr txBox="true"/>
            <p:nvPr/>
          </p:nvSpPr>
          <p:spPr>
            <a:xfrm>
              <a:off x="0" y="-57150"/>
              <a:ext cx="859037" cy="2123545"/>
            </a:xfrm>
            <a:prstGeom prst="rect">
              <a:avLst/>
            </a:prstGeom>
          </p:spPr>
          <p:txBody>
            <a:bodyPr anchor="ctr" rtlCol="false" tIns="50800" lIns="50800" bIns="50800" rIns="50800"/>
            <a:lstStyle/>
            <a:p>
              <a:pPr algn="ctr">
                <a:lnSpc>
                  <a:spcPts val="2659"/>
                </a:lnSpc>
              </a:pPr>
            </a:p>
          </p:txBody>
        </p:sp>
      </p:grpSp>
      <p:sp>
        <p:nvSpPr>
          <p:cNvPr name="Freeform 17" id="17"/>
          <p:cNvSpPr/>
          <p:nvPr/>
        </p:nvSpPr>
        <p:spPr>
          <a:xfrm flipH="false" flipV="false" rot="0">
            <a:off x="16490777" y="8643334"/>
            <a:ext cx="1182268" cy="1229931"/>
          </a:xfrm>
          <a:custGeom>
            <a:avLst/>
            <a:gdLst/>
            <a:ahLst/>
            <a:cxnLst/>
            <a:rect r="r" b="b" t="t" l="l"/>
            <a:pathLst>
              <a:path h="1229931" w="1182268">
                <a:moveTo>
                  <a:pt x="0" y="0"/>
                </a:moveTo>
                <a:lnTo>
                  <a:pt x="1182268" y="0"/>
                </a:lnTo>
                <a:lnTo>
                  <a:pt x="1182268" y="1229932"/>
                </a:lnTo>
                <a:lnTo>
                  <a:pt x="0" y="1229932"/>
                </a:lnTo>
                <a:lnTo>
                  <a:pt x="0" y="0"/>
                </a:lnTo>
                <a:close/>
              </a:path>
            </a:pathLst>
          </a:custGeom>
          <a:blipFill>
            <a:blip r:embed="rId4"/>
            <a:stretch>
              <a:fillRect l="-35551" t="-34173" r="-34995" b="-29764"/>
            </a:stretch>
          </a:blipFill>
        </p:spPr>
      </p:sp>
      <p:sp>
        <p:nvSpPr>
          <p:cNvPr name="TextBox 18" id="18"/>
          <p:cNvSpPr txBox="true"/>
          <p:nvPr/>
        </p:nvSpPr>
        <p:spPr>
          <a:xfrm rot="0">
            <a:off x="9575969" y="3442878"/>
            <a:ext cx="7683331" cy="3485015"/>
          </a:xfrm>
          <a:prstGeom prst="rect">
            <a:avLst/>
          </a:prstGeom>
        </p:spPr>
        <p:txBody>
          <a:bodyPr anchor="t" rtlCol="false" tIns="0" lIns="0" bIns="0" rIns="0">
            <a:spAutoFit/>
          </a:bodyPr>
          <a:lstStyle/>
          <a:p>
            <a:pPr algn="ctr">
              <a:lnSpc>
                <a:spcPts val="13028"/>
              </a:lnSpc>
            </a:pPr>
            <a:r>
              <a:rPr lang="en-US" b="true" sz="10099" spc="373">
                <a:solidFill>
                  <a:srgbClr val="A20800"/>
                </a:solidFill>
                <a:latin typeface="Times New Roman Ultra-Bold"/>
                <a:ea typeface="Times New Roman Ultra-Bold"/>
                <a:cs typeface="Times New Roman Ultra-Bold"/>
                <a:sym typeface="Times New Roman Ultra-Bold"/>
              </a:rPr>
              <a:t>MUCHAS GRACIAS</a:t>
            </a:r>
          </a:p>
        </p:txBody>
      </p:sp>
      <p:grpSp>
        <p:nvGrpSpPr>
          <p:cNvPr name="Group 19" id="19"/>
          <p:cNvGrpSpPr/>
          <p:nvPr/>
        </p:nvGrpSpPr>
        <p:grpSpPr>
          <a:xfrm rot="8730277">
            <a:off x="-2007804" y="4482196"/>
            <a:ext cx="3705274" cy="9552208"/>
            <a:chOff x="0" y="0"/>
            <a:chExt cx="975875" cy="2515808"/>
          </a:xfrm>
        </p:grpSpPr>
        <p:sp>
          <p:nvSpPr>
            <p:cNvPr name="Freeform 20" id="20"/>
            <p:cNvSpPr/>
            <p:nvPr/>
          </p:nvSpPr>
          <p:spPr>
            <a:xfrm flipH="false" flipV="false" rot="0">
              <a:off x="0" y="0"/>
              <a:ext cx="975875" cy="2515808"/>
            </a:xfrm>
            <a:custGeom>
              <a:avLst/>
              <a:gdLst/>
              <a:ahLst/>
              <a:cxnLst/>
              <a:rect r="r" b="b" t="t" l="l"/>
              <a:pathLst>
                <a:path h="2515808" w="975875">
                  <a:moveTo>
                    <a:pt x="0" y="0"/>
                  </a:moveTo>
                  <a:lnTo>
                    <a:pt x="975875" y="0"/>
                  </a:lnTo>
                  <a:lnTo>
                    <a:pt x="975875" y="2515808"/>
                  </a:lnTo>
                  <a:lnTo>
                    <a:pt x="0" y="2515808"/>
                  </a:lnTo>
                  <a:close/>
                </a:path>
              </a:pathLst>
            </a:custGeom>
            <a:solidFill>
              <a:srgbClr val="890F01"/>
            </a:solidFill>
          </p:spPr>
        </p:sp>
        <p:sp>
          <p:nvSpPr>
            <p:cNvPr name="TextBox 21" id="21"/>
            <p:cNvSpPr txBox="true"/>
            <p:nvPr/>
          </p:nvSpPr>
          <p:spPr>
            <a:xfrm>
              <a:off x="0" y="-57150"/>
              <a:ext cx="975875" cy="2572958"/>
            </a:xfrm>
            <a:prstGeom prst="rect">
              <a:avLst/>
            </a:prstGeom>
          </p:spPr>
          <p:txBody>
            <a:bodyPr anchor="ctr" rtlCol="false" tIns="50800" lIns="50800" bIns="50800" rIns="50800"/>
            <a:lstStyle/>
            <a:p>
              <a:pPr algn="ctr">
                <a:lnSpc>
                  <a:spcPts val="2659"/>
                </a:lnSpc>
              </a:p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DAGoQ7jsg6c</dc:identifier>
  <dcterms:modified xsi:type="dcterms:W3CDTF">2011-08-01T06:04:30Z</dcterms:modified>
  <cp:revision>1</cp:revision>
  <dc:title>VÍCTIMAS DEL DELITO EN EL PROCESO PENAL JUVENIL</dc:title>
</cp:coreProperties>
</file>