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2"/>
  </p:notesMasterIdLst>
  <p:sldIdLst>
    <p:sldId id="286" r:id="rId2"/>
    <p:sldId id="257" r:id="rId3"/>
    <p:sldId id="258" r:id="rId4"/>
    <p:sldId id="259" r:id="rId5"/>
    <p:sldId id="260" r:id="rId6"/>
    <p:sldId id="261" r:id="rId7"/>
    <p:sldId id="287" r:id="rId8"/>
    <p:sldId id="262" r:id="rId9"/>
    <p:sldId id="288" r:id="rId10"/>
    <p:sldId id="263" r:id="rId11"/>
    <p:sldId id="289" r:id="rId12"/>
    <p:sldId id="264" r:id="rId13"/>
    <p:sldId id="265" r:id="rId14"/>
    <p:sldId id="266" r:id="rId15"/>
    <p:sldId id="267" r:id="rId16"/>
    <p:sldId id="268" r:id="rId17"/>
    <p:sldId id="290" r:id="rId18"/>
    <p:sldId id="269" r:id="rId19"/>
    <p:sldId id="291" r:id="rId20"/>
    <p:sldId id="293" r:id="rId21"/>
    <p:sldId id="270" r:id="rId22"/>
    <p:sldId id="271" r:id="rId23"/>
    <p:sldId id="272" r:id="rId24"/>
    <p:sldId id="273" r:id="rId25"/>
    <p:sldId id="274" r:id="rId26"/>
    <p:sldId id="275" r:id="rId27"/>
    <p:sldId id="296" r:id="rId28"/>
    <p:sldId id="276" r:id="rId29"/>
    <p:sldId id="277" r:id="rId30"/>
    <p:sldId id="278" r:id="rId31"/>
    <p:sldId id="297" r:id="rId32"/>
    <p:sldId id="298" r:id="rId33"/>
    <p:sldId id="279" r:id="rId34"/>
    <p:sldId id="294" r:id="rId35"/>
    <p:sldId id="295" r:id="rId36"/>
    <p:sldId id="300" r:id="rId37"/>
    <p:sldId id="285" r:id="rId38"/>
    <p:sldId id="299" r:id="rId39"/>
    <p:sldId id="304" r:id="rId40"/>
    <p:sldId id="301" r:id="rId41"/>
    <p:sldId id="302" r:id="rId42"/>
    <p:sldId id="303" r:id="rId43"/>
    <p:sldId id="305" r:id="rId44"/>
    <p:sldId id="280" r:id="rId45"/>
    <p:sldId id="281" r:id="rId46"/>
    <p:sldId id="282" r:id="rId47"/>
    <p:sldId id="283" r:id="rId48"/>
    <p:sldId id="284" r:id="rId49"/>
    <p:sldId id="306" r:id="rId50"/>
    <p:sldId id="307" r:id="rId51"/>
  </p:sldIdLst>
  <p:sldSz cx="7556500" cy="10699750"/>
  <p:notesSz cx="7556500" cy="1069975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16" y="-48"/>
      </p:cViewPr>
      <p:guideLst>
        <p:guide orient="horz" pos="2890"/>
        <p:guide pos="21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B3750-F361-4F39-AC67-3C1B44CBAED7}" type="datetimeFigureOut">
              <a:rPr lang="es-ES" smtClean="0"/>
              <a:t>31/03/2025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803275"/>
            <a:ext cx="2832100" cy="4011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55650" y="5083175"/>
            <a:ext cx="6045200" cy="48148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1016317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279900" y="1016317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3DA1C-A0D1-4188-B0C8-7E403B84A0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570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47557" indent="-32598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03934" indent="-260787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25508" indent="-260787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47082" indent="-260787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68656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90229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11803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33377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072DBE8A-88F6-429A-B5A4-3803A2FF9F04}" type="slidenum">
              <a:rPr lang="en-US" altLang="en-US"/>
              <a:pPr eaLnBrk="1" hangingPunct="1">
                <a:defRPr/>
              </a:pPr>
              <a:t>1</a:t>
            </a:fld>
            <a:endParaRPr lang="en-US" altLang="en-US" dirty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1212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1212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1212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423314"/>
            <a:ext cx="7562850" cy="627326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5"/>
            <a:ext cx="7562850" cy="10696575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7562849" y="8420702"/>
                </a:moveTo>
                <a:lnTo>
                  <a:pt x="3293106" y="10696568"/>
                </a:lnTo>
                <a:lnTo>
                  <a:pt x="0" y="10696568"/>
                </a:lnTo>
                <a:lnTo>
                  <a:pt x="0" y="0"/>
                </a:lnTo>
                <a:lnTo>
                  <a:pt x="7562849" y="0"/>
                </a:lnTo>
                <a:lnTo>
                  <a:pt x="7562849" y="84207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8012431"/>
            <a:ext cx="2684145" cy="2684145"/>
          </a:xfrm>
          <a:custGeom>
            <a:avLst/>
            <a:gdLst/>
            <a:ahLst/>
            <a:cxnLst/>
            <a:rect l="l" t="t" r="r" b="b"/>
            <a:pathLst>
              <a:path w="2684145" h="2684145">
                <a:moveTo>
                  <a:pt x="0" y="2684143"/>
                </a:moveTo>
                <a:lnTo>
                  <a:pt x="0" y="0"/>
                </a:lnTo>
                <a:lnTo>
                  <a:pt x="2684143" y="2684143"/>
                </a:lnTo>
                <a:lnTo>
                  <a:pt x="0" y="2684143"/>
                </a:lnTo>
                <a:close/>
              </a:path>
            </a:pathLst>
          </a:custGeom>
          <a:solidFill>
            <a:srgbClr val="25B0C1">
              <a:alpha val="75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6500" cy="1069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2916" y="5072878"/>
            <a:ext cx="3855167" cy="553998"/>
          </a:xfrm>
          <a:prstGeom prst="rect">
            <a:avLst/>
          </a:prstGeom>
        </p:spPr>
        <p:txBody>
          <a:bodyPr anchor="ctr"/>
          <a:lstStyle>
            <a:lvl1pPr>
              <a:defRPr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41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4423314"/>
            <a:ext cx="7562850" cy="627326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5"/>
            <a:ext cx="7562850" cy="10696575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7562849" y="8420702"/>
                </a:moveTo>
                <a:lnTo>
                  <a:pt x="3293106" y="10696568"/>
                </a:lnTo>
                <a:lnTo>
                  <a:pt x="0" y="10696568"/>
                </a:lnTo>
                <a:lnTo>
                  <a:pt x="0" y="0"/>
                </a:lnTo>
                <a:lnTo>
                  <a:pt x="7562849" y="0"/>
                </a:lnTo>
                <a:lnTo>
                  <a:pt x="7562849" y="84207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8012431"/>
            <a:ext cx="2684145" cy="2684145"/>
          </a:xfrm>
          <a:custGeom>
            <a:avLst/>
            <a:gdLst/>
            <a:ahLst/>
            <a:cxnLst/>
            <a:rect l="l" t="t" r="r" b="b"/>
            <a:pathLst>
              <a:path w="2684145" h="2684145">
                <a:moveTo>
                  <a:pt x="0" y="2684143"/>
                </a:moveTo>
                <a:lnTo>
                  <a:pt x="0" y="0"/>
                </a:lnTo>
                <a:lnTo>
                  <a:pt x="2684143" y="2684143"/>
                </a:lnTo>
                <a:lnTo>
                  <a:pt x="0" y="2684143"/>
                </a:lnTo>
                <a:close/>
              </a:path>
            </a:pathLst>
          </a:custGeom>
          <a:solidFill>
            <a:srgbClr val="25B0C1">
              <a:alpha val="756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24916" y="891337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9168" y="1184355"/>
            <a:ext cx="5437505" cy="4559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1212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5060" y="4275997"/>
            <a:ext cx="6532729" cy="3596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sjconsulta.csjn.gov.ar/sjconsulta/documentos/verDocumentoByIdLinksJSP.html?idDocumento=7594631" TargetMode="External"/><Relationship Id="rId2" Type="http://schemas.openxmlformats.org/officeDocument/2006/relationships/hyperlink" Target="https://sjconsulta.csjn.gov.ar/sjconsulta/documentos/verDocumentoByIdLinksJSP.html?idDocumento=7417472&amp;cache=174342992425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jconsulta.csjn.gov.ar/sjconsulta/documentos/verDocumentoByIdLinksJSP.html?idDocumento=7711162" TargetMode="External"/><Relationship Id="rId4" Type="http://schemas.openxmlformats.org/officeDocument/2006/relationships/hyperlink" Target="https://sjconsulta.csjn.gov.ar/sjconsulta/documentos/verDocumentoByIdLinksJSP.html?idDocumento=7664931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jus.mendoza.gov.ar/listas/proveidos/vertexto.php?ide=6531957258" TargetMode="External"/><Relationship Id="rId2" Type="http://schemas.openxmlformats.org/officeDocument/2006/relationships/hyperlink" Target="https://www2.jus.mendoza.gov.ar/listas/proveidos/vertexto.php?ide=316487657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2.jus.mendoza.gov.ar/listas/proveidos/vertexto.php?ide=8264473570" TargetMode="External"/><Relationship Id="rId4" Type="http://schemas.openxmlformats.org/officeDocument/2006/relationships/hyperlink" Target="https://www2.jus.mendoza.gov.ar/listas/proveidos/vertexto.php?ide=7675558061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aldiaargentina.microjuris.com/2022/02/07/fallos-indemnizaciones-vs-concursos-la-indemnizacion-otorgada-a-un-menor-que-sufrio-abusos-sexuales-en-su-ninez-no-puede-ser-sometida-a-concurso-ya-que-impacta-disvaliosamente-sobre-la-acreencia/" TargetMode="External"/><Relationship Id="rId2" Type="http://schemas.openxmlformats.org/officeDocument/2006/relationships/hyperlink" Target="https://sjconsulta.csjn.gov.ar/sjconsulta/documentos/verDocumentoByIdLinksJSP.html?idDocumento=7511343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servicios.infoleg.gob.ar/infolegInternet/anexos/40000-44999/40835/norma.htm" TargetMode="Externa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servicios.infoleg.gob.ar/infolegInternet/anexos/25000-29999/27540/texact.htm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servicios.infoleg.gob.ar/infolegInternet/anexos/25000-29999/27540/norma.htm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servicios.infoleg.gob.ar/infolegInternet/anexos/25000-29999/27540/norma.htm" TargetMode="External"/><Relationship Id="rId4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servicios.infoleg.gob.ar/infolegInternet/anexos/25000-29999/27540/norma.htm" TargetMode="External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2713038" y="1209675"/>
            <a:ext cx="4735512" cy="2614613"/>
          </a:xfrm>
          <a:prstGeom prst="rect">
            <a:avLst/>
          </a:prstGeom>
        </p:spPr>
        <p:txBody>
          <a:bodyPr lIns="91422" tIns="45710" rIns="91422" bIns="4571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s-AR" sz="5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ea typeface="Cambria" pitchFamily="18" charset="0"/>
                <a:cs typeface="Cambria" pitchFamily="18" charset="0"/>
              </a:rPr>
              <a:t>SISTEMA DE SALUD ARGENTINO</a:t>
            </a:r>
            <a:endParaRPr lang="es-AR" sz="5200" dirty="0"/>
          </a:p>
        </p:txBody>
      </p:sp>
      <p:sp>
        <p:nvSpPr>
          <p:cNvPr id="6" name="Subtítulo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2559050" y="3824288"/>
            <a:ext cx="4984750" cy="6783387"/>
          </a:xfrm>
          <a:prstGeom prst="rect">
            <a:avLst/>
          </a:prstGeom>
        </p:spPr>
        <p:txBody>
          <a:bodyPr lIns="91422" tIns="45710" rIns="91422" bIns="45710">
            <a:normAutofit fontScale="77500" lnSpcReduction="20000"/>
          </a:bodyPr>
          <a:lstStyle>
            <a:lvl1pPr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7000"/>
              </a:lnSpc>
              <a:spcBef>
                <a:spcPts val="100"/>
              </a:spcBef>
              <a:defRPr/>
            </a:pPr>
            <a:r>
              <a:rPr lang="es-AR" altLang="es-AR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Arial" charset="0"/>
              </a:rPr>
              <a:t>PEDRO JAVIER URQUIZU</a:t>
            </a:r>
          </a:p>
          <a:p>
            <a:pPr algn="ctr" eaLnBrk="1" hangingPunct="1">
              <a:lnSpc>
                <a:spcPct val="70000"/>
              </a:lnSpc>
              <a:spcBef>
                <a:spcPts val="450"/>
              </a:spcBef>
              <a:spcAft>
                <a:spcPts val="300"/>
              </a:spcAft>
              <a:buSzPct val="130000"/>
              <a:defRPr/>
            </a:pPr>
            <a:endParaRPr lang="es-ES" altLang="es-AR" sz="4000" b="1" dirty="0" smtClean="0">
              <a:solidFill>
                <a:srgbClr val="3E3D2D"/>
              </a:solidFill>
              <a:latin typeface="Cambria" pitchFamily="18" charset="0"/>
              <a:ea typeface="Cambria" pitchFamily="18" charset="0"/>
              <a:cs typeface="Arial" charset="0"/>
            </a:endParaRPr>
          </a:p>
          <a:p>
            <a:pPr algn="ctr" eaLnBrk="1" hangingPunct="1">
              <a:spcBef>
                <a:spcPts val="450"/>
              </a:spcBef>
              <a:spcAft>
                <a:spcPts val="300"/>
              </a:spcAft>
              <a:buSzPct val="130000"/>
              <a:defRPr/>
            </a:pPr>
            <a:r>
              <a:rPr lang="es-ES" altLang="es-AR" sz="2300" b="1" dirty="0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ABOGADO DIPLOMADO -  Facultad de Derecho – </a:t>
            </a:r>
            <a:r>
              <a:rPr lang="es-ES" altLang="es-AR" sz="2300" b="1" dirty="0" err="1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U.N.Cuyo</a:t>
            </a:r>
            <a:endParaRPr lang="es-ES" altLang="es-AR" sz="2300" b="1" dirty="0">
              <a:solidFill>
                <a:srgbClr val="3E3D2D"/>
              </a:solidFill>
              <a:latin typeface="Cambria" pitchFamily="18" charset="0"/>
              <a:ea typeface="Cambria" pitchFamily="18" charset="0"/>
              <a:cs typeface="Arial" charset="0"/>
            </a:endParaRPr>
          </a:p>
          <a:p>
            <a:pPr algn="ctr" eaLnBrk="1" hangingPunct="1">
              <a:spcBef>
                <a:spcPts val="450"/>
              </a:spcBef>
              <a:spcAft>
                <a:spcPts val="300"/>
              </a:spcAft>
              <a:buSzPct val="130000"/>
              <a:defRPr/>
            </a:pPr>
            <a:endParaRPr lang="es-ES" altLang="es-AR" sz="2300" b="1" dirty="0">
              <a:solidFill>
                <a:srgbClr val="3E3D2D"/>
              </a:solidFill>
              <a:latin typeface="Cambria" pitchFamily="18" charset="0"/>
              <a:ea typeface="Cambria" pitchFamily="18" charset="0"/>
              <a:cs typeface="Arial" charset="0"/>
            </a:endParaRPr>
          </a:p>
          <a:p>
            <a:pPr algn="ctr" eaLnBrk="1" hangingPunct="1">
              <a:spcBef>
                <a:spcPts val="450"/>
              </a:spcBef>
              <a:spcAft>
                <a:spcPts val="300"/>
              </a:spcAft>
              <a:buSzPct val="130000"/>
              <a:defRPr/>
            </a:pPr>
            <a:r>
              <a:rPr lang="es-ES" altLang="es-AR" sz="2300" b="1" dirty="0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JUEZ DE PAZ LETRADO DE LAS HERAS, 1° CIRC. JUDICIAL </a:t>
            </a:r>
          </a:p>
          <a:p>
            <a:pPr algn="ctr" eaLnBrk="1" hangingPunct="1">
              <a:spcBef>
                <a:spcPts val="450"/>
              </a:spcBef>
              <a:spcAft>
                <a:spcPts val="300"/>
              </a:spcAft>
              <a:buSzPct val="130000"/>
              <a:defRPr/>
            </a:pPr>
            <a:r>
              <a:rPr lang="es-ES" altLang="es-AR" sz="2300" b="1" dirty="0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PODER JUDICIAL DE MENDOZA</a:t>
            </a:r>
          </a:p>
          <a:p>
            <a:pPr algn="ctr" eaLnBrk="1" hangingPunct="1">
              <a:spcBef>
                <a:spcPts val="450"/>
              </a:spcBef>
              <a:spcAft>
                <a:spcPts val="300"/>
              </a:spcAft>
              <a:buSzPct val="130000"/>
              <a:defRPr/>
            </a:pPr>
            <a:endParaRPr lang="es-ES" altLang="es-AR" sz="2300" b="1" dirty="0">
              <a:solidFill>
                <a:srgbClr val="3E3D2D"/>
              </a:solidFill>
              <a:latin typeface="Cambria" pitchFamily="18" charset="0"/>
              <a:ea typeface="Cambria" pitchFamily="18" charset="0"/>
              <a:cs typeface="Arial" charset="0"/>
            </a:endParaRPr>
          </a:p>
          <a:p>
            <a:pPr algn="ctr" eaLnBrk="1" hangingPunct="1">
              <a:spcBef>
                <a:spcPts val="350"/>
              </a:spcBef>
              <a:spcAft>
                <a:spcPts val="300"/>
              </a:spcAft>
              <a:buSzPct val="130000"/>
              <a:defRPr/>
            </a:pPr>
            <a:r>
              <a:rPr lang="es-ES" altLang="es-AR" sz="2300" b="1" dirty="0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MAESTRANDO en BIÓETICA . </a:t>
            </a:r>
          </a:p>
          <a:p>
            <a:pPr algn="ctr" eaLnBrk="1" hangingPunct="1">
              <a:spcBef>
                <a:spcPts val="350"/>
              </a:spcBef>
              <a:spcAft>
                <a:spcPts val="300"/>
              </a:spcAft>
              <a:buSzPct val="130000"/>
              <a:defRPr/>
            </a:pPr>
            <a:r>
              <a:rPr lang="es-ES" altLang="es-AR" sz="2300" b="1" dirty="0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Facultad de Ciencias Médicas – </a:t>
            </a:r>
            <a:r>
              <a:rPr lang="es-ES" altLang="es-AR" sz="2300" b="1" dirty="0" err="1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U.N.Cuyo</a:t>
            </a:r>
            <a:endParaRPr lang="es-ES" altLang="es-AR" sz="2300" b="1" dirty="0">
              <a:solidFill>
                <a:srgbClr val="3E3D2D"/>
              </a:solidFill>
              <a:latin typeface="Cambria" pitchFamily="18" charset="0"/>
              <a:ea typeface="Cambria" pitchFamily="18" charset="0"/>
              <a:cs typeface="Arial" charset="0"/>
            </a:endParaRPr>
          </a:p>
          <a:p>
            <a:pPr algn="ctr" eaLnBrk="1" hangingPunct="1">
              <a:spcBef>
                <a:spcPts val="350"/>
              </a:spcBef>
              <a:spcAft>
                <a:spcPts val="300"/>
              </a:spcAft>
              <a:buSzPct val="130000"/>
              <a:defRPr/>
            </a:pPr>
            <a:endParaRPr lang="es-ES" altLang="es-AR" sz="2300" b="1" dirty="0">
              <a:solidFill>
                <a:srgbClr val="3E3D2D"/>
              </a:solidFill>
              <a:latin typeface="Cambria" pitchFamily="18" charset="0"/>
              <a:ea typeface="Cambria" pitchFamily="18" charset="0"/>
              <a:cs typeface="Arial" charset="0"/>
            </a:endParaRPr>
          </a:p>
          <a:p>
            <a:pPr algn="ctr" eaLnBrk="1" hangingPunct="1">
              <a:spcBef>
                <a:spcPts val="350"/>
              </a:spcBef>
              <a:spcAft>
                <a:spcPts val="300"/>
              </a:spcAft>
              <a:buSzPct val="130000"/>
              <a:defRPr/>
            </a:pPr>
            <a:r>
              <a:rPr lang="es-ES" altLang="es-AR" sz="2300" b="1" dirty="0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Doc. Titular por Concurso -  DERECHO CIVIL PARTE GRAL. - Facultad de Derecho </a:t>
            </a:r>
            <a:r>
              <a:rPr lang="es-ES" altLang="es-AR" sz="2300" b="1" dirty="0" err="1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U.N.Cuyo</a:t>
            </a:r>
            <a:r>
              <a:rPr lang="es-ES" altLang="es-AR" sz="2300" b="1" dirty="0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.</a:t>
            </a:r>
          </a:p>
          <a:p>
            <a:pPr algn="ctr" eaLnBrk="1" hangingPunct="1">
              <a:spcBef>
                <a:spcPts val="350"/>
              </a:spcBef>
              <a:spcAft>
                <a:spcPts val="300"/>
              </a:spcAft>
              <a:buSzPct val="130000"/>
              <a:defRPr/>
            </a:pPr>
            <a:endParaRPr lang="es-ES" altLang="es-AR" sz="2300" b="1" dirty="0">
              <a:solidFill>
                <a:srgbClr val="3E3D2D"/>
              </a:solidFill>
              <a:latin typeface="Cambria" pitchFamily="18" charset="0"/>
              <a:ea typeface="Cambria" pitchFamily="18" charset="0"/>
              <a:cs typeface="Arial" charset="0"/>
            </a:endParaRPr>
          </a:p>
          <a:p>
            <a:pPr algn="ctr" eaLnBrk="1" hangingPunct="1">
              <a:spcBef>
                <a:spcPts val="350"/>
              </a:spcBef>
              <a:spcAft>
                <a:spcPts val="300"/>
              </a:spcAft>
              <a:buSzPct val="130000"/>
              <a:defRPr/>
            </a:pPr>
            <a:r>
              <a:rPr lang="es-ES" altLang="es-AR" sz="2300" b="1" dirty="0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Doc. </a:t>
            </a:r>
            <a:r>
              <a:rPr lang="es-ES" altLang="es-AR" sz="2300" b="1" dirty="0" smtClean="0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DERECHO DE LA SALUD Y RESPONSABILIDAD MÉIDCA– Facultad de Derecho </a:t>
            </a:r>
            <a:r>
              <a:rPr lang="es-ES" altLang="es-AR" sz="2300" b="1" dirty="0" err="1" smtClean="0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U.N.Cuyo</a:t>
            </a:r>
            <a:endParaRPr lang="es-ES" altLang="es-AR" sz="2300" b="1" dirty="0">
              <a:solidFill>
                <a:srgbClr val="3E3D2D"/>
              </a:solidFill>
              <a:latin typeface="Cambria" pitchFamily="18" charset="0"/>
              <a:ea typeface="Cambria" pitchFamily="18" charset="0"/>
              <a:cs typeface="Arial" charset="0"/>
            </a:endParaRPr>
          </a:p>
          <a:p>
            <a:pPr algn="ctr" eaLnBrk="1" hangingPunct="1">
              <a:spcBef>
                <a:spcPts val="350"/>
              </a:spcBef>
              <a:spcAft>
                <a:spcPts val="300"/>
              </a:spcAft>
              <a:buSzPct val="130000"/>
              <a:defRPr/>
            </a:pPr>
            <a:endParaRPr lang="es-ES" altLang="es-AR" sz="1400" b="1" dirty="0">
              <a:solidFill>
                <a:srgbClr val="3E3D2D"/>
              </a:solidFill>
              <a:latin typeface="Cambria" pitchFamily="18" charset="0"/>
              <a:ea typeface="Cambria" pitchFamily="18" charset="0"/>
              <a:cs typeface="Arial" charset="0"/>
            </a:endParaRPr>
          </a:p>
          <a:p>
            <a:pPr algn="ctr" eaLnBrk="1" hangingPunct="1">
              <a:spcBef>
                <a:spcPts val="350"/>
              </a:spcBef>
              <a:spcAft>
                <a:spcPts val="300"/>
              </a:spcAft>
              <a:buSzPct val="130000"/>
              <a:defRPr/>
            </a:pPr>
            <a:r>
              <a:rPr lang="es-MX" altLang="es-AR" sz="3000" b="1" dirty="0" smtClean="0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DESAFÍOS JURÍDICOS PRÁCTICOS DE SU ORGANIZACIÓN</a:t>
            </a:r>
          </a:p>
          <a:p>
            <a:pPr algn="ctr" eaLnBrk="1" hangingPunct="1">
              <a:spcBef>
                <a:spcPts val="350"/>
              </a:spcBef>
              <a:spcAft>
                <a:spcPts val="300"/>
              </a:spcAft>
              <a:buSzPct val="130000"/>
              <a:defRPr/>
            </a:pPr>
            <a:r>
              <a:rPr lang="es-MX" altLang="es-AR" sz="2400" b="1" dirty="0" smtClean="0">
                <a:solidFill>
                  <a:srgbClr val="3E3D2D"/>
                </a:solidFill>
                <a:latin typeface="Cambria" pitchFamily="18" charset="0"/>
                <a:ea typeface="Cambria" pitchFamily="18" charset="0"/>
                <a:cs typeface="Arial" charset="0"/>
              </a:rPr>
              <a:t>2025</a:t>
            </a:r>
            <a:endParaRPr lang="es-AR" altLang="es-AR" sz="2400" dirty="0" smtClean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038" y="-1"/>
            <a:ext cx="4735512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3609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-441325"/>
            <a:ext cx="7562850" cy="10696575"/>
            <a:chOff x="0" y="1"/>
            <a:chExt cx="7562850" cy="10696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23311"/>
              <a:ext cx="7562850" cy="62732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"/>
              <a:ext cx="7562850" cy="10696575"/>
            </a:xfrm>
            <a:custGeom>
              <a:avLst/>
              <a:gdLst/>
              <a:ahLst/>
              <a:cxnLst/>
              <a:rect l="l" t="t" r="r" b="b"/>
              <a:pathLst>
                <a:path w="7562850" h="10696575">
                  <a:moveTo>
                    <a:pt x="7562849" y="7314133"/>
                  </a:moveTo>
                  <a:lnTo>
                    <a:pt x="1217066" y="10696573"/>
                  </a:lnTo>
                  <a:lnTo>
                    <a:pt x="0" y="10696573"/>
                  </a:lnTo>
                  <a:lnTo>
                    <a:pt x="0" y="0"/>
                  </a:lnTo>
                  <a:lnTo>
                    <a:pt x="7562849" y="0"/>
                  </a:lnTo>
                  <a:lnTo>
                    <a:pt x="7562849" y="73141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012433"/>
              <a:ext cx="2684145" cy="2684145"/>
            </a:xfrm>
            <a:custGeom>
              <a:avLst/>
              <a:gdLst/>
              <a:ahLst/>
              <a:cxnLst/>
              <a:rect l="l" t="t" r="r" b="b"/>
              <a:pathLst>
                <a:path w="2684145" h="2684145">
                  <a:moveTo>
                    <a:pt x="0" y="2684141"/>
                  </a:moveTo>
                  <a:lnTo>
                    <a:pt x="0" y="0"/>
                  </a:lnTo>
                  <a:lnTo>
                    <a:pt x="2684141" y="2684141"/>
                  </a:lnTo>
                  <a:lnTo>
                    <a:pt x="0" y="2684141"/>
                  </a:lnTo>
                  <a:close/>
                </a:path>
              </a:pathLst>
            </a:custGeom>
            <a:solidFill>
              <a:srgbClr val="25B0C1">
                <a:alpha val="7568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64845" y="1082675"/>
            <a:ext cx="6233160" cy="588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376295" algn="l"/>
              </a:tabLst>
            </a:pPr>
            <a:r>
              <a:rPr lang="es-MX" sz="3700" b="1" spc="484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NÚCLEOS TEMÁTICOS</a:t>
            </a:r>
            <a:endParaRPr sz="3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object 8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93675" y="1920875"/>
            <a:ext cx="7162799" cy="7782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316990" indent="-457200" algn="just">
              <a:lnSpc>
                <a:spcPct val="124200"/>
              </a:lnSpc>
              <a:spcBef>
                <a:spcPts val="100"/>
              </a:spcBef>
              <a:buFont typeface="Wingdings" panose="05000000000000000000" pitchFamily="2" charset="2"/>
              <a:buChar char="q"/>
            </a:pPr>
            <a:r>
              <a:rPr lang="es-MX" sz="2400" b="1" spc="45" dirty="0" smtClean="0">
                <a:solidFill>
                  <a:srgbClr val="212121"/>
                </a:solidFill>
                <a:latin typeface="Tahoma"/>
                <a:cs typeface="Tahoma"/>
              </a:rPr>
              <a:t>MODELOS DE SISTEMA DE SALUD MUNDIAL</a:t>
            </a:r>
            <a:endParaRPr sz="2400" b="1" dirty="0">
              <a:latin typeface="Tahoma"/>
              <a:cs typeface="Tahoma"/>
            </a:endParaRPr>
          </a:p>
          <a:p>
            <a:pPr marL="457200" indent="-457200">
              <a:lnSpc>
                <a:spcPct val="100000"/>
              </a:lnSpc>
              <a:spcBef>
                <a:spcPts val="10"/>
              </a:spcBef>
              <a:buFont typeface="Wingdings" panose="05000000000000000000" pitchFamily="2" charset="2"/>
              <a:buChar char="q"/>
            </a:pPr>
            <a:endParaRPr sz="2400" b="1" dirty="0">
              <a:latin typeface="Tahoma"/>
              <a:cs typeface="Tahoma"/>
            </a:endParaRPr>
          </a:p>
          <a:p>
            <a:pPr marL="469900" marR="5080" indent="-457200">
              <a:lnSpc>
                <a:spcPct val="124200"/>
              </a:lnSpc>
              <a:buFont typeface="Wingdings" panose="05000000000000000000" pitchFamily="2" charset="2"/>
              <a:buChar char="q"/>
            </a:pPr>
            <a:r>
              <a:rPr lang="es-MX" sz="2400" b="1" spc="-5" dirty="0">
                <a:solidFill>
                  <a:srgbClr val="212121"/>
                </a:solidFill>
                <a:latin typeface="Tahoma"/>
                <a:cs typeface="Tahoma"/>
              </a:rPr>
              <a:t>SISTEMA </a:t>
            </a:r>
            <a:r>
              <a:rPr lang="es-MX" sz="2400" b="1" spc="50" dirty="0">
                <a:solidFill>
                  <a:srgbClr val="212121"/>
                </a:solidFill>
                <a:latin typeface="Tahoma"/>
                <a:cs typeface="Tahoma"/>
              </a:rPr>
              <a:t>DE </a:t>
            </a:r>
            <a:r>
              <a:rPr lang="es-MX" sz="2400" b="1" spc="95" dirty="0">
                <a:solidFill>
                  <a:srgbClr val="212121"/>
                </a:solidFill>
                <a:latin typeface="Tahoma"/>
                <a:cs typeface="Tahoma"/>
              </a:rPr>
              <a:t>SALUD </a:t>
            </a:r>
            <a:r>
              <a:rPr lang="es-MX" sz="2400" b="1" spc="50" dirty="0">
                <a:solidFill>
                  <a:srgbClr val="212121"/>
                </a:solidFill>
                <a:latin typeface="Tahoma"/>
                <a:cs typeface="Tahoma"/>
              </a:rPr>
              <a:t>DE LA </a:t>
            </a:r>
            <a:r>
              <a:rPr lang="es-MX" sz="2400" b="1" spc="5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lang="es-MX" sz="2400" b="1" spc="50" dirty="0">
                <a:solidFill>
                  <a:srgbClr val="212121"/>
                </a:solidFill>
                <a:latin typeface="Tahoma"/>
                <a:cs typeface="Tahoma"/>
              </a:rPr>
              <a:t>REPÚBLICA</a:t>
            </a:r>
            <a:r>
              <a:rPr lang="es-MX" sz="2400" b="1" spc="-5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lang="es-MX" sz="2400" b="1" spc="15" dirty="0">
                <a:solidFill>
                  <a:srgbClr val="212121"/>
                </a:solidFill>
                <a:latin typeface="Tahoma"/>
                <a:cs typeface="Tahoma"/>
              </a:rPr>
              <a:t>ARGENTINA.</a:t>
            </a:r>
            <a:r>
              <a:rPr lang="es-MX" sz="2400" b="1" spc="-5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lang="es-MX" sz="2400" b="1" spc="100" dirty="0">
                <a:solidFill>
                  <a:srgbClr val="212121"/>
                </a:solidFill>
                <a:latin typeface="Tahoma"/>
                <a:cs typeface="Tahoma"/>
              </a:rPr>
              <a:t>SU </a:t>
            </a:r>
            <a:r>
              <a:rPr lang="es-MX" sz="2400" b="1" spc="-86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lang="es-MX" sz="2400" b="1" spc="45" dirty="0" smtClean="0">
                <a:solidFill>
                  <a:srgbClr val="212121"/>
                </a:solidFill>
                <a:latin typeface="Tahoma"/>
                <a:cs typeface="Tahoma"/>
              </a:rPr>
              <a:t>ORGANIZACIÓN, COMPARACIÓN, PARTICULARIDADES E INEQUIDADES.</a:t>
            </a:r>
          </a:p>
          <a:p>
            <a:pPr marL="469900" marR="5080" indent="-457200">
              <a:lnSpc>
                <a:spcPct val="124200"/>
              </a:lnSpc>
              <a:buFont typeface="Wingdings" panose="05000000000000000000" pitchFamily="2" charset="2"/>
              <a:buChar char="q"/>
            </a:pPr>
            <a:endParaRPr lang="es-MX" sz="2400" b="1" spc="45" dirty="0">
              <a:solidFill>
                <a:srgbClr val="212121"/>
              </a:solidFill>
              <a:latin typeface="Tahoma"/>
              <a:cs typeface="Tahoma"/>
            </a:endParaRPr>
          </a:p>
          <a:p>
            <a:pPr marL="449263" marR="5080" indent="-449263">
              <a:lnSpc>
                <a:spcPct val="124200"/>
              </a:lnSpc>
              <a:buFont typeface="Wingdings" panose="05000000000000000000" pitchFamily="2" charset="2"/>
              <a:buChar char="q"/>
            </a:pPr>
            <a:r>
              <a:rPr lang="es-MX" sz="2400" b="1" spc="45" dirty="0" smtClean="0">
                <a:solidFill>
                  <a:srgbClr val="212121"/>
                </a:solidFill>
                <a:latin typeface="Tahoma"/>
                <a:cs typeface="Tahoma"/>
              </a:rPr>
              <a:t>COMPETENCIA JUDICIAL - JURISPRUDENCIA.  -</a:t>
            </a:r>
          </a:p>
          <a:p>
            <a:pPr marL="449263" marR="5080" indent="-449263">
              <a:lnSpc>
                <a:spcPct val="124200"/>
              </a:lnSpc>
            </a:pPr>
            <a:r>
              <a:rPr lang="es-MX" sz="2400" b="1" spc="45" dirty="0" smtClean="0">
                <a:solidFill>
                  <a:srgbClr val="212121"/>
                </a:solidFill>
                <a:latin typeface="Tahoma"/>
                <a:cs typeface="Tahoma"/>
              </a:rPr>
              <a:t>  	PODER JURÍGENO CONTEXTOS DE </a:t>
            </a:r>
          </a:p>
          <a:p>
            <a:pPr marL="449263" marR="5080" indent="-449263">
              <a:lnSpc>
                <a:spcPct val="124200"/>
              </a:lnSpc>
            </a:pPr>
            <a:r>
              <a:rPr lang="es-MX" sz="2400" b="1" spc="4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lang="es-MX" sz="2400" b="1" spc="45" dirty="0" smtClean="0">
                <a:solidFill>
                  <a:srgbClr val="212121"/>
                </a:solidFill>
                <a:latin typeface="Tahoma"/>
                <a:cs typeface="Tahoma"/>
              </a:rPr>
              <a:t>    VULNERABILIDAD</a:t>
            </a:r>
          </a:p>
          <a:p>
            <a:pPr marL="469900" marR="5080" indent="-457200">
              <a:lnSpc>
                <a:spcPct val="124200"/>
              </a:lnSpc>
              <a:buFont typeface="Wingdings" panose="05000000000000000000" pitchFamily="2" charset="2"/>
              <a:buChar char="q"/>
            </a:pPr>
            <a:endParaRPr lang="es-MX" sz="2400" b="1" spc="45" dirty="0">
              <a:solidFill>
                <a:srgbClr val="212121"/>
              </a:solidFill>
              <a:latin typeface="Tahoma"/>
              <a:cs typeface="Tahoma"/>
            </a:endParaRPr>
          </a:p>
          <a:p>
            <a:pPr marL="469900" marR="5080" indent="-457200">
              <a:lnSpc>
                <a:spcPct val="124200"/>
              </a:lnSpc>
              <a:buFont typeface="Wingdings" panose="05000000000000000000" pitchFamily="2" charset="2"/>
              <a:buChar char="q"/>
            </a:pPr>
            <a:r>
              <a:rPr sz="2400" b="1" spc="114" dirty="0" smtClean="0">
                <a:solidFill>
                  <a:srgbClr val="212121"/>
                </a:solidFill>
                <a:latin typeface="Tahoma"/>
                <a:cs typeface="Tahoma"/>
              </a:rPr>
              <a:t>PROGRAMA</a:t>
            </a:r>
            <a:r>
              <a:rPr sz="2400" b="1" spc="-60" dirty="0" smtClean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b="1" spc="75" dirty="0">
                <a:solidFill>
                  <a:srgbClr val="212121"/>
                </a:solidFill>
                <a:latin typeface="Tahoma"/>
                <a:cs typeface="Tahoma"/>
              </a:rPr>
              <a:t>MÉDICO</a:t>
            </a:r>
            <a:r>
              <a:rPr sz="2400" b="1" spc="-6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endParaRPr lang="es-MX" sz="2400" b="1" spc="-60" dirty="0" smtClean="0">
              <a:solidFill>
                <a:srgbClr val="212121"/>
              </a:solidFill>
              <a:latin typeface="Tahoma"/>
              <a:cs typeface="Tahoma"/>
            </a:endParaRPr>
          </a:p>
          <a:p>
            <a:pPr marL="12700" marR="5080">
              <a:lnSpc>
                <a:spcPct val="124200"/>
              </a:lnSpc>
            </a:pPr>
            <a:r>
              <a:rPr lang="es-MX" sz="2400" b="1" spc="35" dirty="0" smtClean="0">
                <a:solidFill>
                  <a:srgbClr val="212121"/>
                </a:solidFill>
                <a:latin typeface="Tahoma"/>
                <a:cs typeface="Tahoma"/>
              </a:rPr>
              <a:t>    </a:t>
            </a:r>
            <a:r>
              <a:rPr sz="2400" b="1" spc="35" dirty="0" smtClean="0">
                <a:solidFill>
                  <a:srgbClr val="212121"/>
                </a:solidFill>
                <a:latin typeface="Tahoma"/>
                <a:cs typeface="Tahoma"/>
              </a:rPr>
              <a:t>OBLIGATORIO </a:t>
            </a:r>
            <a:r>
              <a:rPr sz="2400" b="1" spc="-860" dirty="0" smtClean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endParaRPr lang="es-MX" sz="2400" b="1" spc="-860" dirty="0" smtClean="0">
              <a:solidFill>
                <a:srgbClr val="212121"/>
              </a:solidFill>
              <a:latin typeface="Tahoma"/>
              <a:cs typeface="Tahoma"/>
            </a:endParaRPr>
          </a:p>
          <a:p>
            <a:pPr marL="12700" marR="5080">
              <a:lnSpc>
                <a:spcPct val="124200"/>
              </a:lnSpc>
            </a:pPr>
            <a:r>
              <a:rPr lang="es-MX" sz="2400" b="1" spc="20" dirty="0" smtClean="0">
                <a:solidFill>
                  <a:srgbClr val="212121"/>
                </a:solidFill>
                <a:latin typeface="Tahoma"/>
                <a:cs typeface="Tahoma"/>
              </a:rPr>
              <a:t>    </a:t>
            </a:r>
            <a:r>
              <a:rPr sz="2400" b="1" spc="20" dirty="0" smtClean="0">
                <a:solidFill>
                  <a:srgbClr val="212121"/>
                </a:solidFill>
                <a:latin typeface="Tahoma"/>
                <a:cs typeface="Tahoma"/>
              </a:rPr>
              <a:t>(</a:t>
            </a:r>
            <a:r>
              <a:rPr sz="2400" b="1" spc="20" dirty="0">
                <a:solidFill>
                  <a:srgbClr val="212121"/>
                </a:solidFill>
                <a:latin typeface="Tahoma"/>
                <a:cs typeface="Tahoma"/>
              </a:rPr>
              <a:t>PMO)</a:t>
            </a:r>
            <a:endParaRPr sz="2400" b="1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45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7562850" cy="10696576"/>
            <a:chOff x="0" y="1"/>
            <a:chExt cx="7562850" cy="1069657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23313"/>
              <a:ext cx="7562850" cy="62732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"/>
              <a:ext cx="7562850" cy="10696575"/>
            </a:xfrm>
            <a:custGeom>
              <a:avLst/>
              <a:gdLst/>
              <a:ahLst/>
              <a:cxnLst/>
              <a:rect l="l" t="t" r="r" b="b"/>
              <a:pathLst>
                <a:path w="7562850" h="10696575">
                  <a:moveTo>
                    <a:pt x="7562849" y="7314135"/>
                  </a:moveTo>
                  <a:lnTo>
                    <a:pt x="1217071" y="10696573"/>
                  </a:lnTo>
                  <a:lnTo>
                    <a:pt x="0" y="10696573"/>
                  </a:lnTo>
                  <a:lnTo>
                    <a:pt x="0" y="0"/>
                  </a:lnTo>
                  <a:lnTo>
                    <a:pt x="7562849" y="0"/>
                  </a:lnTo>
                  <a:lnTo>
                    <a:pt x="7562849" y="73141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012432"/>
              <a:ext cx="2684145" cy="2684145"/>
            </a:xfrm>
            <a:custGeom>
              <a:avLst/>
              <a:gdLst/>
              <a:ahLst/>
              <a:cxnLst/>
              <a:rect l="l" t="t" r="r" b="b"/>
              <a:pathLst>
                <a:path w="2684145" h="2684145">
                  <a:moveTo>
                    <a:pt x="0" y="2684142"/>
                  </a:moveTo>
                  <a:lnTo>
                    <a:pt x="0" y="0"/>
                  </a:lnTo>
                  <a:lnTo>
                    <a:pt x="2684142" y="2684142"/>
                  </a:lnTo>
                  <a:lnTo>
                    <a:pt x="0" y="2684142"/>
                  </a:lnTo>
                  <a:close/>
                </a:path>
              </a:pathLst>
            </a:custGeom>
            <a:solidFill>
              <a:srgbClr val="25B0C1">
                <a:alpha val="7568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687" y="3431171"/>
            <a:ext cx="86963" cy="8696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81884" y="1391603"/>
            <a:ext cx="6854825" cy="72291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21360">
              <a:lnSpc>
                <a:spcPct val="100000"/>
              </a:lnSpc>
              <a:spcBef>
                <a:spcPts val="90"/>
              </a:spcBef>
              <a:tabLst>
                <a:tab pos="3680460" algn="l"/>
                <a:tab pos="4623435" algn="l"/>
              </a:tabLst>
            </a:pPr>
            <a:r>
              <a:rPr sz="3700" b="1" spc="380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SISTEMAS	</a:t>
            </a:r>
            <a:r>
              <a:rPr sz="3700" b="1" spc="390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DE	</a:t>
            </a:r>
            <a:r>
              <a:rPr sz="3700" b="1" spc="44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SALUD</a:t>
            </a:r>
            <a:endParaRPr sz="3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/>
              <a:cs typeface="Microsoft Sans Serif"/>
            </a:endParaRPr>
          </a:p>
          <a:p>
            <a:pPr marL="240665">
              <a:lnSpc>
                <a:spcPct val="100000"/>
              </a:lnSpc>
              <a:spcBef>
                <a:spcPts val="1965"/>
              </a:spcBef>
            </a:pPr>
            <a:r>
              <a:rPr sz="2400" spc="10" dirty="0">
                <a:solidFill>
                  <a:srgbClr val="212121"/>
                </a:solidFill>
                <a:latin typeface="Trebuchet MS"/>
                <a:cs typeface="Trebuchet MS"/>
              </a:rPr>
              <a:t>Clasificación</a:t>
            </a:r>
            <a:r>
              <a:rPr sz="2400" spc="-1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400" spc="60" dirty="0">
                <a:solidFill>
                  <a:srgbClr val="212121"/>
                </a:solidFill>
                <a:latin typeface="Trebuchet MS"/>
                <a:cs typeface="Trebuchet MS"/>
              </a:rPr>
              <a:t>de</a:t>
            </a:r>
            <a:r>
              <a:rPr sz="2400" spc="-1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400" spc="55" dirty="0">
                <a:solidFill>
                  <a:srgbClr val="212121"/>
                </a:solidFill>
                <a:latin typeface="Trebuchet MS"/>
                <a:cs typeface="Trebuchet MS"/>
              </a:rPr>
              <a:t>los</a:t>
            </a:r>
            <a:r>
              <a:rPr sz="2400" spc="-1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400" spc="65" dirty="0">
                <a:solidFill>
                  <a:srgbClr val="212121"/>
                </a:solidFill>
                <a:latin typeface="Trebuchet MS"/>
                <a:cs typeface="Trebuchet MS"/>
              </a:rPr>
              <a:t>sistemas</a:t>
            </a:r>
            <a:r>
              <a:rPr sz="2400" spc="-1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400" spc="60" dirty="0">
                <a:solidFill>
                  <a:srgbClr val="212121"/>
                </a:solidFill>
                <a:latin typeface="Trebuchet MS"/>
                <a:cs typeface="Trebuchet MS"/>
              </a:rPr>
              <a:t>de</a:t>
            </a:r>
            <a:r>
              <a:rPr sz="2400" spc="-1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400" spc="65" dirty="0">
                <a:solidFill>
                  <a:srgbClr val="212121"/>
                </a:solidFill>
                <a:latin typeface="Trebuchet MS"/>
                <a:cs typeface="Trebuchet MS"/>
              </a:rPr>
              <a:t>salud</a:t>
            </a:r>
            <a:endParaRPr sz="2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200" dirty="0">
              <a:latin typeface="Trebuchet MS"/>
              <a:cs typeface="Trebuchet MS"/>
            </a:endParaRPr>
          </a:p>
          <a:p>
            <a:pPr marL="424815" marR="8890" algn="just">
              <a:lnSpc>
                <a:spcPct val="123900"/>
              </a:lnSpc>
              <a:spcBef>
                <a:spcPts val="2375"/>
              </a:spcBef>
              <a:tabLst>
                <a:tab pos="871538" algn="l"/>
                <a:tab pos="900113" algn="l"/>
                <a:tab pos="4075113" algn="l"/>
                <a:tab pos="4452938" algn="l"/>
                <a:tab pos="5302250" algn="l"/>
                <a:tab pos="6197600" algn="l"/>
              </a:tabLst>
            </a:pPr>
            <a:r>
              <a:rPr sz="2200" spc="65" dirty="0">
                <a:solidFill>
                  <a:srgbClr val="212121"/>
                </a:solidFill>
                <a:latin typeface="Tahoma"/>
                <a:cs typeface="Tahoma"/>
              </a:rPr>
              <a:t>L</a:t>
            </a:r>
            <a:r>
              <a:rPr sz="2200" spc="10" dirty="0">
                <a:solidFill>
                  <a:srgbClr val="212121"/>
                </a:solidFill>
                <a:latin typeface="Tahoma"/>
                <a:cs typeface="Tahoma"/>
              </a:rPr>
              <a:t>a</a:t>
            </a:r>
            <a:r>
              <a:rPr sz="2200" dirty="0">
                <a:solidFill>
                  <a:srgbClr val="212121"/>
                </a:solidFill>
                <a:latin typeface="Tahoma"/>
                <a:cs typeface="Tahoma"/>
              </a:rPr>
              <a:t>	</a:t>
            </a:r>
            <a:r>
              <a:rPr sz="2200" spc="120" dirty="0" err="1" smtClean="0">
                <a:solidFill>
                  <a:srgbClr val="212121"/>
                </a:solidFill>
                <a:latin typeface="Tahoma"/>
                <a:cs typeface="Tahoma"/>
              </a:rPr>
              <a:t>o</a:t>
            </a:r>
            <a:r>
              <a:rPr sz="2200" spc="90" dirty="0" err="1" smtClean="0">
                <a:solidFill>
                  <a:srgbClr val="212121"/>
                </a:solidFill>
                <a:latin typeface="Tahoma"/>
                <a:cs typeface="Tahoma"/>
              </a:rPr>
              <a:t>r</a:t>
            </a:r>
            <a:r>
              <a:rPr sz="2200" spc="-20" dirty="0" err="1" smtClean="0">
                <a:solidFill>
                  <a:srgbClr val="212121"/>
                </a:solidFill>
                <a:latin typeface="Tahoma"/>
                <a:cs typeface="Tahoma"/>
              </a:rPr>
              <a:t>g</a:t>
            </a:r>
            <a:r>
              <a:rPr sz="2200" spc="45" dirty="0" err="1" smtClean="0">
                <a:solidFill>
                  <a:srgbClr val="212121"/>
                </a:solidFill>
                <a:latin typeface="Tahoma"/>
                <a:cs typeface="Tahoma"/>
              </a:rPr>
              <a:t>a</a:t>
            </a:r>
            <a:r>
              <a:rPr sz="2200" spc="100" dirty="0" err="1" smtClean="0">
                <a:solidFill>
                  <a:srgbClr val="212121"/>
                </a:solidFill>
                <a:latin typeface="Tahoma"/>
                <a:cs typeface="Tahoma"/>
              </a:rPr>
              <a:t>n</a:t>
            </a:r>
            <a:r>
              <a:rPr sz="2200" spc="30" dirty="0" err="1" smtClean="0">
                <a:solidFill>
                  <a:srgbClr val="212121"/>
                </a:solidFill>
                <a:latin typeface="Tahoma"/>
                <a:cs typeface="Tahoma"/>
              </a:rPr>
              <a:t>i</a:t>
            </a:r>
            <a:r>
              <a:rPr sz="2200" spc="70" dirty="0" err="1" smtClean="0">
                <a:solidFill>
                  <a:srgbClr val="212121"/>
                </a:solidFill>
                <a:latin typeface="Tahoma"/>
                <a:cs typeface="Tahoma"/>
              </a:rPr>
              <a:t>z</a:t>
            </a:r>
            <a:r>
              <a:rPr sz="2200" spc="45" dirty="0" err="1" smtClean="0">
                <a:solidFill>
                  <a:srgbClr val="212121"/>
                </a:solidFill>
                <a:latin typeface="Tahoma"/>
                <a:cs typeface="Tahoma"/>
              </a:rPr>
              <a:t>a</a:t>
            </a:r>
            <a:r>
              <a:rPr sz="2200" spc="65" dirty="0" err="1" smtClean="0">
                <a:solidFill>
                  <a:srgbClr val="212121"/>
                </a:solidFill>
                <a:latin typeface="Tahoma"/>
                <a:cs typeface="Tahoma"/>
              </a:rPr>
              <a:t>c</a:t>
            </a:r>
            <a:r>
              <a:rPr sz="2200" spc="30" dirty="0" err="1" smtClean="0">
                <a:solidFill>
                  <a:srgbClr val="212121"/>
                </a:solidFill>
                <a:latin typeface="Tahoma"/>
                <a:cs typeface="Tahoma"/>
              </a:rPr>
              <a:t>i</a:t>
            </a:r>
            <a:r>
              <a:rPr sz="2200" spc="120" dirty="0" err="1" smtClean="0">
                <a:solidFill>
                  <a:srgbClr val="212121"/>
                </a:solidFill>
                <a:latin typeface="Tahoma"/>
                <a:cs typeface="Tahoma"/>
              </a:rPr>
              <a:t>ó</a:t>
            </a:r>
            <a:r>
              <a:rPr sz="2200" spc="65" dirty="0" err="1" smtClean="0">
                <a:solidFill>
                  <a:srgbClr val="212121"/>
                </a:solidFill>
                <a:latin typeface="Tahoma"/>
                <a:cs typeface="Tahoma"/>
              </a:rPr>
              <a:t>n</a:t>
            </a:r>
            <a:r>
              <a:rPr lang="es-MX" sz="220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spc="120" dirty="0" err="1" smtClean="0">
                <a:solidFill>
                  <a:srgbClr val="212121"/>
                </a:solidFill>
                <a:latin typeface="Tahoma"/>
                <a:cs typeface="Tahoma"/>
              </a:rPr>
              <a:t>m</a:t>
            </a:r>
            <a:r>
              <a:rPr sz="2200" spc="100" dirty="0" err="1" smtClean="0">
                <a:solidFill>
                  <a:srgbClr val="212121"/>
                </a:solidFill>
                <a:latin typeface="Tahoma"/>
                <a:cs typeface="Tahoma"/>
              </a:rPr>
              <a:t>un</a:t>
            </a:r>
            <a:r>
              <a:rPr sz="2200" spc="120" dirty="0" err="1" smtClean="0">
                <a:solidFill>
                  <a:srgbClr val="212121"/>
                </a:solidFill>
                <a:latin typeface="Tahoma"/>
                <a:cs typeface="Tahoma"/>
              </a:rPr>
              <a:t>d</a:t>
            </a:r>
            <a:r>
              <a:rPr sz="2200" spc="30" dirty="0" err="1" smtClean="0">
                <a:solidFill>
                  <a:srgbClr val="212121"/>
                </a:solidFill>
                <a:latin typeface="Tahoma"/>
                <a:cs typeface="Tahoma"/>
              </a:rPr>
              <a:t>i</a:t>
            </a:r>
            <a:r>
              <a:rPr sz="2200" spc="45" dirty="0" err="1" smtClean="0">
                <a:solidFill>
                  <a:srgbClr val="212121"/>
                </a:solidFill>
                <a:latin typeface="Tahoma"/>
                <a:cs typeface="Tahoma"/>
              </a:rPr>
              <a:t>a</a:t>
            </a:r>
            <a:r>
              <a:rPr sz="2200" spc="-5" dirty="0" err="1" smtClean="0">
                <a:solidFill>
                  <a:srgbClr val="212121"/>
                </a:solidFill>
                <a:latin typeface="Tahoma"/>
                <a:cs typeface="Tahoma"/>
              </a:rPr>
              <a:t>l</a:t>
            </a:r>
            <a:r>
              <a:rPr lang="es-MX" sz="220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spc="120" dirty="0" smtClean="0">
                <a:solidFill>
                  <a:srgbClr val="212121"/>
                </a:solidFill>
                <a:latin typeface="Tahoma"/>
                <a:cs typeface="Tahoma"/>
              </a:rPr>
              <a:t>d</a:t>
            </a:r>
            <a:r>
              <a:rPr sz="2200" spc="45" dirty="0" smtClean="0">
                <a:solidFill>
                  <a:srgbClr val="212121"/>
                </a:solidFill>
                <a:latin typeface="Tahoma"/>
                <a:cs typeface="Tahoma"/>
              </a:rPr>
              <a:t>e</a:t>
            </a:r>
            <a:r>
              <a:rPr lang="es-MX" sz="220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spc="30" dirty="0" smtClean="0">
                <a:solidFill>
                  <a:srgbClr val="212121"/>
                </a:solidFill>
                <a:latin typeface="Tahoma"/>
                <a:cs typeface="Tahoma"/>
              </a:rPr>
              <a:t>l</a:t>
            </a:r>
            <a:r>
              <a:rPr sz="2200" spc="10" dirty="0" smtClean="0">
                <a:solidFill>
                  <a:srgbClr val="212121"/>
                </a:solidFill>
                <a:latin typeface="Tahoma"/>
                <a:cs typeface="Tahoma"/>
              </a:rPr>
              <a:t>a</a:t>
            </a:r>
            <a:r>
              <a:rPr lang="es-MX" sz="2200" dirty="0" smtClean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spc="75" dirty="0" err="1" smtClean="0">
                <a:solidFill>
                  <a:srgbClr val="212121"/>
                </a:solidFill>
                <a:latin typeface="Tahoma"/>
                <a:cs typeface="Tahoma"/>
              </a:rPr>
              <a:t>s</a:t>
            </a:r>
            <a:r>
              <a:rPr sz="2200" spc="45" dirty="0" err="1" smtClean="0">
                <a:solidFill>
                  <a:srgbClr val="212121"/>
                </a:solidFill>
                <a:latin typeface="Tahoma"/>
                <a:cs typeface="Tahoma"/>
              </a:rPr>
              <a:t>a</a:t>
            </a:r>
            <a:r>
              <a:rPr sz="2200" spc="30" dirty="0" err="1" smtClean="0">
                <a:solidFill>
                  <a:srgbClr val="212121"/>
                </a:solidFill>
                <a:latin typeface="Tahoma"/>
                <a:cs typeface="Tahoma"/>
              </a:rPr>
              <a:t>l</a:t>
            </a:r>
            <a:r>
              <a:rPr sz="2200" spc="100" dirty="0" err="1" smtClean="0">
                <a:solidFill>
                  <a:srgbClr val="212121"/>
                </a:solidFill>
                <a:latin typeface="Tahoma"/>
                <a:cs typeface="Tahoma"/>
              </a:rPr>
              <a:t>u</a:t>
            </a:r>
            <a:r>
              <a:rPr sz="2200" spc="120" dirty="0" err="1" smtClean="0">
                <a:solidFill>
                  <a:srgbClr val="212121"/>
                </a:solidFill>
                <a:latin typeface="Tahoma"/>
                <a:cs typeface="Tahoma"/>
              </a:rPr>
              <a:t>d</a:t>
            </a:r>
            <a:r>
              <a:rPr sz="2200" spc="-165" dirty="0" smtClean="0">
                <a:solidFill>
                  <a:srgbClr val="212121"/>
                </a:solidFill>
                <a:latin typeface="Tahoma"/>
                <a:cs typeface="Tahoma"/>
              </a:rPr>
              <a:t>,</a:t>
            </a:r>
            <a:r>
              <a:rPr lang="es-MX" sz="220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spc="120" dirty="0" smtClean="0">
                <a:solidFill>
                  <a:srgbClr val="212121"/>
                </a:solidFill>
                <a:latin typeface="Tahoma"/>
                <a:cs typeface="Tahoma"/>
              </a:rPr>
              <a:t>d</a:t>
            </a:r>
            <a:r>
              <a:rPr sz="2200" spc="80" dirty="0" smtClean="0">
                <a:solidFill>
                  <a:srgbClr val="212121"/>
                </a:solidFill>
                <a:latin typeface="Tahoma"/>
                <a:cs typeface="Tahoma"/>
              </a:rPr>
              <a:t>e</a:t>
            </a:r>
            <a:r>
              <a:rPr sz="2200" dirty="0" smtClean="0">
                <a:solidFill>
                  <a:srgbClr val="212121"/>
                </a:solidFill>
                <a:latin typeface="Tahoma"/>
                <a:cs typeface="Tahoma"/>
              </a:rPr>
              <a:t>f</a:t>
            </a:r>
            <a:r>
              <a:rPr sz="2200" spc="30" dirty="0" smtClean="0">
                <a:solidFill>
                  <a:srgbClr val="212121"/>
                </a:solidFill>
                <a:latin typeface="Tahoma"/>
                <a:cs typeface="Tahoma"/>
              </a:rPr>
              <a:t>i</a:t>
            </a:r>
            <a:r>
              <a:rPr sz="2200" spc="100" dirty="0" smtClean="0">
                <a:solidFill>
                  <a:srgbClr val="212121"/>
                </a:solidFill>
                <a:latin typeface="Tahoma"/>
                <a:cs typeface="Tahoma"/>
              </a:rPr>
              <a:t>n</a:t>
            </a:r>
            <a:r>
              <a:rPr sz="2200" spc="45" dirty="0" smtClean="0">
                <a:solidFill>
                  <a:srgbClr val="212121"/>
                </a:solidFill>
                <a:latin typeface="Tahoma"/>
                <a:cs typeface="Tahoma"/>
              </a:rPr>
              <a:t>e</a:t>
            </a:r>
            <a:r>
              <a:rPr lang="es-MX" sz="220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spc="10" dirty="0" smtClean="0">
                <a:solidFill>
                  <a:srgbClr val="212121"/>
                </a:solidFill>
                <a:latin typeface="Tahoma"/>
                <a:cs typeface="Tahoma"/>
              </a:rPr>
              <a:t>a</a:t>
            </a:r>
            <a:r>
              <a:rPr lang="es-MX" sz="220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spc="30" dirty="0" err="1" smtClean="0">
                <a:solidFill>
                  <a:srgbClr val="212121"/>
                </a:solidFill>
                <a:latin typeface="Tahoma"/>
                <a:cs typeface="Tahoma"/>
              </a:rPr>
              <a:t>l</a:t>
            </a:r>
            <a:r>
              <a:rPr sz="2200" spc="120" dirty="0" err="1" smtClean="0">
                <a:solidFill>
                  <a:srgbClr val="212121"/>
                </a:solidFill>
                <a:latin typeface="Tahoma"/>
                <a:cs typeface="Tahoma"/>
              </a:rPr>
              <a:t>o</a:t>
            </a:r>
            <a:r>
              <a:rPr sz="2200" spc="30" dirty="0" err="1" smtClean="0">
                <a:solidFill>
                  <a:srgbClr val="212121"/>
                </a:solidFill>
                <a:latin typeface="Tahoma"/>
                <a:cs typeface="Tahoma"/>
              </a:rPr>
              <a:t>s</a:t>
            </a:r>
            <a:r>
              <a:rPr sz="2200" spc="30" dirty="0" smtClean="0">
                <a:solidFill>
                  <a:srgbClr val="212121"/>
                </a:solidFill>
                <a:latin typeface="Tahoma"/>
                <a:cs typeface="Tahoma"/>
              </a:rPr>
              <a:t>  </a:t>
            </a:r>
            <a:r>
              <a:rPr sz="2200" spc="65" dirty="0">
                <a:solidFill>
                  <a:srgbClr val="212121"/>
                </a:solidFill>
                <a:latin typeface="Tahoma"/>
                <a:cs typeface="Tahoma"/>
              </a:rPr>
              <a:t>sistemas</a:t>
            </a:r>
            <a:r>
              <a:rPr sz="2200" spc="-3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spc="80" dirty="0">
                <a:solidFill>
                  <a:srgbClr val="212121"/>
                </a:solidFill>
                <a:latin typeface="Tahoma"/>
                <a:cs typeface="Tahoma"/>
              </a:rPr>
              <a:t>de</a:t>
            </a:r>
            <a:r>
              <a:rPr sz="2200" spc="-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spc="65" dirty="0">
                <a:solidFill>
                  <a:srgbClr val="212121"/>
                </a:solidFill>
                <a:latin typeface="Tahoma"/>
                <a:cs typeface="Tahoma"/>
              </a:rPr>
              <a:t>salud</a:t>
            </a:r>
            <a:r>
              <a:rPr sz="2200" spc="-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spc="85" dirty="0">
                <a:solidFill>
                  <a:srgbClr val="212121"/>
                </a:solidFill>
                <a:latin typeface="Tahoma"/>
                <a:cs typeface="Tahoma"/>
              </a:rPr>
              <a:t>o</a:t>
            </a:r>
            <a:r>
              <a:rPr sz="2200" spc="-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spc="65" dirty="0">
                <a:solidFill>
                  <a:srgbClr val="212121"/>
                </a:solidFill>
                <a:latin typeface="Tahoma"/>
                <a:cs typeface="Tahoma"/>
              </a:rPr>
              <a:t>sistemas</a:t>
            </a:r>
            <a:r>
              <a:rPr sz="2200" spc="-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spc="60" dirty="0">
                <a:solidFill>
                  <a:srgbClr val="212121"/>
                </a:solidFill>
                <a:latin typeface="Tahoma"/>
                <a:cs typeface="Tahoma"/>
              </a:rPr>
              <a:t>sanitarios</a:t>
            </a:r>
            <a:r>
              <a:rPr sz="2200" spc="-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spc="40" dirty="0">
                <a:solidFill>
                  <a:srgbClr val="212121"/>
                </a:solidFill>
                <a:latin typeface="Tahoma"/>
                <a:cs typeface="Tahoma"/>
              </a:rPr>
              <a:t>como:</a:t>
            </a:r>
            <a:endParaRPr sz="2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 dirty="0">
              <a:latin typeface="Tahoma"/>
              <a:cs typeface="Tahoma"/>
            </a:endParaRPr>
          </a:p>
          <a:p>
            <a:pPr marL="12700" marR="5080" algn="just">
              <a:lnSpc>
                <a:spcPct val="123900"/>
              </a:lnSpc>
            </a:pPr>
            <a:r>
              <a:rPr sz="2200" spc="10" dirty="0">
                <a:solidFill>
                  <a:srgbClr val="212121"/>
                </a:solidFill>
                <a:latin typeface="Tahoma"/>
                <a:cs typeface="Tahoma"/>
              </a:rPr>
              <a:t>“</a:t>
            </a:r>
            <a:r>
              <a:rPr sz="2200" b="1" i="1" spc="10" dirty="0">
                <a:solidFill>
                  <a:srgbClr val="212121"/>
                </a:solidFill>
                <a:latin typeface="Trebuchet MS"/>
                <a:cs typeface="Trebuchet MS"/>
              </a:rPr>
              <a:t>Aquel</a:t>
            </a:r>
            <a:r>
              <a:rPr sz="22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55" dirty="0">
                <a:solidFill>
                  <a:srgbClr val="212121"/>
                </a:solidFill>
                <a:latin typeface="Trebuchet MS"/>
                <a:cs typeface="Trebuchet MS"/>
              </a:rPr>
              <a:t>que</a:t>
            </a:r>
            <a:r>
              <a:rPr sz="2200" b="1" i="1" spc="6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45" dirty="0">
                <a:solidFill>
                  <a:srgbClr val="212121"/>
                </a:solidFill>
                <a:latin typeface="Trebuchet MS"/>
                <a:cs typeface="Trebuchet MS"/>
              </a:rPr>
              <a:t>engloba</a:t>
            </a:r>
            <a:r>
              <a:rPr sz="2200" b="1" i="1" spc="5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todas</a:t>
            </a:r>
            <a:r>
              <a:rPr sz="22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las</a:t>
            </a:r>
            <a:r>
              <a:rPr sz="22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organizaciones, </a:t>
            </a:r>
            <a:r>
              <a:rPr sz="22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40" dirty="0">
                <a:solidFill>
                  <a:srgbClr val="212121"/>
                </a:solidFill>
                <a:latin typeface="Trebuchet MS"/>
                <a:cs typeface="Trebuchet MS"/>
              </a:rPr>
              <a:t>instituciones </a:t>
            </a:r>
            <a:r>
              <a:rPr sz="2200" b="1" i="1" spc="-85" dirty="0">
                <a:solidFill>
                  <a:srgbClr val="212121"/>
                </a:solidFill>
                <a:latin typeface="Trebuchet MS"/>
                <a:cs typeface="Trebuchet MS"/>
              </a:rPr>
              <a:t>y</a:t>
            </a:r>
            <a:r>
              <a:rPr sz="2200" b="1" i="1" spc="40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40" dirty="0">
                <a:solidFill>
                  <a:srgbClr val="212121"/>
                </a:solidFill>
                <a:latin typeface="Trebuchet MS"/>
                <a:cs typeface="Trebuchet MS"/>
              </a:rPr>
              <a:t>recursos </a:t>
            </a:r>
            <a:r>
              <a:rPr sz="22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cuyo </a:t>
            </a:r>
            <a:r>
              <a:rPr sz="22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principal </a:t>
            </a:r>
            <a:r>
              <a:rPr sz="2200" b="1" i="1" spc="-5" dirty="0">
                <a:solidFill>
                  <a:srgbClr val="212121"/>
                </a:solidFill>
                <a:latin typeface="Trebuchet MS"/>
                <a:cs typeface="Trebuchet MS"/>
              </a:rPr>
              <a:t>objetivo </a:t>
            </a:r>
            <a:r>
              <a:rPr sz="2200" b="1" i="1" spc="40" dirty="0">
                <a:solidFill>
                  <a:srgbClr val="212121"/>
                </a:solidFill>
                <a:latin typeface="Trebuchet MS"/>
                <a:cs typeface="Trebuchet MS"/>
              </a:rPr>
              <a:t>es </a:t>
            </a:r>
            <a:r>
              <a:rPr sz="2200" b="1" i="1" dirty="0">
                <a:solidFill>
                  <a:srgbClr val="212121"/>
                </a:solidFill>
                <a:latin typeface="Trebuchet MS"/>
                <a:cs typeface="Trebuchet MS"/>
              </a:rPr>
              <a:t>llevar </a:t>
            </a:r>
            <a:r>
              <a:rPr sz="2200" b="1" i="1" spc="5" dirty="0">
                <a:solidFill>
                  <a:srgbClr val="212121"/>
                </a:solidFill>
                <a:latin typeface="Trebuchet MS"/>
                <a:cs typeface="Trebuchet MS"/>
              </a:rPr>
              <a:t> a </a:t>
            </a:r>
            <a:r>
              <a:rPr sz="22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cabo </a:t>
            </a:r>
            <a:r>
              <a:rPr sz="22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actividades </a:t>
            </a:r>
            <a:r>
              <a:rPr sz="2200" b="1" i="1" spc="60" dirty="0">
                <a:solidFill>
                  <a:srgbClr val="212121"/>
                </a:solidFill>
                <a:latin typeface="Trebuchet MS"/>
                <a:cs typeface="Trebuchet MS"/>
              </a:rPr>
              <a:t>encaminadas </a:t>
            </a:r>
            <a:r>
              <a:rPr sz="2200" b="1" i="1" spc="5" dirty="0">
                <a:solidFill>
                  <a:srgbClr val="212121"/>
                </a:solidFill>
                <a:latin typeface="Trebuchet MS"/>
                <a:cs typeface="Trebuchet MS"/>
              </a:rPr>
              <a:t>a </a:t>
            </a:r>
            <a:r>
              <a:rPr sz="22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mejorar </a:t>
            </a:r>
            <a:r>
              <a:rPr sz="2200" b="1" i="1" dirty="0">
                <a:solidFill>
                  <a:srgbClr val="212121"/>
                </a:solidFill>
                <a:latin typeface="Trebuchet MS"/>
                <a:cs typeface="Trebuchet MS"/>
              </a:rPr>
              <a:t>la </a:t>
            </a:r>
            <a:r>
              <a:rPr sz="22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salud. </a:t>
            </a:r>
            <a:r>
              <a:rPr sz="2200" b="1" i="1" spc="10" dirty="0">
                <a:solidFill>
                  <a:srgbClr val="212121"/>
                </a:solidFill>
                <a:latin typeface="Trebuchet MS"/>
                <a:cs typeface="Trebuchet MS"/>
              </a:rPr>
              <a:t>La </a:t>
            </a:r>
            <a:r>
              <a:rPr sz="22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mayoría</a:t>
            </a:r>
            <a:r>
              <a:rPr sz="22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de</a:t>
            </a:r>
            <a:r>
              <a:rPr sz="22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 los</a:t>
            </a:r>
            <a:r>
              <a:rPr sz="22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50" dirty="0">
                <a:solidFill>
                  <a:srgbClr val="212121"/>
                </a:solidFill>
                <a:latin typeface="Trebuchet MS"/>
                <a:cs typeface="Trebuchet MS"/>
              </a:rPr>
              <a:t>sistemas</a:t>
            </a:r>
            <a:r>
              <a:rPr sz="2200" b="1" i="1" spc="5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45" dirty="0">
                <a:solidFill>
                  <a:srgbClr val="212121"/>
                </a:solidFill>
                <a:latin typeface="Trebuchet MS"/>
                <a:cs typeface="Trebuchet MS"/>
              </a:rPr>
              <a:t>nacionales</a:t>
            </a:r>
            <a:r>
              <a:rPr sz="2200" b="1" i="1" spc="5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60" dirty="0">
                <a:solidFill>
                  <a:srgbClr val="212121"/>
                </a:solidFill>
                <a:latin typeface="Trebuchet MS"/>
                <a:cs typeface="Trebuchet MS"/>
              </a:rPr>
              <a:t>comprenden  </a:t>
            </a:r>
            <a:r>
              <a:rPr sz="2200" b="1" i="1" dirty="0">
                <a:solidFill>
                  <a:srgbClr val="212121"/>
                </a:solidFill>
                <a:latin typeface="Trebuchet MS"/>
                <a:cs typeface="Trebuchet MS"/>
              </a:rPr>
              <a:t>el </a:t>
            </a:r>
            <a:r>
              <a:rPr sz="2200" b="1" i="1" spc="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sector </a:t>
            </a:r>
            <a:r>
              <a:rPr sz="2200" b="1" i="1" spc="10" dirty="0">
                <a:solidFill>
                  <a:srgbClr val="212121"/>
                </a:solidFill>
                <a:latin typeface="Trebuchet MS"/>
                <a:cs typeface="Trebuchet MS"/>
              </a:rPr>
              <a:t>público, </a:t>
            </a:r>
            <a:r>
              <a:rPr sz="2200" b="1" i="1" spc="-10" dirty="0">
                <a:solidFill>
                  <a:srgbClr val="212121"/>
                </a:solidFill>
                <a:latin typeface="Trebuchet MS"/>
                <a:cs typeface="Trebuchet MS"/>
              </a:rPr>
              <a:t>privado, </a:t>
            </a:r>
            <a:r>
              <a:rPr sz="2200" b="1" i="1" spc="40" dirty="0">
                <a:solidFill>
                  <a:srgbClr val="212121"/>
                </a:solidFill>
                <a:latin typeface="Trebuchet MS"/>
                <a:cs typeface="Trebuchet MS"/>
              </a:rPr>
              <a:t>seguridad </a:t>
            </a:r>
            <a:r>
              <a:rPr sz="22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social </a:t>
            </a:r>
            <a:r>
              <a:rPr sz="22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e </a:t>
            </a:r>
            <a:r>
              <a:rPr sz="22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informal. </a:t>
            </a:r>
            <a:r>
              <a:rPr sz="22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Las </a:t>
            </a:r>
            <a:r>
              <a:rPr sz="22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cuatro </a:t>
            </a:r>
            <a:r>
              <a:rPr sz="2200" b="1" i="1" spc="50" dirty="0">
                <a:solidFill>
                  <a:srgbClr val="212121"/>
                </a:solidFill>
                <a:latin typeface="Trebuchet MS"/>
                <a:cs typeface="Trebuchet MS"/>
              </a:rPr>
              <a:t>funciones </a:t>
            </a:r>
            <a:r>
              <a:rPr sz="22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principales de </a:t>
            </a:r>
            <a:r>
              <a:rPr sz="2200" b="1" i="1" spc="105" dirty="0">
                <a:solidFill>
                  <a:srgbClr val="212121"/>
                </a:solidFill>
                <a:latin typeface="Trebuchet MS"/>
                <a:cs typeface="Trebuchet MS"/>
              </a:rPr>
              <a:t>un </a:t>
            </a:r>
            <a:r>
              <a:rPr sz="2200" b="1" i="1" spc="45" dirty="0">
                <a:solidFill>
                  <a:srgbClr val="212121"/>
                </a:solidFill>
                <a:latin typeface="Trebuchet MS"/>
                <a:cs typeface="Trebuchet MS"/>
              </a:rPr>
              <a:t>sistema </a:t>
            </a:r>
            <a:r>
              <a:rPr sz="22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de </a:t>
            </a:r>
            <a:r>
              <a:rPr sz="2200" b="1" i="1" spc="45" dirty="0">
                <a:solidFill>
                  <a:srgbClr val="212121"/>
                </a:solidFill>
                <a:latin typeface="Trebuchet MS"/>
                <a:cs typeface="Trebuchet MS"/>
              </a:rPr>
              <a:t>salud </a:t>
            </a:r>
            <a:r>
              <a:rPr sz="2200" b="1" i="1" spc="40" dirty="0">
                <a:solidFill>
                  <a:srgbClr val="212121"/>
                </a:solidFill>
                <a:latin typeface="Trebuchet MS"/>
                <a:cs typeface="Trebuchet MS"/>
              </a:rPr>
              <a:t>se </a:t>
            </a:r>
            <a:r>
              <a:rPr sz="2200" b="1" i="1" spc="4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80" dirty="0">
                <a:solidFill>
                  <a:srgbClr val="212121"/>
                </a:solidFill>
                <a:latin typeface="Trebuchet MS"/>
                <a:cs typeface="Trebuchet MS"/>
              </a:rPr>
              <a:t>han</a:t>
            </a:r>
            <a:r>
              <a:rPr sz="2200" b="1" i="1" spc="8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definido</a:t>
            </a:r>
            <a:r>
              <a:rPr sz="22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como:</a:t>
            </a:r>
            <a:r>
              <a:rPr sz="2200" b="1" i="1" spc="64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dirty="0">
                <a:solidFill>
                  <a:srgbClr val="212121"/>
                </a:solidFill>
                <a:latin typeface="Trebuchet MS"/>
                <a:cs typeface="Trebuchet MS"/>
              </a:rPr>
              <a:t>la</a:t>
            </a:r>
            <a:r>
              <a:rPr sz="2200" b="1" i="1" spc="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provisión</a:t>
            </a:r>
            <a:r>
              <a:rPr sz="22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de</a:t>
            </a:r>
            <a:r>
              <a:rPr sz="22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-5" dirty="0">
                <a:solidFill>
                  <a:srgbClr val="212121"/>
                </a:solidFill>
                <a:latin typeface="Trebuchet MS"/>
                <a:cs typeface="Trebuchet MS"/>
              </a:rPr>
              <a:t>servicio,</a:t>
            </a:r>
            <a:r>
              <a:rPr sz="2200" b="1" i="1" dirty="0">
                <a:solidFill>
                  <a:srgbClr val="212121"/>
                </a:solidFill>
                <a:latin typeface="Trebuchet MS"/>
                <a:cs typeface="Trebuchet MS"/>
              </a:rPr>
              <a:t> la </a:t>
            </a:r>
            <a:r>
              <a:rPr sz="2200" b="1" i="1" spc="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45" dirty="0">
                <a:solidFill>
                  <a:srgbClr val="212121"/>
                </a:solidFill>
                <a:latin typeface="Trebuchet MS"/>
                <a:cs typeface="Trebuchet MS"/>
              </a:rPr>
              <a:t>generación</a:t>
            </a:r>
            <a:r>
              <a:rPr sz="2200" b="1" i="1" spc="-1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de</a:t>
            </a:r>
            <a:r>
              <a:rPr sz="2200" b="1" i="1" spc="-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recurso,</a:t>
            </a:r>
            <a:r>
              <a:rPr sz="2200" b="1" i="1" spc="-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dirty="0">
                <a:solidFill>
                  <a:srgbClr val="212121"/>
                </a:solidFill>
                <a:latin typeface="Trebuchet MS"/>
                <a:cs typeface="Trebuchet MS"/>
              </a:rPr>
              <a:t>la</a:t>
            </a:r>
            <a:r>
              <a:rPr sz="2200" b="1" i="1" spc="-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35" dirty="0" err="1">
                <a:solidFill>
                  <a:srgbClr val="212121"/>
                </a:solidFill>
                <a:latin typeface="Trebuchet MS"/>
                <a:cs typeface="Trebuchet MS"/>
              </a:rPr>
              <a:t>financiación</a:t>
            </a:r>
            <a:r>
              <a:rPr sz="2200" b="1" i="1" spc="-1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endParaRPr lang="es-MX" sz="2200" b="1" i="1" spc="-10" dirty="0" smtClean="0">
              <a:solidFill>
                <a:srgbClr val="212121"/>
              </a:solidFill>
              <a:latin typeface="Trebuchet MS"/>
              <a:cs typeface="Trebuchet MS"/>
            </a:endParaRPr>
          </a:p>
          <a:p>
            <a:pPr marL="12700" marR="5080" algn="just">
              <a:lnSpc>
                <a:spcPct val="123900"/>
              </a:lnSpc>
            </a:pPr>
            <a:r>
              <a:rPr sz="2200" b="1" i="1" spc="-85" dirty="0" smtClean="0">
                <a:solidFill>
                  <a:srgbClr val="212121"/>
                </a:solidFill>
                <a:latin typeface="Trebuchet MS"/>
                <a:cs typeface="Trebuchet MS"/>
              </a:rPr>
              <a:t>y</a:t>
            </a:r>
            <a:r>
              <a:rPr sz="2200" b="1" i="1" spc="-5" dirty="0" smtClean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dirty="0">
                <a:solidFill>
                  <a:srgbClr val="212121"/>
                </a:solidFill>
                <a:latin typeface="Trebuchet MS"/>
                <a:cs typeface="Trebuchet MS"/>
              </a:rPr>
              <a:t>la</a:t>
            </a:r>
            <a:r>
              <a:rPr sz="2200" b="1" i="1" spc="-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00" b="1" i="1" spc="-10" dirty="0">
                <a:solidFill>
                  <a:srgbClr val="212121"/>
                </a:solidFill>
                <a:latin typeface="Trebuchet MS"/>
                <a:cs typeface="Trebuchet MS"/>
              </a:rPr>
              <a:t>gestión”.</a:t>
            </a:r>
            <a:endParaRPr sz="22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24916" y="891334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5450" y="1391605"/>
            <a:ext cx="6781800" cy="72116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4450">
              <a:lnSpc>
                <a:spcPct val="100000"/>
              </a:lnSpc>
              <a:spcBef>
                <a:spcPts val="90"/>
              </a:spcBef>
              <a:tabLst>
                <a:tab pos="3004185" algn="l"/>
                <a:tab pos="3947160" algn="l"/>
              </a:tabLst>
            </a:pPr>
            <a:r>
              <a:rPr sz="3700" b="1" spc="23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S</a:t>
            </a:r>
            <a:r>
              <a:rPr sz="3700" b="1" spc="40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I</a:t>
            </a:r>
            <a:r>
              <a:rPr sz="3700" b="1" spc="23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S</a:t>
            </a:r>
            <a:r>
              <a:rPr sz="3700" b="1" spc="27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T</a:t>
            </a:r>
            <a:r>
              <a:rPr sz="3700" b="1" spc="370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E</a:t>
            </a:r>
            <a:r>
              <a:rPr sz="3700" b="1" spc="82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M</a:t>
            </a:r>
            <a:r>
              <a:rPr sz="3700" b="1" spc="69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A</a:t>
            </a:r>
            <a:r>
              <a:rPr sz="3700" b="1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S	</a:t>
            </a:r>
            <a:r>
              <a:rPr sz="3700" b="1" spc="640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D</a:t>
            </a:r>
            <a:r>
              <a:rPr sz="3700" b="1" spc="13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E</a:t>
            </a:r>
            <a:r>
              <a:rPr sz="3700" b="1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	</a:t>
            </a:r>
            <a:r>
              <a:rPr sz="3700" b="1" spc="23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S</a:t>
            </a:r>
            <a:r>
              <a:rPr sz="3700" b="1" spc="69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A</a:t>
            </a:r>
            <a:r>
              <a:rPr sz="3700" b="1" spc="29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L</a:t>
            </a:r>
            <a:r>
              <a:rPr sz="3700" b="1" spc="59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U</a:t>
            </a:r>
            <a:r>
              <a:rPr sz="3700" b="1" spc="40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D</a:t>
            </a:r>
            <a:endParaRPr sz="3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/>
              <a:cs typeface="Microsoft Sans Serif"/>
            </a:endParaRPr>
          </a:p>
          <a:p>
            <a:pPr marL="12700" marR="384810">
              <a:lnSpc>
                <a:spcPct val="116500"/>
              </a:lnSpc>
              <a:spcBef>
                <a:spcPts val="2925"/>
              </a:spcBef>
            </a:pPr>
            <a:r>
              <a:rPr sz="3200" spc="85" dirty="0">
                <a:solidFill>
                  <a:srgbClr val="212121"/>
                </a:solidFill>
                <a:latin typeface="Tahoma"/>
                <a:cs typeface="Tahoma"/>
              </a:rPr>
              <a:t>La</a:t>
            </a:r>
            <a:r>
              <a:rPr sz="3200" spc="85" dirty="0">
                <a:latin typeface="Tahoma"/>
                <a:cs typeface="Tahoma"/>
              </a:rPr>
              <a:t>s </a:t>
            </a:r>
            <a:r>
              <a:rPr sz="3200" spc="120" dirty="0">
                <a:latin typeface="Tahoma"/>
                <a:cs typeface="Tahoma"/>
              </a:rPr>
              <a:t>cuatro </a:t>
            </a:r>
            <a:r>
              <a:rPr sz="3200" spc="125" dirty="0">
                <a:latin typeface="Tahoma"/>
                <a:cs typeface="Tahoma"/>
              </a:rPr>
              <a:t>funciones </a:t>
            </a:r>
            <a:r>
              <a:rPr sz="3200" spc="130" dirty="0">
                <a:latin typeface="Tahoma"/>
                <a:cs typeface="Tahoma"/>
              </a:rPr>
              <a:t> </a:t>
            </a:r>
            <a:r>
              <a:rPr sz="3200" spc="120" dirty="0">
                <a:latin typeface="Tahoma"/>
                <a:cs typeface="Tahoma"/>
              </a:rPr>
              <a:t>principales</a:t>
            </a:r>
            <a:r>
              <a:rPr sz="3200" spc="-195" dirty="0">
                <a:latin typeface="Tahoma"/>
                <a:cs typeface="Tahoma"/>
              </a:rPr>
              <a:t> </a:t>
            </a:r>
            <a:r>
              <a:rPr sz="3200" spc="150" dirty="0">
                <a:latin typeface="Tahoma"/>
                <a:cs typeface="Tahoma"/>
              </a:rPr>
              <a:t>de</a:t>
            </a:r>
            <a:r>
              <a:rPr sz="3200" spc="-190" dirty="0">
                <a:latin typeface="Tahoma"/>
                <a:cs typeface="Tahoma"/>
              </a:rPr>
              <a:t> </a:t>
            </a:r>
            <a:r>
              <a:rPr sz="3200" spc="180" dirty="0">
                <a:latin typeface="Tahoma"/>
                <a:cs typeface="Tahoma"/>
              </a:rPr>
              <a:t>un</a:t>
            </a:r>
            <a:r>
              <a:rPr sz="3200" spc="-190" dirty="0">
                <a:latin typeface="Tahoma"/>
                <a:cs typeface="Tahoma"/>
              </a:rPr>
              <a:t> </a:t>
            </a:r>
            <a:r>
              <a:rPr sz="3200" spc="120" dirty="0">
                <a:latin typeface="Tahoma"/>
                <a:cs typeface="Tahoma"/>
              </a:rPr>
              <a:t>sistema</a:t>
            </a:r>
            <a:r>
              <a:rPr sz="3200" spc="-190" dirty="0">
                <a:latin typeface="Tahoma"/>
                <a:cs typeface="Tahoma"/>
              </a:rPr>
              <a:t> </a:t>
            </a:r>
            <a:r>
              <a:rPr sz="3200" spc="150" dirty="0">
                <a:latin typeface="Tahoma"/>
                <a:cs typeface="Tahoma"/>
              </a:rPr>
              <a:t>de </a:t>
            </a:r>
            <a:r>
              <a:rPr sz="3200" spc="-985" dirty="0">
                <a:latin typeface="Tahoma"/>
                <a:cs typeface="Tahoma"/>
              </a:rPr>
              <a:t> </a:t>
            </a:r>
            <a:r>
              <a:rPr sz="3200" spc="130" dirty="0">
                <a:latin typeface="Tahoma"/>
                <a:cs typeface="Tahoma"/>
              </a:rPr>
              <a:t>salud</a:t>
            </a:r>
            <a:r>
              <a:rPr sz="3200" spc="-185" dirty="0">
                <a:latin typeface="Tahoma"/>
                <a:cs typeface="Tahoma"/>
              </a:rPr>
              <a:t> </a:t>
            </a:r>
            <a:r>
              <a:rPr sz="3200" spc="105" dirty="0">
                <a:latin typeface="Tahoma"/>
                <a:cs typeface="Tahoma"/>
              </a:rPr>
              <a:t>se</a:t>
            </a:r>
            <a:r>
              <a:rPr sz="3200" spc="-180" dirty="0">
                <a:latin typeface="Tahoma"/>
                <a:cs typeface="Tahoma"/>
              </a:rPr>
              <a:t> </a:t>
            </a:r>
            <a:r>
              <a:rPr sz="3200" spc="150" dirty="0">
                <a:latin typeface="Tahoma"/>
                <a:cs typeface="Tahoma"/>
              </a:rPr>
              <a:t>han</a:t>
            </a:r>
            <a:r>
              <a:rPr sz="3200" spc="-180" dirty="0">
                <a:latin typeface="Tahoma"/>
                <a:cs typeface="Tahoma"/>
              </a:rPr>
              <a:t> </a:t>
            </a:r>
            <a:r>
              <a:rPr sz="3200" spc="135" dirty="0">
                <a:latin typeface="Tahoma"/>
                <a:cs typeface="Tahoma"/>
              </a:rPr>
              <a:t>definido</a:t>
            </a:r>
            <a:r>
              <a:rPr sz="3200" spc="-185" dirty="0">
                <a:latin typeface="Tahoma"/>
                <a:cs typeface="Tahoma"/>
              </a:rPr>
              <a:t> </a:t>
            </a:r>
            <a:r>
              <a:rPr sz="3200" spc="90" dirty="0">
                <a:latin typeface="Tahoma"/>
                <a:cs typeface="Tahoma"/>
              </a:rPr>
              <a:t>como:</a:t>
            </a:r>
            <a:endParaRPr sz="3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200" dirty="0">
              <a:latin typeface="Tahoma"/>
              <a:cs typeface="Tahoma"/>
            </a:endParaRPr>
          </a:p>
          <a:p>
            <a:pPr marL="471170" indent="-459105">
              <a:lnSpc>
                <a:spcPct val="100000"/>
              </a:lnSpc>
              <a:buAutoNum type="arabicParenR"/>
              <a:tabLst>
                <a:tab pos="471805" algn="l"/>
              </a:tabLst>
            </a:pPr>
            <a:r>
              <a:rPr sz="3200" spc="125" dirty="0">
                <a:latin typeface="Tahoma"/>
                <a:cs typeface="Tahoma"/>
              </a:rPr>
              <a:t>Provisión</a:t>
            </a:r>
            <a:r>
              <a:rPr sz="3200" spc="-185" dirty="0">
                <a:latin typeface="Tahoma"/>
                <a:cs typeface="Tahoma"/>
              </a:rPr>
              <a:t> </a:t>
            </a:r>
            <a:r>
              <a:rPr sz="3200" spc="150" dirty="0">
                <a:latin typeface="Tahoma"/>
                <a:cs typeface="Tahoma"/>
              </a:rPr>
              <a:t>de</a:t>
            </a:r>
            <a:r>
              <a:rPr sz="3200" spc="-180" dirty="0">
                <a:latin typeface="Tahoma"/>
                <a:cs typeface="Tahoma"/>
              </a:rPr>
              <a:t> </a:t>
            </a:r>
            <a:r>
              <a:rPr sz="3200" spc="50" dirty="0">
                <a:latin typeface="Tahoma"/>
                <a:cs typeface="Tahoma"/>
              </a:rPr>
              <a:t>Servicio,</a:t>
            </a:r>
            <a:endParaRPr sz="3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ahoma"/>
              <a:buAutoNum type="arabicParenR"/>
            </a:pPr>
            <a:endParaRPr sz="4200" dirty="0">
              <a:latin typeface="Tahoma"/>
              <a:cs typeface="Tahoma"/>
            </a:endParaRPr>
          </a:p>
          <a:p>
            <a:pPr marL="471170" indent="-45910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471805" algn="l"/>
              </a:tabLst>
            </a:pPr>
            <a:r>
              <a:rPr sz="3200" spc="135" dirty="0">
                <a:latin typeface="Tahoma"/>
                <a:cs typeface="Tahoma"/>
              </a:rPr>
              <a:t>Generación</a:t>
            </a:r>
            <a:r>
              <a:rPr sz="3200" spc="-195" dirty="0">
                <a:latin typeface="Tahoma"/>
                <a:cs typeface="Tahoma"/>
              </a:rPr>
              <a:t> </a:t>
            </a:r>
            <a:r>
              <a:rPr sz="3200" spc="150" dirty="0">
                <a:latin typeface="Tahoma"/>
                <a:cs typeface="Tahoma"/>
              </a:rPr>
              <a:t>de</a:t>
            </a:r>
            <a:r>
              <a:rPr sz="3200" spc="-195" dirty="0">
                <a:latin typeface="Tahoma"/>
                <a:cs typeface="Tahoma"/>
              </a:rPr>
              <a:t> </a:t>
            </a:r>
            <a:r>
              <a:rPr sz="3200" spc="75" dirty="0">
                <a:latin typeface="Tahoma"/>
                <a:cs typeface="Tahoma"/>
              </a:rPr>
              <a:t>Recurso,</a:t>
            </a:r>
            <a:endParaRPr sz="3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ahoma"/>
              <a:buAutoNum type="arabicParenR"/>
            </a:pPr>
            <a:endParaRPr sz="4200" dirty="0">
              <a:latin typeface="Tahoma"/>
              <a:cs typeface="Tahoma"/>
            </a:endParaRPr>
          </a:p>
          <a:p>
            <a:pPr marL="471170" indent="-459105">
              <a:lnSpc>
                <a:spcPct val="100000"/>
              </a:lnSpc>
              <a:buAutoNum type="arabicParenR"/>
              <a:tabLst>
                <a:tab pos="471805" algn="l"/>
              </a:tabLst>
            </a:pPr>
            <a:r>
              <a:rPr sz="3200" spc="105" dirty="0">
                <a:latin typeface="Tahoma"/>
                <a:cs typeface="Tahoma"/>
              </a:rPr>
              <a:t>Financiación</a:t>
            </a:r>
            <a:endParaRPr sz="3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ahoma"/>
              <a:buAutoNum type="arabicParenR"/>
            </a:pPr>
            <a:endParaRPr sz="4200" dirty="0">
              <a:latin typeface="Tahoma"/>
              <a:cs typeface="Tahoma"/>
            </a:endParaRPr>
          </a:p>
          <a:p>
            <a:pPr marL="471170" indent="-459105">
              <a:lnSpc>
                <a:spcPct val="100000"/>
              </a:lnSpc>
              <a:buAutoNum type="arabicParenR"/>
              <a:tabLst>
                <a:tab pos="471805" algn="l"/>
              </a:tabLst>
            </a:pPr>
            <a:r>
              <a:rPr sz="3200" spc="50" dirty="0">
                <a:latin typeface="Tahoma"/>
                <a:cs typeface="Tahoma"/>
              </a:rPr>
              <a:t>Gestión”.-</a:t>
            </a:r>
            <a:endParaRPr sz="32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"/>
            <a:ext cx="7562850" cy="10696575"/>
            <a:chOff x="0" y="2"/>
            <a:chExt cx="7562850" cy="10696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23311"/>
              <a:ext cx="7562850" cy="62732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2"/>
              <a:ext cx="7562850" cy="10696575"/>
            </a:xfrm>
            <a:custGeom>
              <a:avLst/>
              <a:gdLst/>
              <a:ahLst/>
              <a:cxnLst/>
              <a:rect l="l" t="t" r="r" b="b"/>
              <a:pathLst>
                <a:path w="7562850" h="10696575">
                  <a:moveTo>
                    <a:pt x="7562849" y="9635599"/>
                  </a:moveTo>
                  <a:lnTo>
                    <a:pt x="5572363" y="10696571"/>
                  </a:lnTo>
                  <a:lnTo>
                    <a:pt x="0" y="10696571"/>
                  </a:lnTo>
                  <a:lnTo>
                    <a:pt x="0" y="1178881"/>
                  </a:lnTo>
                  <a:lnTo>
                    <a:pt x="2211694" y="0"/>
                  </a:lnTo>
                  <a:lnTo>
                    <a:pt x="7562849" y="0"/>
                  </a:lnTo>
                  <a:lnTo>
                    <a:pt x="7562849" y="9635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012433"/>
              <a:ext cx="2684145" cy="2684145"/>
            </a:xfrm>
            <a:custGeom>
              <a:avLst/>
              <a:gdLst/>
              <a:ahLst/>
              <a:cxnLst/>
              <a:rect l="l" t="t" r="r" b="b"/>
              <a:pathLst>
                <a:path w="2684145" h="2684145">
                  <a:moveTo>
                    <a:pt x="0" y="2684140"/>
                  </a:moveTo>
                  <a:lnTo>
                    <a:pt x="0" y="0"/>
                  </a:lnTo>
                  <a:lnTo>
                    <a:pt x="2684140" y="2684140"/>
                  </a:lnTo>
                  <a:lnTo>
                    <a:pt x="0" y="2684140"/>
                  </a:lnTo>
                  <a:close/>
                </a:path>
              </a:pathLst>
            </a:custGeom>
            <a:solidFill>
              <a:srgbClr val="25B0C1">
                <a:alpha val="7568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524916" y="891337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26319" y="2301875"/>
            <a:ext cx="6204585" cy="9423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90"/>
              </a:spcBef>
            </a:pPr>
            <a:r>
              <a:rPr sz="2400" spc="90" dirty="0">
                <a:latin typeface="Tahoma"/>
                <a:cs typeface="Tahoma"/>
              </a:rPr>
              <a:t>Existen</a:t>
            </a:r>
            <a:r>
              <a:rPr sz="2400" spc="10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múltiples</a:t>
            </a:r>
            <a:r>
              <a:rPr sz="2400" spc="10" dirty="0">
                <a:latin typeface="Tahoma"/>
                <a:cs typeface="Tahoma"/>
              </a:rPr>
              <a:t> </a:t>
            </a:r>
            <a:r>
              <a:rPr sz="2400" spc="100" dirty="0">
                <a:latin typeface="Tahoma"/>
                <a:cs typeface="Tahoma"/>
              </a:rPr>
              <a:t>criterios</a:t>
            </a:r>
            <a:r>
              <a:rPr sz="2400" spc="10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para</a:t>
            </a:r>
            <a:r>
              <a:rPr sz="2400" spc="15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clasificar</a:t>
            </a:r>
            <a:r>
              <a:rPr sz="2400" spc="10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los</a:t>
            </a:r>
            <a:r>
              <a:rPr sz="2400" spc="10" dirty="0">
                <a:latin typeface="Tahoma"/>
                <a:cs typeface="Tahoma"/>
              </a:rPr>
              <a:t> </a:t>
            </a:r>
            <a:r>
              <a:rPr sz="2400" spc="110" dirty="0">
                <a:latin typeface="Tahoma"/>
                <a:cs typeface="Tahoma"/>
              </a:rPr>
              <a:t>sistemas</a:t>
            </a:r>
            <a:r>
              <a:rPr sz="2400" spc="10" dirty="0">
                <a:latin typeface="Tahoma"/>
                <a:cs typeface="Tahoma"/>
              </a:rPr>
              <a:t> </a:t>
            </a:r>
            <a:r>
              <a:rPr sz="2400" spc="120" dirty="0">
                <a:latin typeface="Tahoma"/>
                <a:cs typeface="Tahoma"/>
              </a:rPr>
              <a:t>de </a:t>
            </a:r>
            <a:r>
              <a:rPr sz="2400" spc="-530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salud: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6850" y="4099488"/>
            <a:ext cx="6022552" cy="448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920" indent="-236854">
              <a:lnSpc>
                <a:spcPct val="100000"/>
              </a:lnSpc>
              <a:spcBef>
                <a:spcPts val="100"/>
              </a:spcBef>
              <a:buFont typeface="Tahoma"/>
              <a:buChar char="-"/>
              <a:tabLst>
                <a:tab pos="249554" algn="l"/>
              </a:tabLst>
            </a:pPr>
            <a:r>
              <a:rPr sz="3200" b="1" spc="5" dirty="0">
                <a:latin typeface="Tahoma"/>
                <a:cs typeface="Tahoma"/>
              </a:rPr>
              <a:t>MODELO</a:t>
            </a:r>
            <a:r>
              <a:rPr sz="3200" b="1" spc="-145" dirty="0">
                <a:latin typeface="Tahoma"/>
                <a:cs typeface="Tahoma"/>
              </a:rPr>
              <a:t> </a:t>
            </a:r>
            <a:r>
              <a:rPr sz="3200" b="1" spc="-45" dirty="0" smtClean="0">
                <a:latin typeface="Tahoma"/>
                <a:cs typeface="Tahoma"/>
              </a:rPr>
              <a:t>PURO</a:t>
            </a:r>
            <a:endParaRPr sz="3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ahoma"/>
              <a:buChar char="-"/>
            </a:pPr>
            <a:endParaRPr sz="4200" dirty="0">
              <a:latin typeface="Tahoma"/>
              <a:cs typeface="Tahoma"/>
            </a:endParaRPr>
          </a:p>
          <a:p>
            <a:pPr marL="248920" indent="-236854">
              <a:lnSpc>
                <a:spcPct val="100000"/>
              </a:lnSpc>
              <a:spcBef>
                <a:spcPts val="5"/>
              </a:spcBef>
              <a:buFont typeface="Tahoma"/>
              <a:buChar char="-"/>
              <a:tabLst>
                <a:tab pos="249554" algn="l"/>
              </a:tabLst>
            </a:pPr>
            <a:r>
              <a:rPr sz="3200" b="1" spc="5" dirty="0">
                <a:latin typeface="Tahoma"/>
                <a:cs typeface="Tahoma"/>
              </a:rPr>
              <a:t>MODELO</a:t>
            </a:r>
            <a:r>
              <a:rPr sz="3200" b="1" spc="-125" dirty="0">
                <a:latin typeface="Tahoma"/>
                <a:cs typeface="Tahoma"/>
              </a:rPr>
              <a:t> </a:t>
            </a:r>
            <a:r>
              <a:rPr sz="3200" b="1" spc="-100" dirty="0">
                <a:latin typeface="Tahoma"/>
                <a:cs typeface="Tahoma"/>
              </a:rPr>
              <a:t>SEGURO</a:t>
            </a:r>
            <a:r>
              <a:rPr sz="3200" b="1" spc="-125" dirty="0">
                <a:latin typeface="Tahoma"/>
                <a:cs typeface="Tahoma"/>
              </a:rPr>
              <a:t> </a:t>
            </a:r>
            <a:r>
              <a:rPr sz="3200" b="1" spc="-135" dirty="0">
                <a:latin typeface="Tahoma"/>
                <a:cs typeface="Tahoma"/>
              </a:rPr>
              <a:t>SOCIAL</a:t>
            </a:r>
            <a:endParaRPr sz="3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ahoma"/>
              <a:buChar char="-"/>
            </a:pPr>
            <a:endParaRPr sz="4200" dirty="0">
              <a:latin typeface="Tahoma"/>
              <a:cs typeface="Tahoma"/>
            </a:endParaRPr>
          </a:p>
          <a:p>
            <a:pPr marL="248920" indent="-236854">
              <a:lnSpc>
                <a:spcPct val="100000"/>
              </a:lnSpc>
              <a:buFont typeface="Tahoma"/>
              <a:buChar char="-"/>
              <a:tabLst>
                <a:tab pos="249554" algn="l"/>
              </a:tabLst>
            </a:pPr>
            <a:r>
              <a:rPr sz="3200" b="1" spc="5" dirty="0">
                <a:latin typeface="Tahoma"/>
                <a:cs typeface="Tahoma"/>
              </a:rPr>
              <a:t>MODELO</a:t>
            </a:r>
            <a:r>
              <a:rPr sz="3200" b="1" spc="-130" dirty="0">
                <a:latin typeface="Tahoma"/>
                <a:cs typeface="Tahoma"/>
              </a:rPr>
              <a:t> </a:t>
            </a:r>
            <a:r>
              <a:rPr sz="3200" b="1" spc="-125" dirty="0">
                <a:latin typeface="Tahoma"/>
                <a:cs typeface="Tahoma"/>
              </a:rPr>
              <a:t>PRIVADO</a:t>
            </a:r>
            <a:endParaRPr sz="3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Tahoma"/>
              <a:buChar char="-"/>
            </a:pPr>
            <a:endParaRPr sz="3700" dirty="0">
              <a:latin typeface="Tahoma"/>
              <a:cs typeface="Tahoma"/>
            </a:endParaRPr>
          </a:p>
          <a:p>
            <a:pPr marL="12700" marR="5080">
              <a:lnSpc>
                <a:spcPct val="116399"/>
              </a:lnSpc>
              <a:buFont typeface="Tahoma"/>
              <a:buChar char="-"/>
              <a:tabLst>
                <a:tab pos="249554" algn="l"/>
              </a:tabLst>
            </a:pPr>
            <a:r>
              <a:rPr sz="3200" b="1" spc="5" dirty="0">
                <a:latin typeface="Tahoma"/>
                <a:cs typeface="Tahoma"/>
              </a:rPr>
              <a:t>MODELO</a:t>
            </a:r>
            <a:r>
              <a:rPr sz="3200" b="1" spc="-120" dirty="0">
                <a:latin typeface="Tahoma"/>
                <a:cs typeface="Tahoma"/>
              </a:rPr>
              <a:t> </a:t>
            </a:r>
            <a:r>
              <a:rPr sz="3200" b="1" spc="-85" dirty="0">
                <a:latin typeface="Tahoma"/>
                <a:cs typeface="Tahoma"/>
              </a:rPr>
              <a:t>MIXTO</a:t>
            </a:r>
            <a:r>
              <a:rPr sz="3200" b="1" spc="-120" dirty="0">
                <a:latin typeface="Tahoma"/>
                <a:cs typeface="Tahoma"/>
              </a:rPr>
              <a:t> </a:t>
            </a:r>
            <a:r>
              <a:rPr sz="3200" spc="25" dirty="0">
                <a:latin typeface="Tahoma"/>
                <a:cs typeface="Tahoma"/>
              </a:rPr>
              <a:t>(caso</a:t>
            </a:r>
            <a:r>
              <a:rPr sz="3200" spc="-180" dirty="0">
                <a:latin typeface="Tahoma"/>
                <a:cs typeface="Tahoma"/>
              </a:rPr>
              <a:t> </a:t>
            </a:r>
            <a:r>
              <a:rPr sz="3200" spc="150" dirty="0">
                <a:latin typeface="Tahoma"/>
                <a:cs typeface="Tahoma"/>
              </a:rPr>
              <a:t>de</a:t>
            </a:r>
            <a:r>
              <a:rPr sz="3200" spc="-180" dirty="0">
                <a:latin typeface="Tahoma"/>
                <a:cs typeface="Tahoma"/>
              </a:rPr>
              <a:t> </a:t>
            </a:r>
            <a:r>
              <a:rPr sz="3200" spc="85" dirty="0">
                <a:latin typeface="Tahoma"/>
                <a:cs typeface="Tahoma"/>
              </a:rPr>
              <a:t>la </a:t>
            </a:r>
            <a:r>
              <a:rPr sz="3200" spc="-985" dirty="0">
                <a:latin typeface="Tahoma"/>
                <a:cs typeface="Tahoma"/>
              </a:rPr>
              <a:t> </a:t>
            </a:r>
            <a:r>
              <a:rPr sz="3200" spc="60" dirty="0">
                <a:latin typeface="Tahoma"/>
                <a:cs typeface="Tahoma"/>
              </a:rPr>
              <a:t>Argentina)</a:t>
            </a:r>
            <a:endParaRPr sz="3200" dirty="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813724" y="6264276"/>
            <a:ext cx="1021926" cy="603488"/>
            <a:chOff x="4813724" y="6474698"/>
            <a:chExt cx="715645" cy="393065"/>
          </a:xfrm>
        </p:grpSpPr>
        <p:sp>
          <p:nvSpPr>
            <p:cNvPr id="13" name="object 13"/>
            <p:cNvSpPr/>
            <p:nvPr/>
          </p:nvSpPr>
          <p:spPr>
            <a:xfrm>
              <a:off x="4813719" y="6474700"/>
              <a:ext cx="715645" cy="393065"/>
            </a:xfrm>
            <a:custGeom>
              <a:avLst/>
              <a:gdLst/>
              <a:ahLst/>
              <a:cxnLst/>
              <a:rect l="l" t="t" r="r" b="b"/>
              <a:pathLst>
                <a:path w="715645" h="393065">
                  <a:moveTo>
                    <a:pt x="715238" y="362305"/>
                  </a:moveTo>
                  <a:lnTo>
                    <a:pt x="0" y="362305"/>
                  </a:lnTo>
                  <a:lnTo>
                    <a:pt x="0" y="392506"/>
                  </a:lnTo>
                  <a:lnTo>
                    <a:pt x="715238" y="392506"/>
                  </a:lnTo>
                  <a:lnTo>
                    <a:pt x="715238" y="362305"/>
                  </a:lnTo>
                  <a:close/>
                </a:path>
                <a:path w="715645" h="393065">
                  <a:moveTo>
                    <a:pt x="715238" y="301929"/>
                  </a:moveTo>
                  <a:lnTo>
                    <a:pt x="0" y="301929"/>
                  </a:lnTo>
                  <a:lnTo>
                    <a:pt x="0" y="332117"/>
                  </a:lnTo>
                  <a:lnTo>
                    <a:pt x="715238" y="332117"/>
                  </a:lnTo>
                  <a:lnTo>
                    <a:pt x="715238" y="301929"/>
                  </a:lnTo>
                  <a:close/>
                </a:path>
                <a:path w="715645" h="393065">
                  <a:moveTo>
                    <a:pt x="715238" y="241541"/>
                  </a:moveTo>
                  <a:lnTo>
                    <a:pt x="0" y="241541"/>
                  </a:lnTo>
                  <a:lnTo>
                    <a:pt x="0" y="271729"/>
                  </a:lnTo>
                  <a:lnTo>
                    <a:pt x="715238" y="271729"/>
                  </a:lnTo>
                  <a:lnTo>
                    <a:pt x="715238" y="241541"/>
                  </a:lnTo>
                  <a:close/>
                </a:path>
                <a:path w="715645" h="393065">
                  <a:moveTo>
                    <a:pt x="715238" y="181152"/>
                  </a:moveTo>
                  <a:lnTo>
                    <a:pt x="296913" y="181152"/>
                  </a:lnTo>
                  <a:lnTo>
                    <a:pt x="296913" y="211353"/>
                  </a:lnTo>
                  <a:lnTo>
                    <a:pt x="715238" y="211353"/>
                  </a:lnTo>
                  <a:lnTo>
                    <a:pt x="715238" y="181152"/>
                  </a:lnTo>
                  <a:close/>
                </a:path>
                <a:path w="715645" h="393065">
                  <a:moveTo>
                    <a:pt x="715238" y="120777"/>
                  </a:moveTo>
                  <a:lnTo>
                    <a:pt x="296913" y="120777"/>
                  </a:lnTo>
                  <a:lnTo>
                    <a:pt x="296913" y="150964"/>
                  </a:lnTo>
                  <a:lnTo>
                    <a:pt x="715238" y="150964"/>
                  </a:lnTo>
                  <a:lnTo>
                    <a:pt x="715238" y="120777"/>
                  </a:lnTo>
                  <a:close/>
                </a:path>
                <a:path w="715645" h="393065">
                  <a:moveTo>
                    <a:pt x="715238" y="60388"/>
                  </a:moveTo>
                  <a:lnTo>
                    <a:pt x="296913" y="60388"/>
                  </a:lnTo>
                  <a:lnTo>
                    <a:pt x="296913" y="90576"/>
                  </a:lnTo>
                  <a:lnTo>
                    <a:pt x="715238" y="90576"/>
                  </a:lnTo>
                  <a:lnTo>
                    <a:pt x="715238" y="60388"/>
                  </a:lnTo>
                  <a:close/>
                </a:path>
                <a:path w="715645" h="393065">
                  <a:moveTo>
                    <a:pt x="715238" y="0"/>
                  </a:moveTo>
                  <a:lnTo>
                    <a:pt x="296913" y="0"/>
                  </a:lnTo>
                  <a:lnTo>
                    <a:pt x="296913" y="30200"/>
                  </a:lnTo>
                  <a:lnTo>
                    <a:pt x="715238" y="30200"/>
                  </a:lnTo>
                  <a:lnTo>
                    <a:pt x="715238" y="0"/>
                  </a:lnTo>
                  <a:close/>
                </a:path>
              </a:pathLst>
            </a:custGeom>
            <a:solidFill>
              <a:srgbClr val="E74A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13719" y="6504900"/>
              <a:ext cx="715645" cy="332105"/>
            </a:xfrm>
            <a:custGeom>
              <a:avLst/>
              <a:gdLst/>
              <a:ahLst/>
              <a:cxnLst/>
              <a:rect l="l" t="t" r="r" b="b"/>
              <a:pathLst>
                <a:path w="715645" h="332104">
                  <a:moveTo>
                    <a:pt x="715238" y="301917"/>
                  </a:moveTo>
                  <a:lnTo>
                    <a:pt x="0" y="301917"/>
                  </a:lnTo>
                  <a:lnTo>
                    <a:pt x="0" y="332105"/>
                  </a:lnTo>
                  <a:lnTo>
                    <a:pt x="715238" y="332105"/>
                  </a:lnTo>
                  <a:lnTo>
                    <a:pt x="715238" y="301917"/>
                  </a:lnTo>
                  <a:close/>
                </a:path>
                <a:path w="715645" h="332104">
                  <a:moveTo>
                    <a:pt x="715238" y="241528"/>
                  </a:moveTo>
                  <a:lnTo>
                    <a:pt x="0" y="241528"/>
                  </a:lnTo>
                  <a:lnTo>
                    <a:pt x="0" y="271729"/>
                  </a:lnTo>
                  <a:lnTo>
                    <a:pt x="715238" y="271729"/>
                  </a:lnTo>
                  <a:lnTo>
                    <a:pt x="715238" y="241528"/>
                  </a:lnTo>
                  <a:close/>
                </a:path>
                <a:path w="715645" h="332104">
                  <a:moveTo>
                    <a:pt x="715238" y="181152"/>
                  </a:moveTo>
                  <a:lnTo>
                    <a:pt x="0" y="181152"/>
                  </a:lnTo>
                  <a:lnTo>
                    <a:pt x="0" y="211340"/>
                  </a:lnTo>
                  <a:lnTo>
                    <a:pt x="715238" y="211340"/>
                  </a:lnTo>
                  <a:lnTo>
                    <a:pt x="715238" y="181152"/>
                  </a:lnTo>
                  <a:close/>
                </a:path>
                <a:path w="715645" h="332104">
                  <a:moveTo>
                    <a:pt x="715238" y="120764"/>
                  </a:moveTo>
                  <a:lnTo>
                    <a:pt x="296913" y="120764"/>
                  </a:lnTo>
                  <a:lnTo>
                    <a:pt x="296913" y="150952"/>
                  </a:lnTo>
                  <a:lnTo>
                    <a:pt x="715238" y="150952"/>
                  </a:lnTo>
                  <a:lnTo>
                    <a:pt x="715238" y="120764"/>
                  </a:lnTo>
                  <a:close/>
                </a:path>
                <a:path w="715645" h="332104">
                  <a:moveTo>
                    <a:pt x="715238" y="60375"/>
                  </a:moveTo>
                  <a:lnTo>
                    <a:pt x="296913" y="60375"/>
                  </a:lnTo>
                  <a:lnTo>
                    <a:pt x="296913" y="90576"/>
                  </a:lnTo>
                  <a:lnTo>
                    <a:pt x="715238" y="90576"/>
                  </a:lnTo>
                  <a:lnTo>
                    <a:pt x="715238" y="60375"/>
                  </a:lnTo>
                  <a:close/>
                </a:path>
                <a:path w="715645" h="332104">
                  <a:moveTo>
                    <a:pt x="715238" y="0"/>
                  </a:moveTo>
                  <a:lnTo>
                    <a:pt x="296913" y="0"/>
                  </a:lnTo>
                  <a:lnTo>
                    <a:pt x="296913" y="30187"/>
                  </a:lnTo>
                  <a:lnTo>
                    <a:pt x="715238" y="30187"/>
                  </a:lnTo>
                  <a:lnTo>
                    <a:pt x="7152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813724" y="6474698"/>
              <a:ext cx="297180" cy="211454"/>
            </a:xfrm>
            <a:custGeom>
              <a:avLst/>
              <a:gdLst/>
              <a:ahLst/>
              <a:cxnLst/>
              <a:rect l="l" t="t" r="r" b="b"/>
              <a:pathLst>
                <a:path w="297179" h="211454">
                  <a:moveTo>
                    <a:pt x="296915" y="211345"/>
                  </a:moveTo>
                  <a:lnTo>
                    <a:pt x="0" y="211345"/>
                  </a:lnTo>
                  <a:lnTo>
                    <a:pt x="0" y="0"/>
                  </a:lnTo>
                  <a:lnTo>
                    <a:pt x="296915" y="0"/>
                  </a:lnTo>
                  <a:lnTo>
                    <a:pt x="296915" y="211345"/>
                  </a:lnTo>
                  <a:close/>
                </a:path>
              </a:pathLst>
            </a:custGeom>
            <a:solidFill>
              <a:srgbClr val="297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32056" y="6487077"/>
              <a:ext cx="260985" cy="184785"/>
            </a:xfrm>
            <a:custGeom>
              <a:avLst/>
              <a:gdLst/>
              <a:ahLst/>
              <a:cxnLst/>
              <a:rect l="l" t="t" r="r" b="b"/>
              <a:pathLst>
                <a:path w="260985" h="184784">
                  <a:moveTo>
                    <a:pt x="4207" y="21134"/>
                  </a:moveTo>
                  <a:lnTo>
                    <a:pt x="6911" y="12982"/>
                  </a:lnTo>
                  <a:lnTo>
                    <a:pt x="0" y="8151"/>
                  </a:lnTo>
                  <a:lnTo>
                    <a:pt x="8414" y="8151"/>
                  </a:lnTo>
                  <a:lnTo>
                    <a:pt x="11119" y="301"/>
                  </a:lnTo>
                  <a:lnTo>
                    <a:pt x="13823" y="8453"/>
                  </a:lnTo>
                  <a:lnTo>
                    <a:pt x="22238" y="8453"/>
                  </a:lnTo>
                  <a:lnTo>
                    <a:pt x="15326" y="13284"/>
                  </a:lnTo>
                  <a:lnTo>
                    <a:pt x="16328" y="16303"/>
                  </a:lnTo>
                  <a:lnTo>
                    <a:pt x="11119" y="16303"/>
                  </a:lnTo>
                  <a:lnTo>
                    <a:pt x="4207" y="21134"/>
                  </a:lnTo>
                  <a:close/>
                </a:path>
                <a:path w="260985" h="184784">
                  <a:moveTo>
                    <a:pt x="18031" y="21436"/>
                  </a:moveTo>
                  <a:lnTo>
                    <a:pt x="11119" y="16303"/>
                  </a:lnTo>
                  <a:lnTo>
                    <a:pt x="16328" y="16303"/>
                  </a:lnTo>
                  <a:lnTo>
                    <a:pt x="18031" y="21436"/>
                  </a:lnTo>
                  <a:close/>
                </a:path>
                <a:path w="260985" h="184784">
                  <a:moveTo>
                    <a:pt x="51689" y="21134"/>
                  </a:moveTo>
                  <a:lnTo>
                    <a:pt x="54394" y="12982"/>
                  </a:lnTo>
                  <a:lnTo>
                    <a:pt x="47482" y="8151"/>
                  </a:lnTo>
                  <a:lnTo>
                    <a:pt x="55897" y="8151"/>
                  </a:lnTo>
                  <a:lnTo>
                    <a:pt x="58601" y="301"/>
                  </a:lnTo>
                  <a:lnTo>
                    <a:pt x="61306" y="8453"/>
                  </a:lnTo>
                  <a:lnTo>
                    <a:pt x="69721" y="8453"/>
                  </a:lnTo>
                  <a:lnTo>
                    <a:pt x="62809" y="13284"/>
                  </a:lnTo>
                  <a:lnTo>
                    <a:pt x="63849" y="16303"/>
                  </a:lnTo>
                  <a:lnTo>
                    <a:pt x="58601" y="16303"/>
                  </a:lnTo>
                  <a:lnTo>
                    <a:pt x="51689" y="21134"/>
                  </a:lnTo>
                  <a:close/>
                </a:path>
                <a:path w="260985" h="184784">
                  <a:moveTo>
                    <a:pt x="65513" y="21134"/>
                  </a:moveTo>
                  <a:lnTo>
                    <a:pt x="58601" y="16303"/>
                  </a:lnTo>
                  <a:lnTo>
                    <a:pt x="63849" y="16303"/>
                  </a:lnTo>
                  <a:lnTo>
                    <a:pt x="65513" y="21134"/>
                  </a:lnTo>
                  <a:close/>
                </a:path>
                <a:path w="260985" h="184784">
                  <a:moveTo>
                    <a:pt x="99472" y="21134"/>
                  </a:moveTo>
                  <a:lnTo>
                    <a:pt x="102177" y="12982"/>
                  </a:lnTo>
                  <a:lnTo>
                    <a:pt x="95265" y="8151"/>
                  </a:lnTo>
                  <a:lnTo>
                    <a:pt x="103679" y="8151"/>
                  </a:lnTo>
                  <a:lnTo>
                    <a:pt x="106384" y="0"/>
                  </a:lnTo>
                  <a:lnTo>
                    <a:pt x="109089" y="8151"/>
                  </a:lnTo>
                  <a:lnTo>
                    <a:pt x="117503" y="8151"/>
                  </a:lnTo>
                  <a:lnTo>
                    <a:pt x="110591" y="12982"/>
                  </a:lnTo>
                  <a:lnTo>
                    <a:pt x="111693" y="16303"/>
                  </a:lnTo>
                  <a:lnTo>
                    <a:pt x="106384" y="16303"/>
                  </a:lnTo>
                  <a:lnTo>
                    <a:pt x="99472" y="21134"/>
                  </a:lnTo>
                  <a:close/>
                </a:path>
                <a:path w="260985" h="184784">
                  <a:moveTo>
                    <a:pt x="113296" y="21134"/>
                  </a:moveTo>
                  <a:lnTo>
                    <a:pt x="106384" y="16303"/>
                  </a:lnTo>
                  <a:lnTo>
                    <a:pt x="111693" y="16303"/>
                  </a:lnTo>
                  <a:lnTo>
                    <a:pt x="113296" y="21134"/>
                  </a:lnTo>
                  <a:close/>
                </a:path>
                <a:path w="260985" h="184784">
                  <a:moveTo>
                    <a:pt x="156571" y="8151"/>
                  </a:moveTo>
                  <a:lnTo>
                    <a:pt x="151462" y="8151"/>
                  </a:lnTo>
                  <a:lnTo>
                    <a:pt x="153867" y="0"/>
                  </a:lnTo>
                  <a:lnTo>
                    <a:pt x="156571" y="8151"/>
                  </a:lnTo>
                  <a:close/>
                </a:path>
                <a:path w="260985" h="184784">
                  <a:moveTo>
                    <a:pt x="147255" y="21134"/>
                  </a:moveTo>
                  <a:lnTo>
                    <a:pt x="149960" y="12982"/>
                  </a:lnTo>
                  <a:lnTo>
                    <a:pt x="143048" y="8151"/>
                  </a:lnTo>
                  <a:lnTo>
                    <a:pt x="164986" y="8151"/>
                  </a:lnTo>
                  <a:lnTo>
                    <a:pt x="158374" y="12982"/>
                  </a:lnTo>
                  <a:lnTo>
                    <a:pt x="159476" y="16303"/>
                  </a:lnTo>
                  <a:lnTo>
                    <a:pt x="154167" y="16303"/>
                  </a:lnTo>
                  <a:lnTo>
                    <a:pt x="147255" y="21134"/>
                  </a:lnTo>
                  <a:close/>
                </a:path>
                <a:path w="260985" h="184784">
                  <a:moveTo>
                    <a:pt x="161079" y="21134"/>
                  </a:moveTo>
                  <a:lnTo>
                    <a:pt x="154167" y="16303"/>
                  </a:lnTo>
                  <a:lnTo>
                    <a:pt x="159476" y="16303"/>
                  </a:lnTo>
                  <a:lnTo>
                    <a:pt x="161079" y="21134"/>
                  </a:lnTo>
                  <a:close/>
                </a:path>
                <a:path w="260985" h="184784">
                  <a:moveTo>
                    <a:pt x="194737" y="21134"/>
                  </a:moveTo>
                  <a:lnTo>
                    <a:pt x="197442" y="12982"/>
                  </a:lnTo>
                  <a:lnTo>
                    <a:pt x="190530" y="8151"/>
                  </a:lnTo>
                  <a:lnTo>
                    <a:pt x="198945" y="8151"/>
                  </a:lnTo>
                  <a:lnTo>
                    <a:pt x="201650" y="0"/>
                  </a:lnTo>
                  <a:lnTo>
                    <a:pt x="204354" y="8151"/>
                  </a:lnTo>
                  <a:lnTo>
                    <a:pt x="212769" y="8151"/>
                  </a:lnTo>
                  <a:lnTo>
                    <a:pt x="205857" y="12982"/>
                  </a:lnTo>
                  <a:lnTo>
                    <a:pt x="206959" y="16303"/>
                  </a:lnTo>
                  <a:lnTo>
                    <a:pt x="201650" y="16303"/>
                  </a:lnTo>
                  <a:lnTo>
                    <a:pt x="194737" y="21134"/>
                  </a:lnTo>
                  <a:close/>
                </a:path>
                <a:path w="260985" h="184784">
                  <a:moveTo>
                    <a:pt x="208562" y="21134"/>
                  </a:moveTo>
                  <a:lnTo>
                    <a:pt x="201650" y="16303"/>
                  </a:lnTo>
                  <a:lnTo>
                    <a:pt x="206959" y="16303"/>
                  </a:lnTo>
                  <a:lnTo>
                    <a:pt x="208562" y="21134"/>
                  </a:lnTo>
                  <a:close/>
                </a:path>
                <a:path w="260985" h="184784">
                  <a:moveTo>
                    <a:pt x="242520" y="21134"/>
                  </a:moveTo>
                  <a:lnTo>
                    <a:pt x="245225" y="12982"/>
                  </a:lnTo>
                  <a:lnTo>
                    <a:pt x="238313" y="8151"/>
                  </a:lnTo>
                  <a:lnTo>
                    <a:pt x="246728" y="8151"/>
                  </a:lnTo>
                  <a:lnTo>
                    <a:pt x="249132" y="301"/>
                  </a:lnTo>
                  <a:lnTo>
                    <a:pt x="251837" y="8151"/>
                  </a:lnTo>
                  <a:lnTo>
                    <a:pt x="260251" y="8151"/>
                  </a:lnTo>
                  <a:lnTo>
                    <a:pt x="253339" y="12982"/>
                  </a:lnTo>
                  <a:lnTo>
                    <a:pt x="254441" y="16303"/>
                  </a:lnTo>
                  <a:lnTo>
                    <a:pt x="249132" y="16303"/>
                  </a:lnTo>
                  <a:lnTo>
                    <a:pt x="242520" y="21134"/>
                  </a:lnTo>
                  <a:close/>
                </a:path>
                <a:path w="260985" h="184784">
                  <a:moveTo>
                    <a:pt x="256044" y="21134"/>
                  </a:moveTo>
                  <a:lnTo>
                    <a:pt x="249132" y="16303"/>
                  </a:lnTo>
                  <a:lnTo>
                    <a:pt x="254441" y="16303"/>
                  </a:lnTo>
                  <a:lnTo>
                    <a:pt x="256044" y="21134"/>
                  </a:lnTo>
                  <a:close/>
                </a:path>
                <a:path w="260985" h="184784">
                  <a:moveTo>
                    <a:pt x="27948" y="41665"/>
                  </a:moveTo>
                  <a:lnTo>
                    <a:pt x="30653" y="33513"/>
                  </a:lnTo>
                  <a:lnTo>
                    <a:pt x="23741" y="28682"/>
                  </a:lnTo>
                  <a:lnTo>
                    <a:pt x="32155" y="28682"/>
                  </a:lnTo>
                  <a:lnTo>
                    <a:pt x="34860" y="20530"/>
                  </a:lnTo>
                  <a:lnTo>
                    <a:pt x="37565" y="28682"/>
                  </a:lnTo>
                  <a:lnTo>
                    <a:pt x="45979" y="28682"/>
                  </a:lnTo>
                  <a:lnTo>
                    <a:pt x="39067" y="33513"/>
                  </a:lnTo>
                  <a:lnTo>
                    <a:pt x="40169" y="36834"/>
                  </a:lnTo>
                  <a:lnTo>
                    <a:pt x="34860" y="36834"/>
                  </a:lnTo>
                  <a:lnTo>
                    <a:pt x="27948" y="41665"/>
                  </a:lnTo>
                  <a:close/>
                </a:path>
                <a:path w="260985" h="184784">
                  <a:moveTo>
                    <a:pt x="41772" y="41665"/>
                  </a:moveTo>
                  <a:lnTo>
                    <a:pt x="34860" y="36834"/>
                  </a:lnTo>
                  <a:lnTo>
                    <a:pt x="40169" y="36834"/>
                  </a:lnTo>
                  <a:lnTo>
                    <a:pt x="41772" y="41665"/>
                  </a:lnTo>
                  <a:close/>
                </a:path>
                <a:path w="260985" h="184784">
                  <a:moveTo>
                    <a:pt x="75731" y="41665"/>
                  </a:moveTo>
                  <a:lnTo>
                    <a:pt x="78436" y="33513"/>
                  </a:lnTo>
                  <a:lnTo>
                    <a:pt x="71524" y="28682"/>
                  </a:lnTo>
                  <a:lnTo>
                    <a:pt x="79938" y="28682"/>
                  </a:lnTo>
                  <a:lnTo>
                    <a:pt x="82643" y="20530"/>
                  </a:lnTo>
                  <a:lnTo>
                    <a:pt x="85348" y="28682"/>
                  </a:lnTo>
                  <a:lnTo>
                    <a:pt x="93762" y="28682"/>
                  </a:lnTo>
                  <a:lnTo>
                    <a:pt x="86850" y="33513"/>
                  </a:lnTo>
                  <a:lnTo>
                    <a:pt x="87952" y="36834"/>
                  </a:lnTo>
                  <a:lnTo>
                    <a:pt x="82643" y="36834"/>
                  </a:lnTo>
                  <a:lnTo>
                    <a:pt x="75731" y="41665"/>
                  </a:lnTo>
                  <a:close/>
                </a:path>
                <a:path w="260985" h="184784">
                  <a:moveTo>
                    <a:pt x="89555" y="41665"/>
                  </a:moveTo>
                  <a:lnTo>
                    <a:pt x="82643" y="36834"/>
                  </a:lnTo>
                  <a:lnTo>
                    <a:pt x="87952" y="36834"/>
                  </a:lnTo>
                  <a:lnTo>
                    <a:pt x="89555" y="41665"/>
                  </a:lnTo>
                  <a:close/>
                </a:path>
                <a:path w="260985" h="184784">
                  <a:moveTo>
                    <a:pt x="123213" y="41665"/>
                  </a:moveTo>
                  <a:lnTo>
                    <a:pt x="125918" y="33513"/>
                  </a:lnTo>
                  <a:lnTo>
                    <a:pt x="119006" y="28682"/>
                  </a:lnTo>
                  <a:lnTo>
                    <a:pt x="127421" y="28682"/>
                  </a:lnTo>
                  <a:lnTo>
                    <a:pt x="130125" y="20530"/>
                  </a:lnTo>
                  <a:lnTo>
                    <a:pt x="132830" y="28682"/>
                  </a:lnTo>
                  <a:lnTo>
                    <a:pt x="141245" y="28682"/>
                  </a:lnTo>
                  <a:lnTo>
                    <a:pt x="134333" y="33513"/>
                  </a:lnTo>
                  <a:lnTo>
                    <a:pt x="135435" y="36834"/>
                  </a:lnTo>
                  <a:lnTo>
                    <a:pt x="130125" y="36834"/>
                  </a:lnTo>
                  <a:lnTo>
                    <a:pt x="123213" y="41665"/>
                  </a:lnTo>
                  <a:close/>
                </a:path>
                <a:path w="260985" h="184784">
                  <a:moveTo>
                    <a:pt x="137037" y="41665"/>
                  </a:moveTo>
                  <a:lnTo>
                    <a:pt x="130125" y="36834"/>
                  </a:lnTo>
                  <a:lnTo>
                    <a:pt x="135435" y="36834"/>
                  </a:lnTo>
                  <a:lnTo>
                    <a:pt x="137037" y="41665"/>
                  </a:lnTo>
                  <a:close/>
                </a:path>
                <a:path w="260985" h="184784">
                  <a:moveTo>
                    <a:pt x="170996" y="41665"/>
                  </a:moveTo>
                  <a:lnTo>
                    <a:pt x="173701" y="33513"/>
                  </a:lnTo>
                  <a:lnTo>
                    <a:pt x="166789" y="28682"/>
                  </a:lnTo>
                  <a:lnTo>
                    <a:pt x="175204" y="28682"/>
                  </a:lnTo>
                  <a:lnTo>
                    <a:pt x="177908" y="20530"/>
                  </a:lnTo>
                  <a:lnTo>
                    <a:pt x="180613" y="28682"/>
                  </a:lnTo>
                  <a:lnTo>
                    <a:pt x="189028" y="28682"/>
                  </a:lnTo>
                  <a:lnTo>
                    <a:pt x="182116" y="33513"/>
                  </a:lnTo>
                  <a:lnTo>
                    <a:pt x="183218" y="36834"/>
                  </a:lnTo>
                  <a:lnTo>
                    <a:pt x="177908" y="36834"/>
                  </a:lnTo>
                  <a:lnTo>
                    <a:pt x="170996" y="41665"/>
                  </a:lnTo>
                  <a:close/>
                </a:path>
                <a:path w="260985" h="184784">
                  <a:moveTo>
                    <a:pt x="184820" y="41665"/>
                  </a:moveTo>
                  <a:lnTo>
                    <a:pt x="177908" y="36834"/>
                  </a:lnTo>
                  <a:lnTo>
                    <a:pt x="183218" y="36834"/>
                  </a:lnTo>
                  <a:lnTo>
                    <a:pt x="184820" y="41665"/>
                  </a:lnTo>
                  <a:close/>
                </a:path>
                <a:path w="260985" h="184784">
                  <a:moveTo>
                    <a:pt x="218479" y="41665"/>
                  </a:moveTo>
                  <a:lnTo>
                    <a:pt x="221183" y="33513"/>
                  </a:lnTo>
                  <a:lnTo>
                    <a:pt x="214271" y="28682"/>
                  </a:lnTo>
                  <a:lnTo>
                    <a:pt x="222686" y="28682"/>
                  </a:lnTo>
                  <a:lnTo>
                    <a:pt x="225391" y="20530"/>
                  </a:lnTo>
                  <a:lnTo>
                    <a:pt x="228095" y="28682"/>
                  </a:lnTo>
                  <a:lnTo>
                    <a:pt x="236510" y="28682"/>
                  </a:lnTo>
                  <a:lnTo>
                    <a:pt x="229598" y="33513"/>
                  </a:lnTo>
                  <a:lnTo>
                    <a:pt x="230700" y="36834"/>
                  </a:lnTo>
                  <a:lnTo>
                    <a:pt x="225391" y="36834"/>
                  </a:lnTo>
                  <a:lnTo>
                    <a:pt x="218479" y="41665"/>
                  </a:lnTo>
                  <a:close/>
                </a:path>
                <a:path w="260985" h="184784">
                  <a:moveTo>
                    <a:pt x="232303" y="41665"/>
                  </a:moveTo>
                  <a:lnTo>
                    <a:pt x="225391" y="36834"/>
                  </a:lnTo>
                  <a:lnTo>
                    <a:pt x="230700" y="36834"/>
                  </a:lnTo>
                  <a:lnTo>
                    <a:pt x="232303" y="41665"/>
                  </a:lnTo>
                  <a:close/>
                </a:path>
                <a:path w="260985" h="184784">
                  <a:moveTo>
                    <a:pt x="4207" y="62195"/>
                  </a:moveTo>
                  <a:lnTo>
                    <a:pt x="6911" y="54043"/>
                  </a:lnTo>
                  <a:lnTo>
                    <a:pt x="0" y="48911"/>
                  </a:lnTo>
                  <a:lnTo>
                    <a:pt x="8414" y="48911"/>
                  </a:lnTo>
                  <a:lnTo>
                    <a:pt x="11119" y="41061"/>
                  </a:lnTo>
                  <a:lnTo>
                    <a:pt x="13823" y="49213"/>
                  </a:lnTo>
                  <a:lnTo>
                    <a:pt x="22238" y="49213"/>
                  </a:lnTo>
                  <a:lnTo>
                    <a:pt x="15326" y="54043"/>
                  </a:lnTo>
                  <a:lnTo>
                    <a:pt x="16366" y="57063"/>
                  </a:lnTo>
                  <a:lnTo>
                    <a:pt x="11119" y="57063"/>
                  </a:lnTo>
                  <a:lnTo>
                    <a:pt x="4207" y="62195"/>
                  </a:lnTo>
                  <a:close/>
                </a:path>
                <a:path w="260985" h="184784">
                  <a:moveTo>
                    <a:pt x="18031" y="61893"/>
                  </a:moveTo>
                  <a:lnTo>
                    <a:pt x="11119" y="57063"/>
                  </a:lnTo>
                  <a:lnTo>
                    <a:pt x="16366" y="57063"/>
                  </a:lnTo>
                  <a:lnTo>
                    <a:pt x="18031" y="61893"/>
                  </a:lnTo>
                  <a:close/>
                </a:path>
                <a:path w="260985" h="184784">
                  <a:moveTo>
                    <a:pt x="51689" y="61893"/>
                  </a:moveTo>
                  <a:lnTo>
                    <a:pt x="54394" y="53742"/>
                  </a:lnTo>
                  <a:lnTo>
                    <a:pt x="47482" y="48911"/>
                  </a:lnTo>
                  <a:lnTo>
                    <a:pt x="55897" y="48911"/>
                  </a:lnTo>
                  <a:lnTo>
                    <a:pt x="58601" y="41061"/>
                  </a:lnTo>
                  <a:lnTo>
                    <a:pt x="61306" y="49213"/>
                  </a:lnTo>
                  <a:lnTo>
                    <a:pt x="69721" y="49213"/>
                  </a:lnTo>
                  <a:lnTo>
                    <a:pt x="62809" y="54043"/>
                  </a:lnTo>
                  <a:lnTo>
                    <a:pt x="63849" y="57063"/>
                  </a:lnTo>
                  <a:lnTo>
                    <a:pt x="58601" y="57063"/>
                  </a:lnTo>
                  <a:lnTo>
                    <a:pt x="51689" y="61893"/>
                  </a:lnTo>
                  <a:close/>
                </a:path>
                <a:path w="260985" h="184784">
                  <a:moveTo>
                    <a:pt x="65513" y="61893"/>
                  </a:moveTo>
                  <a:lnTo>
                    <a:pt x="58601" y="57063"/>
                  </a:lnTo>
                  <a:lnTo>
                    <a:pt x="63849" y="57063"/>
                  </a:lnTo>
                  <a:lnTo>
                    <a:pt x="65513" y="61893"/>
                  </a:lnTo>
                  <a:close/>
                </a:path>
                <a:path w="260985" h="184784">
                  <a:moveTo>
                    <a:pt x="99472" y="61893"/>
                  </a:moveTo>
                  <a:lnTo>
                    <a:pt x="102177" y="53742"/>
                  </a:lnTo>
                  <a:lnTo>
                    <a:pt x="95265" y="48911"/>
                  </a:lnTo>
                  <a:lnTo>
                    <a:pt x="103679" y="48911"/>
                  </a:lnTo>
                  <a:lnTo>
                    <a:pt x="106384" y="41061"/>
                  </a:lnTo>
                  <a:lnTo>
                    <a:pt x="109089" y="49213"/>
                  </a:lnTo>
                  <a:lnTo>
                    <a:pt x="117503" y="49213"/>
                  </a:lnTo>
                  <a:lnTo>
                    <a:pt x="110591" y="54043"/>
                  </a:lnTo>
                  <a:lnTo>
                    <a:pt x="111632" y="57063"/>
                  </a:lnTo>
                  <a:lnTo>
                    <a:pt x="106384" y="57063"/>
                  </a:lnTo>
                  <a:lnTo>
                    <a:pt x="99472" y="61893"/>
                  </a:lnTo>
                  <a:close/>
                </a:path>
                <a:path w="260985" h="184784">
                  <a:moveTo>
                    <a:pt x="113296" y="61893"/>
                  </a:moveTo>
                  <a:lnTo>
                    <a:pt x="106384" y="57063"/>
                  </a:lnTo>
                  <a:lnTo>
                    <a:pt x="111632" y="57063"/>
                  </a:lnTo>
                  <a:lnTo>
                    <a:pt x="113296" y="61893"/>
                  </a:lnTo>
                  <a:close/>
                </a:path>
                <a:path w="260985" h="184784">
                  <a:moveTo>
                    <a:pt x="147255" y="61893"/>
                  </a:moveTo>
                  <a:lnTo>
                    <a:pt x="149960" y="53742"/>
                  </a:lnTo>
                  <a:lnTo>
                    <a:pt x="143048" y="48911"/>
                  </a:lnTo>
                  <a:lnTo>
                    <a:pt x="151462" y="48911"/>
                  </a:lnTo>
                  <a:lnTo>
                    <a:pt x="153867" y="41061"/>
                  </a:lnTo>
                  <a:lnTo>
                    <a:pt x="156571" y="49213"/>
                  </a:lnTo>
                  <a:lnTo>
                    <a:pt x="164986" y="49213"/>
                  </a:lnTo>
                  <a:lnTo>
                    <a:pt x="158074" y="54043"/>
                  </a:lnTo>
                  <a:lnTo>
                    <a:pt x="159230" y="57063"/>
                  </a:lnTo>
                  <a:lnTo>
                    <a:pt x="154167" y="57063"/>
                  </a:lnTo>
                  <a:lnTo>
                    <a:pt x="147255" y="61893"/>
                  </a:lnTo>
                  <a:close/>
                </a:path>
                <a:path w="260985" h="184784">
                  <a:moveTo>
                    <a:pt x="161079" y="61893"/>
                  </a:moveTo>
                  <a:lnTo>
                    <a:pt x="154167" y="57063"/>
                  </a:lnTo>
                  <a:lnTo>
                    <a:pt x="159230" y="57063"/>
                  </a:lnTo>
                  <a:lnTo>
                    <a:pt x="161079" y="61893"/>
                  </a:lnTo>
                  <a:close/>
                </a:path>
                <a:path w="260985" h="184784">
                  <a:moveTo>
                    <a:pt x="194737" y="61893"/>
                  </a:moveTo>
                  <a:lnTo>
                    <a:pt x="197442" y="53742"/>
                  </a:lnTo>
                  <a:lnTo>
                    <a:pt x="190530" y="48911"/>
                  </a:lnTo>
                  <a:lnTo>
                    <a:pt x="198945" y="48911"/>
                  </a:lnTo>
                  <a:lnTo>
                    <a:pt x="201649" y="41061"/>
                  </a:lnTo>
                  <a:lnTo>
                    <a:pt x="204354" y="49213"/>
                  </a:lnTo>
                  <a:lnTo>
                    <a:pt x="212769" y="49213"/>
                  </a:lnTo>
                  <a:lnTo>
                    <a:pt x="205857" y="54043"/>
                  </a:lnTo>
                  <a:lnTo>
                    <a:pt x="206897" y="57063"/>
                  </a:lnTo>
                  <a:lnTo>
                    <a:pt x="201650" y="57063"/>
                  </a:lnTo>
                  <a:lnTo>
                    <a:pt x="194737" y="61893"/>
                  </a:lnTo>
                  <a:close/>
                </a:path>
                <a:path w="260985" h="184784">
                  <a:moveTo>
                    <a:pt x="208562" y="61893"/>
                  </a:moveTo>
                  <a:lnTo>
                    <a:pt x="201650" y="57063"/>
                  </a:lnTo>
                  <a:lnTo>
                    <a:pt x="206897" y="57063"/>
                  </a:lnTo>
                  <a:lnTo>
                    <a:pt x="208562" y="61893"/>
                  </a:lnTo>
                  <a:close/>
                </a:path>
                <a:path w="260985" h="184784">
                  <a:moveTo>
                    <a:pt x="242520" y="61893"/>
                  </a:moveTo>
                  <a:lnTo>
                    <a:pt x="245225" y="53742"/>
                  </a:lnTo>
                  <a:lnTo>
                    <a:pt x="238313" y="48911"/>
                  </a:lnTo>
                  <a:lnTo>
                    <a:pt x="246728" y="48911"/>
                  </a:lnTo>
                  <a:lnTo>
                    <a:pt x="249132" y="40759"/>
                  </a:lnTo>
                  <a:lnTo>
                    <a:pt x="251837" y="49213"/>
                  </a:lnTo>
                  <a:lnTo>
                    <a:pt x="260251" y="49213"/>
                  </a:lnTo>
                  <a:lnTo>
                    <a:pt x="253339" y="54043"/>
                  </a:lnTo>
                  <a:lnTo>
                    <a:pt x="254379" y="57063"/>
                  </a:lnTo>
                  <a:lnTo>
                    <a:pt x="249132" y="57063"/>
                  </a:lnTo>
                  <a:lnTo>
                    <a:pt x="242520" y="61893"/>
                  </a:lnTo>
                  <a:close/>
                </a:path>
                <a:path w="260985" h="184784">
                  <a:moveTo>
                    <a:pt x="256044" y="61893"/>
                  </a:moveTo>
                  <a:lnTo>
                    <a:pt x="249132" y="57063"/>
                  </a:lnTo>
                  <a:lnTo>
                    <a:pt x="254379" y="57063"/>
                  </a:lnTo>
                  <a:lnTo>
                    <a:pt x="256044" y="61893"/>
                  </a:lnTo>
                  <a:close/>
                </a:path>
                <a:path w="260985" h="184784">
                  <a:moveTo>
                    <a:pt x="37565" y="69442"/>
                  </a:moveTo>
                  <a:lnTo>
                    <a:pt x="32155" y="69442"/>
                  </a:lnTo>
                  <a:lnTo>
                    <a:pt x="34860" y="61290"/>
                  </a:lnTo>
                  <a:lnTo>
                    <a:pt x="37565" y="69442"/>
                  </a:lnTo>
                  <a:close/>
                </a:path>
                <a:path w="260985" h="184784">
                  <a:moveTo>
                    <a:pt x="27948" y="82424"/>
                  </a:moveTo>
                  <a:lnTo>
                    <a:pt x="30653" y="74272"/>
                  </a:lnTo>
                  <a:lnTo>
                    <a:pt x="23741" y="69442"/>
                  </a:lnTo>
                  <a:lnTo>
                    <a:pt x="45979" y="69442"/>
                  </a:lnTo>
                  <a:lnTo>
                    <a:pt x="39067" y="74272"/>
                  </a:lnTo>
                  <a:lnTo>
                    <a:pt x="40169" y="77593"/>
                  </a:lnTo>
                  <a:lnTo>
                    <a:pt x="34860" y="77593"/>
                  </a:lnTo>
                  <a:lnTo>
                    <a:pt x="27948" y="82424"/>
                  </a:lnTo>
                  <a:close/>
                </a:path>
                <a:path w="260985" h="184784">
                  <a:moveTo>
                    <a:pt x="41772" y="82424"/>
                  </a:moveTo>
                  <a:lnTo>
                    <a:pt x="34860" y="77593"/>
                  </a:lnTo>
                  <a:lnTo>
                    <a:pt x="40169" y="77593"/>
                  </a:lnTo>
                  <a:lnTo>
                    <a:pt x="41772" y="82424"/>
                  </a:lnTo>
                  <a:close/>
                </a:path>
                <a:path w="260985" h="184784">
                  <a:moveTo>
                    <a:pt x="85348" y="69442"/>
                  </a:moveTo>
                  <a:lnTo>
                    <a:pt x="79938" y="69442"/>
                  </a:lnTo>
                  <a:lnTo>
                    <a:pt x="82643" y="61290"/>
                  </a:lnTo>
                  <a:lnTo>
                    <a:pt x="85348" y="69442"/>
                  </a:lnTo>
                  <a:close/>
                </a:path>
                <a:path w="260985" h="184784">
                  <a:moveTo>
                    <a:pt x="75731" y="82424"/>
                  </a:moveTo>
                  <a:lnTo>
                    <a:pt x="78436" y="74272"/>
                  </a:lnTo>
                  <a:lnTo>
                    <a:pt x="71524" y="69442"/>
                  </a:lnTo>
                  <a:lnTo>
                    <a:pt x="93762" y="69442"/>
                  </a:lnTo>
                  <a:lnTo>
                    <a:pt x="86850" y="74272"/>
                  </a:lnTo>
                  <a:lnTo>
                    <a:pt x="87952" y="77593"/>
                  </a:lnTo>
                  <a:lnTo>
                    <a:pt x="82643" y="77593"/>
                  </a:lnTo>
                  <a:lnTo>
                    <a:pt x="75731" y="82424"/>
                  </a:lnTo>
                  <a:close/>
                </a:path>
                <a:path w="260985" h="184784">
                  <a:moveTo>
                    <a:pt x="89555" y="82424"/>
                  </a:moveTo>
                  <a:lnTo>
                    <a:pt x="82643" y="77593"/>
                  </a:lnTo>
                  <a:lnTo>
                    <a:pt x="87952" y="77593"/>
                  </a:lnTo>
                  <a:lnTo>
                    <a:pt x="89555" y="82424"/>
                  </a:lnTo>
                  <a:close/>
                </a:path>
                <a:path w="260985" h="184784">
                  <a:moveTo>
                    <a:pt x="132830" y="69442"/>
                  </a:moveTo>
                  <a:lnTo>
                    <a:pt x="127421" y="69442"/>
                  </a:lnTo>
                  <a:lnTo>
                    <a:pt x="130125" y="61290"/>
                  </a:lnTo>
                  <a:lnTo>
                    <a:pt x="132830" y="69442"/>
                  </a:lnTo>
                  <a:close/>
                </a:path>
                <a:path w="260985" h="184784">
                  <a:moveTo>
                    <a:pt x="123213" y="82424"/>
                  </a:moveTo>
                  <a:lnTo>
                    <a:pt x="125918" y="74272"/>
                  </a:lnTo>
                  <a:lnTo>
                    <a:pt x="119006" y="69442"/>
                  </a:lnTo>
                  <a:lnTo>
                    <a:pt x="141245" y="69442"/>
                  </a:lnTo>
                  <a:lnTo>
                    <a:pt x="134333" y="74272"/>
                  </a:lnTo>
                  <a:lnTo>
                    <a:pt x="135435" y="77593"/>
                  </a:lnTo>
                  <a:lnTo>
                    <a:pt x="130125" y="77593"/>
                  </a:lnTo>
                  <a:lnTo>
                    <a:pt x="123213" y="82424"/>
                  </a:lnTo>
                  <a:close/>
                </a:path>
                <a:path w="260985" h="184784">
                  <a:moveTo>
                    <a:pt x="137037" y="82424"/>
                  </a:moveTo>
                  <a:lnTo>
                    <a:pt x="130125" y="77593"/>
                  </a:lnTo>
                  <a:lnTo>
                    <a:pt x="135435" y="77593"/>
                  </a:lnTo>
                  <a:lnTo>
                    <a:pt x="137037" y="82424"/>
                  </a:lnTo>
                  <a:close/>
                </a:path>
                <a:path w="260985" h="184784">
                  <a:moveTo>
                    <a:pt x="170996" y="82424"/>
                  </a:moveTo>
                  <a:lnTo>
                    <a:pt x="173701" y="74272"/>
                  </a:lnTo>
                  <a:lnTo>
                    <a:pt x="166789" y="69442"/>
                  </a:lnTo>
                  <a:lnTo>
                    <a:pt x="175204" y="69441"/>
                  </a:lnTo>
                  <a:lnTo>
                    <a:pt x="177908" y="61290"/>
                  </a:lnTo>
                  <a:lnTo>
                    <a:pt x="180613" y="69441"/>
                  </a:lnTo>
                  <a:lnTo>
                    <a:pt x="189028" y="69441"/>
                  </a:lnTo>
                  <a:lnTo>
                    <a:pt x="182116" y="74272"/>
                  </a:lnTo>
                  <a:lnTo>
                    <a:pt x="183218" y="77593"/>
                  </a:lnTo>
                  <a:lnTo>
                    <a:pt x="177908" y="77593"/>
                  </a:lnTo>
                  <a:lnTo>
                    <a:pt x="170996" y="82424"/>
                  </a:lnTo>
                  <a:close/>
                </a:path>
                <a:path w="260985" h="184784">
                  <a:moveTo>
                    <a:pt x="184820" y="82424"/>
                  </a:moveTo>
                  <a:lnTo>
                    <a:pt x="177908" y="77593"/>
                  </a:lnTo>
                  <a:lnTo>
                    <a:pt x="183218" y="77593"/>
                  </a:lnTo>
                  <a:lnTo>
                    <a:pt x="184820" y="82424"/>
                  </a:lnTo>
                  <a:close/>
                </a:path>
                <a:path w="260985" h="184784">
                  <a:moveTo>
                    <a:pt x="228095" y="69442"/>
                  </a:moveTo>
                  <a:lnTo>
                    <a:pt x="222686" y="69442"/>
                  </a:lnTo>
                  <a:lnTo>
                    <a:pt x="225391" y="61290"/>
                  </a:lnTo>
                  <a:lnTo>
                    <a:pt x="228095" y="69442"/>
                  </a:lnTo>
                  <a:close/>
                </a:path>
                <a:path w="260985" h="184784">
                  <a:moveTo>
                    <a:pt x="218479" y="82424"/>
                  </a:moveTo>
                  <a:lnTo>
                    <a:pt x="221183" y="74272"/>
                  </a:lnTo>
                  <a:lnTo>
                    <a:pt x="214271" y="69442"/>
                  </a:lnTo>
                  <a:lnTo>
                    <a:pt x="236510" y="69442"/>
                  </a:lnTo>
                  <a:lnTo>
                    <a:pt x="229598" y="74272"/>
                  </a:lnTo>
                  <a:lnTo>
                    <a:pt x="230700" y="77593"/>
                  </a:lnTo>
                  <a:lnTo>
                    <a:pt x="225391" y="77593"/>
                  </a:lnTo>
                  <a:lnTo>
                    <a:pt x="218479" y="82424"/>
                  </a:lnTo>
                  <a:close/>
                </a:path>
                <a:path w="260985" h="184784">
                  <a:moveTo>
                    <a:pt x="232303" y="82424"/>
                  </a:moveTo>
                  <a:lnTo>
                    <a:pt x="225391" y="77593"/>
                  </a:lnTo>
                  <a:lnTo>
                    <a:pt x="230700" y="77593"/>
                  </a:lnTo>
                  <a:lnTo>
                    <a:pt x="232303" y="82424"/>
                  </a:lnTo>
                  <a:close/>
                </a:path>
                <a:path w="260985" h="184784">
                  <a:moveTo>
                    <a:pt x="13823" y="89670"/>
                  </a:moveTo>
                  <a:lnTo>
                    <a:pt x="8414" y="89670"/>
                  </a:lnTo>
                  <a:lnTo>
                    <a:pt x="11119" y="81518"/>
                  </a:lnTo>
                  <a:lnTo>
                    <a:pt x="13823" y="89670"/>
                  </a:lnTo>
                  <a:close/>
                </a:path>
                <a:path w="260985" h="184784">
                  <a:moveTo>
                    <a:pt x="4207" y="102653"/>
                  </a:moveTo>
                  <a:lnTo>
                    <a:pt x="6911" y="94501"/>
                  </a:lnTo>
                  <a:lnTo>
                    <a:pt x="0" y="89670"/>
                  </a:lnTo>
                  <a:lnTo>
                    <a:pt x="22238" y="89670"/>
                  </a:lnTo>
                  <a:lnTo>
                    <a:pt x="15326" y="94501"/>
                  </a:lnTo>
                  <a:lnTo>
                    <a:pt x="16428" y="97822"/>
                  </a:lnTo>
                  <a:lnTo>
                    <a:pt x="11119" y="97822"/>
                  </a:lnTo>
                  <a:lnTo>
                    <a:pt x="4207" y="102653"/>
                  </a:lnTo>
                  <a:close/>
                </a:path>
                <a:path w="260985" h="184784">
                  <a:moveTo>
                    <a:pt x="18031" y="102653"/>
                  </a:moveTo>
                  <a:lnTo>
                    <a:pt x="11119" y="97822"/>
                  </a:lnTo>
                  <a:lnTo>
                    <a:pt x="16428" y="97822"/>
                  </a:lnTo>
                  <a:lnTo>
                    <a:pt x="18031" y="102653"/>
                  </a:lnTo>
                  <a:close/>
                </a:path>
                <a:path w="260985" h="184784">
                  <a:moveTo>
                    <a:pt x="51689" y="102653"/>
                  </a:moveTo>
                  <a:lnTo>
                    <a:pt x="54394" y="94501"/>
                  </a:lnTo>
                  <a:lnTo>
                    <a:pt x="47482" y="89670"/>
                  </a:lnTo>
                  <a:lnTo>
                    <a:pt x="55897" y="89670"/>
                  </a:lnTo>
                  <a:lnTo>
                    <a:pt x="58601" y="81518"/>
                  </a:lnTo>
                  <a:lnTo>
                    <a:pt x="61306" y="89670"/>
                  </a:lnTo>
                  <a:lnTo>
                    <a:pt x="69721" y="89670"/>
                  </a:lnTo>
                  <a:lnTo>
                    <a:pt x="62809" y="94501"/>
                  </a:lnTo>
                  <a:lnTo>
                    <a:pt x="63910" y="97822"/>
                  </a:lnTo>
                  <a:lnTo>
                    <a:pt x="58601" y="97822"/>
                  </a:lnTo>
                  <a:lnTo>
                    <a:pt x="51689" y="102653"/>
                  </a:lnTo>
                  <a:close/>
                </a:path>
                <a:path w="260985" h="184784">
                  <a:moveTo>
                    <a:pt x="65513" y="102653"/>
                  </a:moveTo>
                  <a:lnTo>
                    <a:pt x="58601" y="97822"/>
                  </a:lnTo>
                  <a:lnTo>
                    <a:pt x="63910" y="97822"/>
                  </a:lnTo>
                  <a:lnTo>
                    <a:pt x="65513" y="102653"/>
                  </a:lnTo>
                  <a:close/>
                </a:path>
                <a:path w="260985" h="184784">
                  <a:moveTo>
                    <a:pt x="109089" y="89670"/>
                  </a:moveTo>
                  <a:lnTo>
                    <a:pt x="103679" y="89670"/>
                  </a:lnTo>
                  <a:lnTo>
                    <a:pt x="106384" y="81518"/>
                  </a:lnTo>
                  <a:lnTo>
                    <a:pt x="109089" y="89670"/>
                  </a:lnTo>
                  <a:close/>
                </a:path>
                <a:path w="260985" h="184784">
                  <a:moveTo>
                    <a:pt x="99472" y="102653"/>
                  </a:moveTo>
                  <a:lnTo>
                    <a:pt x="102177" y="94501"/>
                  </a:lnTo>
                  <a:lnTo>
                    <a:pt x="95265" y="89670"/>
                  </a:lnTo>
                  <a:lnTo>
                    <a:pt x="117503" y="89670"/>
                  </a:lnTo>
                  <a:lnTo>
                    <a:pt x="110591" y="94501"/>
                  </a:lnTo>
                  <a:lnTo>
                    <a:pt x="111693" y="97822"/>
                  </a:lnTo>
                  <a:lnTo>
                    <a:pt x="106384" y="97822"/>
                  </a:lnTo>
                  <a:lnTo>
                    <a:pt x="99472" y="102653"/>
                  </a:lnTo>
                  <a:close/>
                </a:path>
                <a:path w="260985" h="184784">
                  <a:moveTo>
                    <a:pt x="113296" y="102653"/>
                  </a:moveTo>
                  <a:lnTo>
                    <a:pt x="106384" y="97822"/>
                  </a:lnTo>
                  <a:lnTo>
                    <a:pt x="111693" y="97822"/>
                  </a:lnTo>
                  <a:lnTo>
                    <a:pt x="113296" y="102653"/>
                  </a:lnTo>
                  <a:close/>
                </a:path>
                <a:path w="260985" h="184784">
                  <a:moveTo>
                    <a:pt x="156872" y="89670"/>
                  </a:moveTo>
                  <a:lnTo>
                    <a:pt x="151462" y="89670"/>
                  </a:lnTo>
                  <a:lnTo>
                    <a:pt x="154167" y="81518"/>
                  </a:lnTo>
                  <a:lnTo>
                    <a:pt x="156872" y="89670"/>
                  </a:lnTo>
                  <a:close/>
                </a:path>
                <a:path w="260985" h="184784">
                  <a:moveTo>
                    <a:pt x="147255" y="102653"/>
                  </a:moveTo>
                  <a:lnTo>
                    <a:pt x="149960" y="94501"/>
                  </a:lnTo>
                  <a:lnTo>
                    <a:pt x="143048" y="89670"/>
                  </a:lnTo>
                  <a:lnTo>
                    <a:pt x="165286" y="89670"/>
                  </a:lnTo>
                  <a:lnTo>
                    <a:pt x="158374" y="94501"/>
                  </a:lnTo>
                  <a:lnTo>
                    <a:pt x="159476" y="97822"/>
                  </a:lnTo>
                  <a:lnTo>
                    <a:pt x="154167" y="97822"/>
                  </a:lnTo>
                  <a:lnTo>
                    <a:pt x="147255" y="102653"/>
                  </a:lnTo>
                  <a:close/>
                </a:path>
                <a:path w="260985" h="184784">
                  <a:moveTo>
                    <a:pt x="161079" y="102653"/>
                  </a:moveTo>
                  <a:lnTo>
                    <a:pt x="154167" y="97822"/>
                  </a:lnTo>
                  <a:lnTo>
                    <a:pt x="159476" y="97822"/>
                  </a:lnTo>
                  <a:lnTo>
                    <a:pt x="161079" y="102653"/>
                  </a:lnTo>
                  <a:close/>
                </a:path>
                <a:path w="260985" h="184784">
                  <a:moveTo>
                    <a:pt x="204354" y="89670"/>
                  </a:moveTo>
                  <a:lnTo>
                    <a:pt x="198945" y="89670"/>
                  </a:lnTo>
                  <a:lnTo>
                    <a:pt x="201650" y="81518"/>
                  </a:lnTo>
                  <a:lnTo>
                    <a:pt x="204354" y="89670"/>
                  </a:lnTo>
                  <a:close/>
                </a:path>
                <a:path w="260985" h="184784">
                  <a:moveTo>
                    <a:pt x="194737" y="102653"/>
                  </a:moveTo>
                  <a:lnTo>
                    <a:pt x="197442" y="94501"/>
                  </a:lnTo>
                  <a:lnTo>
                    <a:pt x="190530" y="89670"/>
                  </a:lnTo>
                  <a:lnTo>
                    <a:pt x="212769" y="89670"/>
                  </a:lnTo>
                  <a:lnTo>
                    <a:pt x="205857" y="94501"/>
                  </a:lnTo>
                  <a:lnTo>
                    <a:pt x="206959" y="97822"/>
                  </a:lnTo>
                  <a:lnTo>
                    <a:pt x="201650" y="97822"/>
                  </a:lnTo>
                  <a:lnTo>
                    <a:pt x="194737" y="102653"/>
                  </a:lnTo>
                  <a:close/>
                </a:path>
                <a:path w="260985" h="184784">
                  <a:moveTo>
                    <a:pt x="208562" y="102653"/>
                  </a:moveTo>
                  <a:lnTo>
                    <a:pt x="201650" y="97822"/>
                  </a:lnTo>
                  <a:lnTo>
                    <a:pt x="206959" y="97822"/>
                  </a:lnTo>
                  <a:lnTo>
                    <a:pt x="208562" y="102653"/>
                  </a:lnTo>
                  <a:close/>
                </a:path>
                <a:path w="260985" h="184784">
                  <a:moveTo>
                    <a:pt x="252137" y="89670"/>
                  </a:moveTo>
                  <a:lnTo>
                    <a:pt x="246728" y="89670"/>
                  </a:lnTo>
                  <a:lnTo>
                    <a:pt x="249132" y="81518"/>
                  </a:lnTo>
                  <a:lnTo>
                    <a:pt x="252137" y="89670"/>
                  </a:lnTo>
                  <a:close/>
                </a:path>
                <a:path w="260985" h="184784">
                  <a:moveTo>
                    <a:pt x="242520" y="102653"/>
                  </a:moveTo>
                  <a:lnTo>
                    <a:pt x="245225" y="94501"/>
                  </a:lnTo>
                  <a:lnTo>
                    <a:pt x="238313" y="89670"/>
                  </a:lnTo>
                  <a:lnTo>
                    <a:pt x="260552" y="89670"/>
                  </a:lnTo>
                  <a:lnTo>
                    <a:pt x="253640" y="94501"/>
                  </a:lnTo>
                  <a:lnTo>
                    <a:pt x="254742" y="97822"/>
                  </a:lnTo>
                  <a:lnTo>
                    <a:pt x="249432" y="97822"/>
                  </a:lnTo>
                  <a:lnTo>
                    <a:pt x="242520" y="102653"/>
                  </a:lnTo>
                  <a:close/>
                </a:path>
                <a:path w="260985" h="184784">
                  <a:moveTo>
                    <a:pt x="256344" y="102653"/>
                  </a:moveTo>
                  <a:lnTo>
                    <a:pt x="249432" y="97822"/>
                  </a:lnTo>
                  <a:lnTo>
                    <a:pt x="254742" y="97822"/>
                  </a:lnTo>
                  <a:lnTo>
                    <a:pt x="256344" y="102653"/>
                  </a:lnTo>
                  <a:close/>
                </a:path>
                <a:path w="260985" h="184784">
                  <a:moveTo>
                    <a:pt x="37565" y="109899"/>
                  </a:moveTo>
                  <a:lnTo>
                    <a:pt x="32155" y="109899"/>
                  </a:lnTo>
                  <a:lnTo>
                    <a:pt x="34860" y="101747"/>
                  </a:lnTo>
                  <a:lnTo>
                    <a:pt x="37565" y="109899"/>
                  </a:lnTo>
                  <a:close/>
                </a:path>
                <a:path w="260985" h="184784">
                  <a:moveTo>
                    <a:pt x="27948" y="122882"/>
                  </a:moveTo>
                  <a:lnTo>
                    <a:pt x="30653" y="114730"/>
                  </a:lnTo>
                  <a:lnTo>
                    <a:pt x="23741" y="109899"/>
                  </a:lnTo>
                  <a:lnTo>
                    <a:pt x="45979" y="109899"/>
                  </a:lnTo>
                  <a:lnTo>
                    <a:pt x="39067" y="114730"/>
                  </a:lnTo>
                  <a:lnTo>
                    <a:pt x="40169" y="118051"/>
                  </a:lnTo>
                  <a:lnTo>
                    <a:pt x="34860" y="118051"/>
                  </a:lnTo>
                  <a:lnTo>
                    <a:pt x="27948" y="122882"/>
                  </a:lnTo>
                  <a:close/>
                </a:path>
                <a:path w="260985" h="184784">
                  <a:moveTo>
                    <a:pt x="41772" y="122882"/>
                  </a:moveTo>
                  <a:lnTo>
                    <a:pt x="34860" y="118051"/>
                  </a:lnTo>
                  <a:lnTo>
                    <a:pt x="40169" y="118051"/>
                  </a:lnTo>
                  <a:lnTo>
                    <a:pt x="41772" y="122882"/>
                  </a:lnTo>
                  <a:close/>
                </a:path>
                <a:path w="260985" h="184784">
                  <a:moveTo>
                    <a:pt x="85348" y="109899"/>
                  </a:moveTo>
                  <a:lnTo>
                    <a:pt x="79938" y="109899"/>
                  </a:lnTo>
                  <a:lnTo>
                    <a:pt x="82643" y="101747"/>
                  </a:lnTo>
                  <a:lnTo>
                    <a:pt x="85348" y="109899"/>
                  </a:lnTo>
                  <a:close/>
                </a:path>
                <a:path w="260985" h="184784">
                  <a:moveTo>
                    <a:pt x="75731" y="122882"/>
                  </a:moveTo>
                  <a:lnTo>
                    <a:pt x="78436" y="114730"/>
                  </a:lnTo>
                  <a:lnTo>
                    <a:pt x="71524" y="109899"/>
                  </a:lnTo>
                  <a:lnTo>
                    <a:pt x="93762" y="109899"/>
                  </a:lnTo>
                  <a:lnTo>
                    <a:pt x="86850" y="114730"/>
                  </a:lnTo>
                  <a:lnTo>
                    <a:pt x="87952" y="118051"/>
                  </a:lnTo>
                  <a:lnTo>
                    <a:pt x="82643" y="118051"/>
                  </a:lnTo>
                  <a:lnTo>
                    <a:pt x="75731" y="122882"/>
                  </a:lnTo>
                  <a:close/>
                </a:path>
                <a:path w="260985" h="184784">
                  <a:moveTo>
                    <a:pt x="89555" y="122882"/>
                  </a:moveTo>
                  <a:lnTo>
                    <a:pt x="82643" y="118051"/>
                  </a:lnTo>
                  <a:lnTo>
                    <a:pt x="87952" y="118051"/>
                  </a:lnTo>
                  <a:lnTo>
                    <a:pt x="89555" y="122882"/>
                  </a:lnTo>
                  <a:close/>
                </a:path>
                <a:path w="260985" h="184784">
                  <a:moveTo>
                    <a:pt x="132830" y="109899"/>
                  </a:moveTo>
                  <a:lnTo>
                    <a:pt x="127421" y="109899"/>
                  </a:lnTo>
                  <a:lnTo>
                    <a:pt x="130125" y="101747"/>
                  </a:lnTo>
                  <a:lnTo>
                    <a:pt x="132830" y="109899"/>
                  </a:lnTo>
                  <a:close/>
                </a:path>
                <a:path w="260985" h="184784">
                  <a:moveTo>
                    <a:pt x="123213" y="122882"/>
                  </a:moveTo>
                  <a:lnTo>
                    <a:pt x="125918" y="114730"/>
                  </a:lnTo>
                  <a:lnTo>
                    <a:pt x="119006" y="109899"/>
                  </a:lnTo>
                  <a:lnTo>
                    <a:pt x="141245" y="109899"/>
                  </a:lnTo>
                  <a:lnTo>
                    <a:pt x="134333" y="114730"/>
                  </a:lnTo>
                  <a:lnTo>
                    <a:pt x="135435" y="118051"/>
                  </a:lnTo>
                  <a:lnTo>
                    <a:pt x="130125" y="118051"/>
                  </a:lnTo>
                  <a:lnTo>
                    <a:pt x="123213" y="122882"/>
                  </a:lnTo>
                  <a:close/>
                </a:path>
                <a:path w="260985" h="184784">
                  <a:moveTo>
                    <a:pt x="137037" y="122882"/>
                  </a:moveTo>
                  <a:lnTo>
                    <a:pt x="130125" y="118051"/>
                  </a:lnTo>
                  <a:lnTo>
                    <a:pt x="135435" y="118051"/>
                  </a:lnTo>
                  <a:lnTo>
                    <a:pt x="137037" y="122882"/>
                  </a:lnTo>
                  <a:close/>
                </a:path>
                <a:path w="260985" h="184784">
                  <a:moveTo>
                    <a:pt x="180613" y="109899"/>
                  </a:moveTo>
                  <a:lnTo>
                    <a:pt x="175204" y="109899"/>
                  </a:lnTo>
                  <a:lnTo>
                    <a:pt x="177908" y="101747"/>
                  </a:lnTo>
                  <a:lnTo>
                    <a:pt x="180613" y="109899"/>
                  </a:lnTo>
                  <a:close/>
                </a:path>
                <a:path w="260985" h="184784">
                  <a:moveTo>
                    <a:pt x="170996" y="122882"/>
                  </a:moveTo>
                  <a:lnTo>
                    <a:pt x="173701" y="114730"/>
                  </a:lnTo>
                  <a:lnTo>
                    <a:pt x="166789" y="109899"/>
                  </a:lnTo>
                  <a:lnTo>
                    <a:pt x="189028" y="109899"/>
                  </a:lnTo>
                  <a:lnTo>
                    <a:pt x="182116" y="114730"/>
                  </a:lnTo>
                  <a:lnTo>
                    <a:pt x="183218" y="118051"/>
                  </a:lnTo>
                  <a:lnTo>
                    <a:pt x="177908" y="118051"/>
                  </a:lnTo>
                  <a:lnTo>
                    <a:pt x="170996" y="122882"/>
                  </a:lnTo>
                  <a:close/>
                </a:path>
                <a:path w="260985" h="184784">
                  <a:moveTo>
                    <a:pt x="184820" y="122882"/>
                  </a:moveTo>
                  <a:lnTo>
                    <a:pt x="177908" y="118051"/>
                  </a:lnTo>
                  <a:lnTo>
                    <a:pt x="183218" y="118051"/>
                  </a:lnTo>
                  <a:lnTo>
                    <a:pt x="184820" y="122882"/>
                  </a:lnTo>
                  <a:close/>
                </a:path>
                <a:path w="260985" h="184784">
                  <a:moveTo>
                    <a:pt x="228095" y="109899"/>
                  </a:moveTo>
                  <a:lnTo>
                    <a:pt x="222686" y="109899"/>
                  </a:lnTo>
                  <a:lnTo>
                    <a:pt x="225391" y="101747"/>
                  </a:lnTo>
                  <a:lnTo>
                    <a:pt x="228095" y="109899"/>
                  </a:lnTo>
                  <a:close/>
                </a:path>
                <a:path w="260985" h="184784">
                  <a:moveTo>
                    <a:pt x="218479" y="122882"/>
                  </a:moveTo>
                  <a:lnTo>
                    <a:pt x="221183" y="114730"/>
                  </a:lnTo>
                  <a:lnTo>
                    <a:pt x="214271" y="109899"/>
                  </a:lnTo>
                  <a:lnTo>
                    <a:pt x="236510" y="109899"/>
                  </a:lnTo>
                  <a:lnTo>
                    <a:pt x="229598" y="114730"/>
                  </a:lnTo>
                  <a:lnTo>
                    <a:pt x="230700" y="118051"/>
                  </a:lnTo>
                  <a:lnTo>
                    <a:pt x="225391" y="118051"/>
                  </a:lnTo>
                  <a:lnTo>
                    <a:pt x="218479" y="122882"/>
                  </a:lnTo>
                  <a:close/>
                </a:path>
                <a:path w="260985" h="184784">
                  <a:moveTo>
                    <a:pt x="232303" y="122882"/>
                  </a:moveTo>
                  <a:lnTo>
                    <a:pt x="225391" y="118051"/>
                  </a:lnTo>
                  <a:lnTo>
                    <a:pt x="230700" y="118051"/>
                  </a:lnTo>
                  <a:lnTo>
                    <a:pt x="232303" y="122882"/>
                  </a:lnTo>
                  <a:close/>
                </a:path>
                <a:path w="260985" h="184784">
                  <a:moveTo>
                    <a:pt x="13823" y="130430"/>
                  </a:moveTo>
                  <a:lnTo>
                    <a:pt x="8414" y="130430"/>
                  </a:lnTo>
                  <a:lnTo>
                    <a:pt x="11119" y="122278"/>
                  </a:lnTo>
                  <a:lnTo>
                    <a:pt x="13823" y="130430"/>
                  </a:lnTo>
                  <a:close/>
                </a:path>
                <a:path w="260985" h="184784">
                  <a:moveTo>
                    <a:pt x="4207" y="143412"/>
                  </a:moveTo>
                  <a:lnTo>
                    <a:pt x="6911" y="135260"/>
                  </a:lnTo>
                  <a:lnTo>
                    <a:pt x="0" y="130430"/>
                  </a:lnTo>
                  <a:lnTo>
                    <a:pt x="22238" y="130430"/>
                  </a:lnTo>
                  <a:lnTo>
                    <a:pt x="15326" y="135260"/>
                  </a:lnTo>
                  <a:lnTo>
                    <a:pt x="16428" y="138582"/>
                  </a:lnTo>
                  <a:lnTo>
                    <a:pt x="11119" y="138582"/>
                  </a:lnTo>
                  <a:lnTo>
                    <a:pt x="4207" y="143412"/>
                  </a:lnTo>
                  <a:close/>
                </a:path>
                <a:path w="260985" h="184784">
                  <a:moveTo>
                    <a:pt x="18031" y="143412"/>
                  </a:moveTo>
                  <a:lnTo>
                    <a:pt x="11119" y="138582"/>
                  </a:lnTo>
                  <a:lnTo>
                    <a:pt x="16428" y="138582"/>
                  </a:lnTo>
                  <a:lnTo>
                    <a:pt x="18031" y="143412"/>
                  </a:lnTo>
                  <a:close/>
                </a:path>
                <a:path w="260985" h="184784">
                  <a:moveTo>
                    <a:pt x="51689" y="143412"/>
                  </a:moveTo>
                  <a:lnTo>
                    <a:pt x="54394" y="135260"/>
                  </a:lnTo>
                  <a:lnTo>
                    <a:pt x="47482" y="130430"/>
                  </a:lnTo>
                  <a:lnTo>
                    <a:pt x="55897" y="130430"/>
                  </a:lnTo>
                  <a:lnTo>
                    <a:pt x="58601" y="122278"/>
                  </a:lnTo>
                  <a:lnTo>
                    <a:pt x="61306" y="130430"/>
                  </a:lnTo>
                  <a:lnTo>
                    <a:pt x="69721" y="130430"/>
                  </a:lnTo>
                  <a:lnTo>
                    <a:pt x="62809" y="135260"/>
                  </a:lnTo>
                  <a:lnTo>
                    <a:pt x="63910" y="138582"/>
                  </a:lnTo>
                  <a:lnTo>
                    <a:pt x="58601" y="138582"/>
                  </a:lnTo>
                  <a:lnTo>
                    <a:pt x="51689" y="143412"/>
                  </a:lnTo>
                  <a:close/>
                </a:path>
                <a:path w="260985" h="184784">
                  <a:moveTo>
                    <a:pt x="65513" y="143412"/>
                  </a:moveTo>
                  <a:lnTo>
                    <a:pt x="58601" y="138582"/>
                  </a:lnTo>
                  <a:lnTo>
                    <a:pt x="63910" y="138582"/>
                  </a:lnTo>
                  <a:lnTo>
                    <a:pt x="65513" y="143412"/>
                  </a:lnTo>
                  <a:close/>
                </a:path>
                <a:path w="260985" h="184784">
                  <a:moveTo>
                    <a:pt x="109089" y="130430"/>
                  </a:moveTo>
                  <a:lnTo>
                    <a:pt x="103679" y="130430"/>
                  </a:lnTo>
                  <a:lnTo>
                    <a:pt x="106384" y="122278"/>
                  </a:lnTo>
                  <a:lnTo>
                    <a:pt x="109089" y="130430"/>
                  </a:lnTo>
                  <a:close/>
                </a:path>
                <a:path w="260985" h="184784">
                  <a:moveTo>
                    <a:pt x="99472" y="143412"/>
                  </a:moveTo>
                  <a:lnTo>
                    <a:pt x="102177" y="135260"/>
                  </a:lnTo>
                  <a:lnTo>
                    <a:pt x="95265" y="130430"/>
                  </a:lnTo>
                  <a:lnTo>
                    <a:pt x="117503" y="130430"/>
                  </a:lnTo>
                  <a:lnTo>
                    <a:pt x="110591" y="135260"/>
                  </a:lnTo>
                  <a:lnTo>
                    <a:pt x="111693" y="138582"/>
                  </a:lnTo>
                  <a:lnTo>
                    <a:pt x="106384" y="138582"/>
                  </a:lnTo>
                  <a:lnTo>
                    <a:pt x="99472" y="143412"/>
                  </a:lnTo>
                  <a:close/>
                </a:path>
                <a:path w="260985" h="184784">
                  <a:moveTo>
                    <a:pt x="113296" y="143412"/>
                  </a:moveTo>
                  <a:lnTo>
                    <a:pt x="106384" y="138582"/>
                  </a:lnTo>
                  <a:lnTo>
                    <a:pt x="111693" y="138582"/>
                  </a:lnTo>
                  <a:lnTo>
                    <a:pt x="113296" y="143412"/>
                  </a:lnTo>
                  <a:close/>
                </a:path>
                <a:path w="260985" h="184784">
                  <a:moveTo>
                    <a:pt x="156872" y="130430"/>
                  </a:moveTo>
                  <a:lnTo>
                    <a:pt x="151462" y="130430"/>
                  </a:lnTo>
                  <a:lnTo>
                    <a:pt x="154167" y="122278"/>
                  </a:lnTo>
                  <a:lnTo>
                    <a:pt x="156872" y="130430"/>
                  </a:lnTo>
                  <a:close/>
                </a:path>
                <a:path w="260985" h="184784">
                  <a:moveTo>
                    <a:pt x="147255" y="143412"/>
                  </a:moveTo>
                  <a:lnTo>
                    <a:pt x="149960" y="135260"/>
                  </a:lnTo>
                  <a:lnTo>
                    <a:pt x="143048" y="130430"/>
                  </a:lnTo>
                  <a:lnTo>
                    <a:pt x="165286" y="130430"/>
                  </a:lnTo>
                  <a:lnTo>
                    <a:pt x="158374" y="135260"/>
                  </a:lnTo>
                  <a:lnTo>
                    <a:pt x="159476" y="138582"/>
                  </a:lnTo>
                  <a:lnTo>
                    <a:pt x="154167" y="138582"/>
                  </a:lnTo>
                  <a:lnTo>
                    <a:pt x="147255" y="143412"/>
                  </a:lnTo>
                  <a:close/>
                </a:path>
                <a:path w="260985" h="184784">
                  <a:moveTo>
                    <a:pt x="161079" y="143412"/>
                  </a:moveTo>
                  <a:lnTo>
                    <a:pt x="154167" y="138582"/>
                  </a:lnTo>
                  <a:lnTo>
                    <a:pt x="159476" y="138582"/>
                  </a:lnTo>
                  <a:lnTo>
                    <a:pt x="161079" y="143412"/>
                  </a:lnTo>
                  <a:close/>
                </a:path>
                <a:path w="260985" h="184784">
                  <a:moveTo>
                    <a:pt x="204354" y="130430"/>
                  </a:moveTo>
                  <a:lnTo>
                    <a:pt x="198945" y="130430"/>
                  </a:lnTo>
                  <a:lnTo>
                    <a:pt x="201650" y="122278"/>
                  </a:lnTo>
                  <a:lnTo>
                    <a:pt x="204354" y="130430"/>
                  </a:lnTo>
                  <a:close/>
                </a:path>
                <a:path w="260985" h="184784">
                  <a:moveTo>
                    <a:pt x="194737" y="143412"/>
                  </a:moveTo>
                  <a:lnTo>
                    <a:pt x="197442" y="135260"/>
                  </a:lnTo>
                  <a:lnTo>
                    <a:pt x="190530" y="130430"/>
                  </a:lnTo>
                  <a:lnTo>
                    <a:pt x="212769" y="130430"/>
                  </a:lnTo>
                  <a:lnTo>
                    <a:pt x="205857" y="135260"/>
                  </a:lnTo>
                  <a:lnTo>
                    <a:pt x="206959" y="138582"/>
                  </a:lnTo>
                  <a:lnTo>
                    <a:pt x="201650" y="138582"/>
                  </a:lnTo>
                  <a:lnTo>
                    <a:pt x="194737" y="143412"/>
                  </a:lnTo>
                  <a:close/>
                </a:path>
                <a:path w="260985" h="184784">
                  <a:moveTo>
                    <a:pt x="208562" y="143412"/>
                  </a:moveTo>
                  <a:lnTo>
                    <a:pt x="201650" y="138582"/>
                  </a:lnTo>
                  <a:lnTo>
                    <a:pt x="206959" y="138582"/>
                  </a:lnTo>
                  <a:lnTo>
                    <a:pt x="208562" y="143412"/>
                  </a:lnTo>
                  <a:close/>
                </a:path>
                <a:path w="260985" h="184784">
                  <a:moveTo>
                    <a:pt x="252137" y="130430"/>
                  </a:moveTo>
                  <a:lnTo>
                    <a:pt x="246728" y="130430"/>
                  </a:lnTo>
                  <a:lnTo>
                    <a:pt x="249132" y="122278"/>
                  </a:lnTo>
                  <a:lnTo>
                    <a:pt x="252137" y="130430"/>
                  </a:lnTo>
                  <a:close/>
                </a:path>
                <a:path w="260985" h="184784">
                  <a:moveTo>
                    <a:pt x="242520" y="143412"/>
                  </a:moveTo>
                  <a:lnTo>
                    <a:pt x="245225" y="135260"/>
                  </a:lnTo>
                  <a:lnTo>
                    <a:pt x="238313" y="130430"/>
                  </a:lnTo>
                  <a:lnTo>
                    <a:pt x="260552" y="130430"/>
                  </a:lnTo>
                  <a:lnTo>
                    <a:pt x="253640" y="135260"/>
                  </a:lnTo>
                  <a:lnTo>
                    <a:pt x="254742" y="138582"/>
                  </a:lnTo>
                  <a:lnTo>
                    <a:pt x="249432" y="138582"/>
                  </a:lnTo>
                  <a:lnTo>
                    <a:pt x="242520" y="143412"/>
                  </a:lnTo>
                  <a:close/>
                </a:path>
                <a:path w="260985" h="184784">
                  <a:moveTo>
                    <a:pt x="256344" y="143412"/>
                  </a:moveTo>
                  <a:lnTo>
                    <a:pt x="249432" y="138582"/>
                  </a:lnTo>
                  <a:lnTo>
                    <a:pt x="254742" y="138582"/>
                  </a:lnTo>
                  <a:lnTo>
                    <a:pt x="256344" y="143412"/>
                  </a:lnTo>
                  <a:close/>
                </a:path>
                <a:path w="260985" h="184784">
                  <a:moveTo>
                    <a:pt x="37565" y="150658"/>
                  </a:moveTo>
                  <a:lnTo>
                    <a:pt x="32155" y="150658"/>
                  </a:lnTo>
                  <a:lnTo>
                    <a:pt x="34860" y="142507"/>
                  </a:lnTo>
                  <a:lnTo>
                    <a:pt x="37565" y="150658"/>
                  </a:lnTo>
                  <a:close/>
                </a:path>
                <a:path w="260985" h="184784">
                  <a:moveTo>
                    <a:pt x="27948" y="163641"/>
                  </a:moveTo>
                  <a:lnTo>
                    <a:pt x="30653" y="155489"/>
                  </a:lnTo>
                  <a:lnTo>
                    <a:pt x="23741" y="150658"/>
                  </a:lnTo>
                  <a:lnTo>
                    <a:pt x="45979" y="150658"/>
                  </a:lnTo>
                  <a:lnTo>
                    <a:pt x="39067" y="155489"/>
                  </a:lnTo>
                  <a:lnTo>
                    <a:pt x="40169" y="158810"/>
                  </a:lnTo>
                  <a:lnTo>
                    <a:pt x="34860" y="158810"/>
                  </a:lnTo>
                  <a:lnTo>
                    <a:pt x="27948" y="163641"/>
                  </a:lnTo>
                  <a:close/>
                </a:path>
                <a:path w="260985" h="184784">
                  <a:moveTo>
                    <a:pt x="41772" y="163641"/>
                  </a:moveTo>
                  <a:lnTo>
                    <a:pt x="34860" y="158810"/>
                  </a:lnTo>
                  <a:lnTo>
                    <a:pt x="40169" y="158810"/>
                  </a:lnTo>
                  <a:lnTo>
                    <a:pt x="41772" y="163641"/>
                  </a:lnTo>
                  <a:close/>
                </a:path>
                <a:path w="260985" h="184784">
                  <a:moveTo>
                    <a:pt x="85348" y="150658"/>
                  </a:moveTo>
                  <a:lnTo>
                    <a:pt x="79938" y="150658"/>
                  </a:lnTo>
                  <a:lnTo>
                    <a:pt x="82643" y="142507"/>
                  </a:lnTo>
                  <a:lnTo>
                    <a:pt x="85348" y="150658"/>
                  </a:lnTo>
                  <a:close/>
                </a:path>
                <a:path w="260985" h="184784">
                  <a:moveTo>
                    <a:pt x="75731" y="163641"/>
                  </a:moveTo>
                  <a:lnTo>
                    <a:pt x="78436" y="155489"/>
                  </a:lnTo>
                  <a:lnTo>
                    <a:pt x="71524" y="150658"/>
                  </a:lnTo>
                  <a:lnTo>
                    <a:pt x="93762" y="150658"/>
                  </a:lnTo>
                  <a:lnTo>
                    <a:pt x="86850" y="155489"/>
                  </a:lnTo>
                  <a:lnTo>
                    <a:pt x="87952" y="158810"/>
                  </a:lnTo>
                  <a:lnTo>
                    <a:pt x="82643" y="158810"/>
                  </a:lnTo>
                  <a:lnTo>
                    <a:pt x="75731" y="163641"/>
                  </a:lnTo>
                  <a:close/>
                </a:path>
                <a:path w="260985" h="184784">
                  <a:moveTo>
                    <a:pt x="89555" y="163641"/>
                  </a:moveTo>
                  <a:lnTo>
                    <a:pt x="82643" y="158810"/>
                  </a:lnTo>
                  <a:lnTo>
                    <a:pt x="87952" y="158810"/>
                  </a:lnTo>
                  <a:lnTo>
                    <a:pt x="89555" y="163641"/>
                  </a:lnTo>
                  <a:close/>
                </a:path>
                <a:path w="260985" h="184784">
                  <a:moveTo>
                    <a:pt x="132830" y="150658"/>
                  </a:moveTo>
                  <a:lnTo>
                    <a:pt x="127421" y="150658"/>
                  </a:lnTo>
                  <a:lnTo>
                    <a:pt x="130125" y="142507"/>
                  </a:lnTo>
                  <a:lnTo>
                    <a:pt x="132830" y="150658"/>
                  </a:lnTo>
                  <a:close/>
                </a:path>
                <a:path w="260985" h="184784">
                  <a:moveTo>
                    <a:pt x="123213" y="163641"/>
                  </a:moveTo>
                  <a:lnTo>
                    <a:pt x="125918" y="155489"/>
                  </a:lnTo>
                  <a:lnTo>
                    <a:pt x="119006" y="150658"/>
                  </a:lnTo>
                  <a:lnTo>
                    <a:pt x="141245" y="150658"/>
                  </a:lnTo>
                  <a:lnTo>
                    <a:pt x="134333" y="155489"/>
                  </a:lnTo>
                  <a:lnTo>
                    <a:pt x="135435" y="158810"/>
                  </a:lnTo>
                  <a:lnTo>
                    <a:pt x="130125" y="158810"/>
                  </a:lnTo>
                  <a:lnTo>
                    <a:pt x="123213" y="163641"/>
                  </a:lnTo>
                  <a:close/>
                </a:path>
                <a:path w="260985" h="184784">
                  <a:moveTo>
                    <a:pt x="137037" y="163641"/>
                  </a:moveTo>
                  <a:lnTo>
                    <a:pt x="130125" y="158810"/>
                  </a:lnTo>
                  <a:lnTo>
                    <a:pt x="135435" y="158810"/>
                  </a:lnTo>
                  <a:lnTo>
                    <a:pt x="137037" y="163641"/>
                  </a:lnTo>
                  <a:close/>
                </a:path>
                <a:path w="260985" h="184784">
                  <a:moveTo>
                    <a:pt x="180613" y="150658"/>
                  </a:moveTo>
                  <a:lnTo>
                    <a:pt x="175204" y="150658"/>
                  </a:lnTo>
                  <a:lnTo>
                    <a:pt x="177908" y="142507"/>
                  </a:lnTo>
                  <a:lnTo>
                    <a:pt x="180613" y="150658"/>
                  </a:lnTo>
                  <a:close/>
                </a:path>
                <a:path w="260985" h="184784">
                  <a:moveTo>
                    <a:pt x="170996" y="163641"/>
                  </a:moveTo>
                  <a:lnTo>
                    <a:pt x="173701" y="155489"/>
                  </a:lnTo>
                  <a:lnTo>
                    <a:pt x="166789" y="150658"/>
                  </a:lnTo>
                  <a:lnTo>
                    <a:pt x="189028" y="150658"/>
                  </a:lnTo>
                  <a:lnTo>
                    <a:pt x="182116" y="155489"/>
                  </a:lnTo>
                  <a:lnTo>
                    <a:pt x="183218" y="158810"/>
                  </a:lnTo>
                  <a:lnTo>
                    <a:pt x="177908" y="158810"/>
                  </a:lnTo>
                  <a:lnTo>
                    <a:pt x="170996" y="163641"/>
                  </a:lnTo>
                  <a:close/>
                </a:path>
                <a:path w="260985" h="184784">
                  <a:moveTo>
                    <a:pt x="184820" y="163641"/>
                  </a:moveTo>
                  <a:lnTo>
                    <a:pt x="177908" y="158810"/>
                  </a:lnTo>
                  <a:lnTo>
                    <a:pt x="183218" y="158810"/>
                  </a:lnTo>
                  <a:lnTo>
                    <a:pt x="184820" y="163641"/>
                  </a:lnTo>
                  <a:close/>
                </a:path>
                <a:path w="260985" h="184784">
                  <a:moveTo>
                    <a:pt x="228095" y="150658"/>
                  </a:moveTo>
                  <a:lnTo>
                    <a:pt x="222686" y="150658"/>
                  </a:lnTo>
                  <a:lnTo>
                    <a:pt x="225391" y="142507"/>
                  </a:lnTo>
                  <a:lnTo>
                    <a:pt x="228095" y="150658"/>
                  </a:lnTo>
                  <a:close/>
                </a:path>
                <a:path w="260985" h="184784">
                  <a:moveTo>
                    <a:pt x="218479" y="163641"/>
                  </a:moveTo>
                  <a:lnTo>
                    <a:pt x="221183" y="155489"/>
                  </a:lnTo>
                  <a:lnTo>
                    <a:pt x="214271" y="150658"/>
                  </a:lnTo>
                  <a:lnTo>
                    <a:pt x="236510" y="150658"/>
                  </a:lnTo>
                  <a:lnTo>
                    <a:pt x="229598" y="155489"/>
                  </a:lnTo>
                  <a:lnTo>
                    <a:pt x="230700" y="158810"/>
                  </a:lnTo>
                  <a:lnTo>
                    <a:pt x="225391" y="158810"/>
                  </a:lnTo>
                  <a:lnTo>
                    <a:pt x="218479" y="163641"/>
                  </a:lnTo>
                  <a:close/>
                </a:path>
                <a:path w="260985" h="184784">
                  <a:moveTo>
                    <a:pt x="232303" y="163641"/>
                  </a:moveTo>
                  <a:lnTo>
                    <a:pt x="225391" y="158810"/>
                  </a:lnTo>
                  <a:lnTo>
                    <a:pt x="230700" y="158810"/>
                  </a:lnTo>
                  <a:lnTo>
                    <a:pt x="232303" y="163641"/>
                  </a:lnTo>
                  <a:close/>
                </a:path>
                <a:path w="260985" h="184784">
                  <a:moveTo>
                    <a:pt x="13823" y="171189"/>
                  </a:moveTo>
                  <a:lnTo>
                    <a:pt x="8414" y="171189"/>
                  </a:lnTo>
                  <a:lnTo>
                    <a:pt x="11119" y="163037"/>
                  </a:lnTo>
                  <a:lnTo>
                    <a:pt x="13823" y="171189"/>
                  </a:lnTo>
                  <a:close/>
                </a:path>
                <a:path w="260985" h="184784">
                  <a:moveTo>
                    <a:pt x="4207" y="184172"/>
                  </a:moveTo>
                  <a:lnTo>
                    <a:pt x="6911" y="176020"/>
                  </a:lnTo>
                  <a:lnTo>
                    <a:pt x="0" y="171189"/>
                  </a:lnTo>
                  <a:lnTo>
                    <a:pt x="22238" y="171189"/>
                  </a:lnTo>
                  <a:lnTo>
                    <a:pt x="15326" y="176020"/>
                  </a:lnTo>
                  <a:lnTo>
                    <a:pt x="16428" y="179341"/>
                  </a:lnTo>
                  <a:lnTo>
                    <a:pt x="11119" y="179341"/>
                  </a:lnTo>
                  <a:lnTo>
                    <a:pt x="4207" y="184172"/>
                  </a:lnTo>
                  <a:close/>
                </a:path>
                <a:path w="260985" h="184784">
                  <a:moveTo>
                    <a:pt x="18031" y="184172"/>
                  </a:moveTo>
                  <a:lnTo>
                    <a:pt x="11119" y="179341"/>
                  </a:lnTo>
                  <a:lnTo>
                    <a:pt x="16428" y="179341"/>
                  </a:lnTo>
                  <a:lnTo>
                    <a:pt x="18031" y="184172"/>
                  </a:lnTo>
                  <a:close/>
                </a:path>
                <a:path w="260985" h="184784">
                  <a:moveTo>
                    <a:pt x="51689" y="184172"/>
                  </a:moveTo>
                  <a:lnTo>
                    <a:pt x="54394" y="176020"/>
                  </a:lnTo>
                  <a:lnTo>
                    <a:pt x="47482" y="171189"/>
                  </a:lnTo>
                  <a:lnTo>
                    <a:pt x="55897" y="171189"/>
                  </a:lnTo>
                  <a:lnTo>
                    <a:pt x="58601" y="163037"/>
                  </a:lnTo>
                  <a:lnTo>
                    <a:pt x="61306" y="171189"/>
                  </a:lnTo>
                  <a:lnTo>
                    <a:pt x="69721" y="171189"/>
                  </a:lnTo>
                  <a:lnTo>
                    <a:pt x="62809" y="176020"/>
                  </a:lnTo>
                  <a:lnTo>
                    <a:pt x="63910" y="179341"/>
                  </a:lnTo>
                  <a:lnTo>
                    <a:pt x="58601" y="179341"/>
                  </a:lnTo>
                  <a:lnTo>
                    <a:pt x="51689" y="184172"/>
                  </a:lnTo>
                  <a:close/>
                </a:path>
                <a:path w="260985" h="184784">
                  <a:moveTo>
                    <a:pt x="65513" y="184172"/>
                  </a:moveTo>
                  <a:lnTo>
                    <a:pt x="58601" y="179341"/>
                  </a:lnTo>
                  <a:lnTo>
                    <a:pt x="63910" y="179341"/>
                  </a:lnTo>
                  <a:lnTo>
                    <a:pt x="65513" y="184172"/>
                  </a:lnTo>
                  <a:close/>
                </a:path>
                <a:path w="260985" h="184784">
                  <a:moveTo>
                    <a:pt x="109089" y="171189"/>
                  </a:moveTo>
                  <a:lnTo>
                    <a:pt x="103679" y="171189"/>
                  </a:lnTo>
                  <a:lnTo>
                    <a:pt x="106384" y="163037"/>
                  </a:lnTo>
                  <a:lnTo>
                    <a:pt x="109089" y="171189"/>
                  </a:lnTo>
                  <a:close/>
                </a:path>
                <a:path w="260985" h="184784">
                  <a:moveTo>
                    <a:pt x="99472" y="184172"/>
                  </a:moveTo>
                  <a:lnTo>
                    <a:pt x="102177" y="176020"/>
                  </a:lnTo>
                  <a:lnTo>
                    <a:pt x="95265" y="171189"/>
                  </a:lnTo>
                  <a:lnTo>
                    <a:pt x="117503" y="171189"/>
                  </a:lnTo>
                  <a:lnTo>
                    <a:pt x="110591" y="176020"/>
                  </a:lnTo>
                  <a:lnTo>
                    <a:pt x="111693" y="179341"/>
                  </a:lnTo>
                  <a:lnTo>
                    <a:pt x="106384" y="179341"/>
                  </a:lnTo>
                  <a:lnTo>
                    <a:pt x="99472" y="184172"/>
                  </a:lnTo>
                  <a:close/>
                </a:path>
                <a:path w="260985" h="184784">
                  <a:moveTo>
                    <a:pt x="113296" y="184172"/>
                  </a:moveTo>
                  <a:lnTo>
                    <a:pt x="106384" y="179341"/>
                  </a:lnTo>
                  <a:lnTo>
                    <a:pt x="111693" y="179341"/>
                  </a:lnTo>
                  <a:lnTo>
                    <a:pt x="113296" y="184172"/>
                  </a:lnTo>
                  <a:close/>
                </a:path>
                <a:path w="260985" h="184784">
                  <a:moveTo>
                    <a:pt x="156872" y="171189"/>
                  </a:moveTo>
                  <a:lnTo>
                    <a:pt x="151462" y="171189"/>
                  </a:lnTo>
                  <a:lnTo>
                    <a:pt x="154167" y="163037"/>
                  </a:lnTo>
                  <a:lnTo>
                    <a:pt x="156872" y="171189"/>
                  </a:lnTo>
                  <a:close/>
                </a:path>
                <a:path w="260985" h="184784">
                  <a:moveTo>
                    <a:pt x="147255" y="184172"/>
                  </a:moveTo>
                  <a:lnTo>
                    <a:pt x="149960" y="176020"/>
                  </a:lnTo>
                  <a:lnTo>
                    <a:pt x="143048" y="171189"/>
                  </a:lnTo>
                  <a:lnTo>
                    <a:pt x="165286" y="171189"/>
                  </a:lnTo>
                  <a:lnTo>
                    <a:pt x="158374" y="176020"/>
                  </a:lnTo>
                  <a:lnTo>
                    <a:pt x="159476" y="179341"/>
                  </a:lnTo>
                  <a:lnTo>
                    <a:pt x="154167" y="179341"/>
                  </a:lnTo>
                  <a:lnTo>
                    <a:pt x="147255" y="184172"/>
                  </a:lnTo>
                  <a:close/>
                </a:path>
                <a:path w="260985" h="184784">
                  <a:moveTo>
                    <a:pt x="161079" y="184172"/>
                  </a:moveTo>
                  <a:lnTo>
                    <a:pt x="154167" y="179341"/>
                  </a:lnTo>
                  <a:lnTo>
                    <a:pt x="159476" y="179341"/>
                  </a:lnTo>
                  <a:lnTo>
                    <a:pt x="161079" y="184172"/>
                  </a:lnTo>
                  <a:close/>
                </a:path>
                <a:path w="260985" h="184784">
                  <a:moveTo>
                    <a:pt x="204354" y="171189"/>
                  </a:moveTo>
                  <a:lnTo>
                    <a:pt x="198945" y="171189"/>
                  </a:lnTo>
                  <a:lnTo>
                    <a:pt x="201650" y="163037"/>
                  </a:lnTo>
                  <a:lnTo>
                    <a:pt x="204354" y="171189"/>
                  </a:lnTo>
                  <a:close/>
                </a:path>
                <a:path w="260985" h="184784">
                  <a:moveTo>
                    <a:pt x="194737" y="184172"/>
                  </a:moveTo>
                  <a:lnTo>
                    <a:pt x="197442" y="176020"/>
                  </a:lnTo>
                  <a:lnTo>
                    <a:pt x="190530" y="171189"/>
                  </a:lnTo>
                  <a:lnTo>
                    <a:pt x="212769" y="171189"/>
                  </a:lnTo>
                  <a:lnTo>
                    <a:pt x="205857" y="176020"/>
                  </a:lnTo>
                  <a:lnTo>
                    <a:pt x="206959" y="179341"/>
                  </a:lnTo>
                  <a:lnTo>
                    <a:pt x="201650" y="179341"/>
                  </a:lnTo>
                  <a:lnTo>
                    <a:pt x="194737" y="184172"/>
                  </a:lnTo>
                  <a:close/>
                </a:path>
                <a:path w="260985" h="184784">
                  <a:moveTo>
                    <a:pt x="208562" y="184172"/>
                  </a:moveTo>
                  <a:lnTo>
                    <a:pt x="201650" y="179341"/>
                  </a:lnTo>
                  <a:lnTo>
                    <a:pt x="206959" y="179341"/>
                  </a:lnTo>
                  <a:lnTo>
                    <a:pt x="208562" y="184172"/>
                  </a:lnTo>
                  <a:close/>
                </a:path>
                <a:path w="260985" h="184784">
                  <a:moveTo>
                    <a:pt x="252137" y="171189"/>
                  </a:moveTo>
                  <a:lnTo>
                    <a:pt x="246728" y="171189"/>
                  </a:lnTo>
                  <a:lnTo>
                    <a:pt x="249132" y="163037"/>
                  </a:lnTo>
                  <a:lnTo>
                    <a:pt x="252137" y="171189"/>
                  </a:lnTo>
                  <a:close/>
                </a:path>
                <a:path w="260985" h="184784">
                  <a:moveTo>
                    <a:pt x="242520" y="184172"/>
                  </a:moveTo>
                  <a:lnTo>
                    <a:pt x="245225" y="176020"/>
                  </a:lnTo>
                  <a:lnTo>
                    <a:pt x="238313" y="171189"/>
                  </a:lnTo>
                  <a:lnTo>
                    <a:pt x="260552" y="171189"/>
                  </a:lnTo>
                  <a:lnTo>
                    <a:pt x="253640" y="176020"/>
                  </a:lnTo>
                  <a:lnTo>
                    <a:pt x="254742" y="179341"/>
                  </a:lnTo>
                  <a:lnTo>
                    <a:pt x="249432" y="179341"/>
                  </a:lnTo>
                  <a:lnTo>
                    <a:pt x="242520" y="184172"/>
                  </a:lnTo>
                  <a:close/>
                </a:path>
                <a:path w="260985" h="184784">
                  <a:moveTo>
                    <a:pt x="256344" y="184172"/>
                  </a:moveTo>
                  <a:lnTo>
                    <a:pt x="249432" y="179341"/>
                  </a:lnTo>
                  <a:lnTo>
                    <a:pt x="254742" y="179341"/>
                  </a:lnTo>
                  <a:lnTo>
                    <a:pt x="256344" y="1841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4671376" y="8080597"/>
            <a:ext cx="1034098" cy="729319"/>
            <a:chOff x="4983478" y="8145484"/>
            <a:chExt cx="721995" cy="524510"/>
          </a:xfrm>
        </p:grpSpPr>
        <p:sp>
          <p:nvSpPr>
            <p:cNvPr id="18" name="object 18"/>
            <p:cNvSpPr/>
            <p:nvPr/>
          </p:nvSpPr>
          <p:spPr>
            <a:xfrm>
              <a:off x="4983478" y="8145484"/>
              <a:ext cx="721995" cy="524510"/>
            </a:xfrm>
            <a:custGeom>
              <a:avLst/>
              <a:gdLst/>
              <a:ahLst/>
              <a:cxnLst/>
              <a:rect l="l" t="t" r="r" b="b"/>
              <a:pathLst>
                <a:path w="721995" h="524509">
                  <a:moveTo>
                    <a:pt x="200478" y="524165"/>
                  </a:moveTo>
                  <a:lnTo>
                    <a:pt x="80191" y="524165"/>
                  </a:lnTo>
                  <a:lnTo>
                    <a:pt x="48978" y="517828"/>
                  </a:lnTo>
                  <a:lnTo>
                    <a:pt x="23488" y="500545"/>
                  </a:lnTo>
                  <a:lnTo>
                    <a:pt x="6302" y="474912"/>
                  </a:lnTo>
                  <a:lnTo>
                    <a:pt x="0" y="443524"/>
                  </a:lnTo>
                  <a:lnTo>
                    <a:pt x="0" y="80640"/>
                  </a:lnTo>
                  <a:lnTo>
                    <a:pt x="6302" y="49253"/>
                  </a:lnTo>
                  <a:lnTo>
                    <a:pt x="23488" y="23620"/>
                  </a:lnTo>
                  <a:lnTo>
                    <a:pt x="48978" y="6337"/>
                  </a:lnTo>
                  <a:lnTo>
                    <a:pt x="80191" y="0"/>
                  </a:lnTo>
                  <a:lnTo>
                    <a:pt x="200478" y="0"/>
                  </a:lnTo>
                  <a:lnTo>
                    <a:pt x="200478" y="524165"/>
                  </a:lnTo>
                  <a:close/>
                </a:path>
                <a:path w="721995" h="524509">
                  <a:moveTo>
                    <a:pt x="641530" y="524165"/>
                  </a:moveTo>
                  <a:lnTo>
                    <a:pt x="521243" y="524165"/>
                  </a:lnTo>
                  <a:lnTo>
                    <a:pt x="521243" y="0"/>
                  </a:lnTo>
                  <a:lnTo>
                    <a:pt x="641530" y="0"/>
                  </a:lnTo>
                  <a:lnTo>
                    <a:pt x="672743" y="6337"/>
                  </a:lnTo>
                  <a:lnTo>
                    <a:pt x="698233" y="23620"/>
                  </a:lnTo>
                  <a:lnTo>
                    <a:pt x="715420" y="49253"/>
                  </a:lnTo>
                  <a:lnTo>
                    <a:pt x="721722" y="80640"/>
                  </a:lnTo>
                  <a:lnTo>
                    <a:pt x="721722" y="443524"/>
                  </a:lnTo>
                  <a:lnTo>
                    <a:pt x="715420" y="474912"/>
                  </a:lnTo>
                  <a:lnTo>
                    <a:pt x="698233" y="500545"/>
                  </a:lnTo>
                  <a:lnTo>
                    <a:pt x="672743" y="517828"/>
                  </a:lnTo>
                  <a:lnTo>
                    <a:pt x="641530" y="524165"/>
                  </a:lnTo>
                  <a:close/>
                </a:path>
              </a:pathLst>
            </a:custGeom>
            <a:solidFill>
              <a:srgbClr val="D52A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83957" y="8145484"/>
              <a:ext cx="321310" cy="524510"/>
            </a:xfrm>
            <a:custGeom>
              <a:avLst/>
              <a:gdLst/>
              <a:ahLst/>
              <a:cxnLst/>
              <a:rect l="l" t="t" r="r" b="b"/>
              <a:pathLst>
                <a:path w="321310" h="524509">
                  <a:moveTo>
                    <a:pt x="320765" y="524165"/>
                  </a:moveTo>
                  <a:lnTo>
                    <a:pt x="0" y="524165"/>
                  </a:lnTo>
                  <a:lnTo>
                    <a:pt x="0" y="0"/>
                  </a:lnTo>
                  <a:lnTo>
                    <a:pt x="320765" y="0"/>
                  </a:lnTo>
                  <a:lnTo>
                    <a:pt x="320765" y="524165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02641" y="8252535"/>
              <a:ext cx="290830" cy="316865"/>
            </a:xfrm>
            <a:custGeom>
              <a:avLst/>
              <a:gdLst/>
              <a:ahLst/>
              <a:cxnLst/>
              <a:rect l="l" t="t" r="r" b="b"/>
              <a:pathLst>
                <a:path w="290829" h="316865">
                  <a:moveTo>
                    <a:pt x="173433" y="52880"/>
                  </a:moveTo>
                  <a:lnTo>
                    <a:pt x="116959" y="52880"/>
                  </a:lnTo>
                  <a:lnTo>
                    <a:pt x="119846" y="47699"/>
                  </a:lnTo>
                  <a:lnTo>
                    <a:pt x="145206" y="0"/>
                  </a:lnTo>
                  <a:lnTo>
                    <a:pt x="145206" y="1189"/>
                  </a:lnTo>
                  <a:lnTo>
                    <a:pt x="145838" y="1189"/>
                  </a:lnTo>
                  <a:lnTo>
                    <a:pt x="170567" y="47699"/>
                  </a:lnTo>
                  <a:lnTo>
                    <a:pt x="173433" y="52880"/>
                  </a:lnTo>
                  <a:close/>
                </a:path>
                <a:path w="290829" h="316865">
                  <a:moveTo>
                    <a:pt x="145838" y="1189"/>
                  </a:moveTo>
                  <a:lnTo>
                    <a:pt x="145206" y="1189"/>
                  </a:lnTo>
                  <a:lnTo>
                    <a:pt x="145206" y="0"/>
                  </a:lnTo>
                  <a:lnTo>
                    <a:pt x="145838" y="1189"/>
                  </a:lnTo>
                  <a:close/>
                </a:path>
                <a:path w="290829" h="316865">
                  <a:moveTo>
                    <a:pt x="191101" y="124166"/>
                  </a:moveTo>
                  <a:lnTo>
                    <a:pt x="99319" y="124166"/>
                  </a:lnTo>
                  <a:lnTo>
                    <a:pt x="102137" y="120827"/>
                  </a:lnTo>
                  <a:lnTo>
                    <a:pt x="101983" y="113179"/>
                  </a:lnTo>
                  <a:lnTo>
                    <a:pt x="88290" y="39917"/>
                  </a:lnTo>
                  <a:lnTo>
                    <a:pt x="106654" y="49493"/>
                  </a:lnTo>
                  <a:lnTo>
                    <a:pt x="111806" y="52396"/>
                  </a:lnTo>
                  <a:lnTo>
                    <a:pt x="116959" y="52880"/>
                  </a:lnTo>
                  <a:lnTo>
                    <a:pt x="199699" y="52880"/>
                  </a:lnTo>
                  <a:lnTo>
                    <a:pt x="188429" y="113179"/>
                  </a:lnTo>
                  <a:lnTo>
                    <a:pt x="188284" y="120827"/>
                  </a:lnTo>
                  <a:lnTo>
                    <a:pt x="191101" y="124166"/>
                  </a:lnTo>
                  <a:close/>
                </a:path>
                <a:path w="290829" h="316865">
                  <a:moveTo>
                    <a:pt x="199699" y="52880"/>
                  </a:moveTo>
                  <a:lnTo>
                    <a:pt x="173433" y="52880"/>
                  </a:lnTo>
                  <a:lnTo>
                    <a:pt x="178586" y="52396"/>
                  </a:lnTo>
                  <a:lnTo>
                    <a:pt x="183738" y="49493"/>
                  </a:lnTo>
                  <a:lnTo>
                    <a:pt x="202122" y="39917"/>
                  </a:lnTo>
                  <a:lnTo>
                    <a:pt x="199699" y="52880"/>
                  </a:lnTo>
                  <a:close/>
                </a:path>
                <a:path w="290829" h="316865">
                  <a:moveTo>
                    <a:pt x="277348" y="124166"/>
                  </a:moveTo>
                  <a:lnTo>
                    <a:pt x="191101" y="124166"/>
                  </a:lnTo>
                  <a:lnTo>
                    <a:pt x="195308" y="123907"/>
                  </a:lnTo>
                  <a:lnTo>
                    <a:pt x="199335" y="120759"/>
                  </a:lnTo>
                  <a:lnTo>
                    <a:pt x="231372" y="84592"/>
                  </a:lnTo>
                  <a:lnTo>
                    <a:pt x="236609" y="102978"/>
                  </a:lnTo>
                  <a:lnTo>
                    <a:pt x="237206" y="105377"/>
                  </a:lnTo>
                  <a:lnTo>
                    <a:pt x="239832" y="107897"/>
                  </a:lnTo>
                  <a:lnTo>
                    <a:pt x="281785" y="107897"/>
                  </a:lnTo>
                  <a:lnTo>
                    <a:pt x="277348" y="124166"/>
                  </a:lnTo>
                  <a:close/>
                </a:path>
                <a:path w="290829" h="316865">
                  <a:moveTo>
                    <a:pt x="79695" y="107917"/>
                  </a:moveTo>
                  <a:lnTo>
                    <a:pt x="50580" y="107917"/>
                  </a:lnTo>
                  <a:lnTo>
                    <a:pt x="53232" y="105377"/>
                  </a:lnTo>
                  <a:lnTo>
                    <a:pt x="53834" y="102958"/>
                  </a:lnTo>
                  <a:lnTo>
                    <a:pt x="59040" y="84612"/>
                  </a:lnTo>
                  <a:lnTo>
                    <a:pt x="79695" y="107917"/>
                  </a:lnTo>
                  <a:close/>
                </a:path>
                <a:path w="290829" h="316865">
                  <a:moveTo>
                    <a:pt x="281785" y="107897"/>
                  </a:moveTo>
                  <a:lnTo>
                    <a:pt x="239832" y="107897"/>
                  </a:lnTo>
                  <a:lnTo>
                    <a:pt x="243781" y="107292"/>
                  </a:lnTo>
                  <a:lnTo>
                    <a:pt x="284298" y="98684"/>
                  </a:lnTo>
                  <a:lnTo>
                    <a:pt x="281785" y="107897"/>
                  </a:lnTo>
                  <a:close/>
                </a:path>
                <a:path w="290829" h="316865">
                  <a:moveTo>
                    <a:pt x="66799" y="246055"/>
                  </a:moveTo>
                  <a:lnTo>
                    <a:pt x="72919" y="225834"/>
                  </a:lnTo>
                  <a:lnTo>
                    <a:pt x="73909" y="222286"/>
                  </a:lnTo>
                  <a:lnTo>
                    <a:pt x="72512" y="218415"/>
                  </a:lnTo>
                  <a:lnTo>
                    <a:pt x="69721" y="216238"/>
                  </a:lnTo>
                  <a:lnTo>
                    <a:pt x="0" y="159124"/>
                  </a:lnTo>
                  <a:lnTo>
                    <a:pt x="14490" y="152270"/>
                  </a:lnTo>
                  <a:lnTo>
                    <a:pt x="20789" y="150012"/>
                  </a:lnTo>
                  <a:lnTo>
                    <a:pt x="19020" y="146383"/>
                  </a:lnTo>
                  <a:lnTo>
                    <a:pt x="16754" y="137714"/>
                  </a:lnTo>
                  <a:lnTo>
                    <a:pt x="6114" y="98704"/>
                  </a:lnTo>
                  <a:lnTo>
                    <a:pt x="46631" y="107312"/>
                  </a:lnTo>
                  <a:lnTo>
                    <a:pt x="50580" y="107917"/>
                  </a:lnTo>
                  <a:lnTo>
                    <a:pt x="79695" y="107917"/>
                  </a:lnTo>
                  <a:lnTo>
                    <a:pt x="91077" y="120759"/>
                  </a:lnTo>
                  <a:lnTo>
                    <a:pt x="95107" y="123907"/>
                  </a:lnTo>
                  <a:lnTo>
                    <a:pt x="99319" y="124166"/>
                  </a:lnTo>
                  <a:lnTo>
                    <a:pt x="277348" y="124166"/>
                  </a:lnTo>
                  <a:lnTo>
                    <a:pt x="273647" y="137734"/>
                  </a:lnTo>
                  <a:lnTo>
                    <a:pt x="271337" y="146403"/>
                  </a:lnTo>
                  <a:lnTo>
                    <a:pt x="269603" y="149992"/>
                  </a:lnTo>
                  <a:lnTo>
                    <a:pt x="276001" y="152290"/>
                  </a:lnTo>
                  <a:lnTo>
                    <a:pt x="290392" y="159104"/>
                  </a:lnTo>
                  <a:lnTo>
                    <a:pt x="220620" y="216258"/>
                  </a:lnTo>
                  <a:lnTo>
                    <a:pt x="217879" y="218415"/>
                  </a:lnTo>
                  <a:lnTo>
                    <a:pt x="216482" y="222306"/>
                  </a:lnTo>
                  <a:lnTo>
                    <a:pt x="217464" y="225855"/>
                  </a:lnTo>
                  <a:lnTo>
                    <a:pt x="221126" y="237951"/>
                  </a:lnTo>
                  <a:lnTo>
                    <a:pt x="154027" y="237951"/>
                  </a:lnTo>
                  <a:lnTo>
                    <a:pt x="151902" y="237951"/>
                  </a:lnTo>
                  <a:lnTo>
                    <a:pt x="136365" y="237971"/>
                  </a:lnTo>
                  <a:lnTo>
                    <a:pt x="66799" y="246055"/>
                  </a:lnTo>
                  <a:close/>
                </a:path>
                <a:path w="290829" h="316865">
                  <a:moveTo>
                    <a:pt x="223573" y="246035"/>
                  </a:moveTo>
                  <a:lnTo>
                    <a:pt x="154027" y="237951"/>
                  </a:lnTo>
                  <a:lnTo>
                    <a:pt x="221126" y="237951"/>
                  </a:lnTo>
                  <a:lnTo>
                    <a:pt x="223573" y="246035"/>
                  </a:lnTo>
                  <a:close/>
                </a:path>
                <a:path w="290829" h="316865">
                  <a:moveTo>
                    <a:pt x="154749" y="316293"/>
                  </a:moveTo>
                  <a:lnTo>
                    <a:pt x="135583" y="316293"/>
                  </a:lnTo>
                  <a:lnTo>
                    <a:pt x="139873" y="241620"/>
                  </a:lnTo>
                  <a:lnTo>
                    <a:pt x="139870" y="239140"/>
                  </a:lnTo>
                  <a:lnTo>
                    <a:pt x="138490" y="237971"/>
                  </a:lnTo>
                  <a:lnTo>
                    <a:pt x="151879" y="237971"/>
                  </a:lnTo>
                  <a:lnTo>
                    <a:pt x="150519" y="239140"/>
                  </a:lnTo>
                  <a:lnTo>
                    <a:pt x="150479" y="241620"/>
                  </a:lnTo>
                  <a:lnTo>
                    <a:pt x="154749" y="316293"/>
                  </a:lnTo>
                  <a:close/>
                </a:path>
              </a:pathLst>
            </a:custGeom>
            <a:solidFill>
              <a:srgbClr val="D52A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016250" y="8080597"/>
            <a:ext cx="973257" cy="729319"/>
            <a:chOff x="3267512" y="8145484"/>
            <a:chExt cx="721995" cy="524510"/>
          </a:xfrm>
        </p:grpSpPr>
        <p:sp>
          <p:nvSpPr>
            <p:cNvPr id="22" name="object 22"/>
            <p:cNvSpPr/>
            <p:nvPr/>
          </p:nvSpPr>
          <p:spPr>
            <a:xfrm>
              <a:off x="3267512" y="8145484"/>
              <a:ext cx="721995" cy="524510"/>
            </a:xfrm>
            <a:custGeom>
              <a:avLst/>
              <a:gdLst/>
              <a:ahLst/>
              <a:cxnLst/>
              <a:rect l="l" t="t" r="r" b="b"/>
              <a:pathLst>
                <a:path w="721995" h="524509">
                  <a:moveTo>
                    <a:pt x="641530" y="524165"/>
                  </a:moveTo>
                  <a:lnTo>
                    <a:pt x="80191" y="524165"/>
                  </a:lnTo>
                  <a:lnTo>
                    <a:pt x="48978" y="517828"/>
                  </a:lnTo>
                  <a:lnTo>
                    <a:pt x="23488" y="500545"/>
                  </a:lnTo>
                  <a:lnTo>
                    <a:pt x="6302" y="474912"/>
                  </a:lnTo>
                  <a:lnTo>
                    <a:pt x="0" y="443524"/>
                  </a:lnTo>
                  <a:lnTo>
                    <a:pt x="0" y="80640"/>
                  </a:lnTo>
                  <a:lnTo>
                    <a:pt x="6302" y="49253"/>
                  </a:lnTo>
                  <a:lnTo>
                    <a:pt x="23488" y="23620"/>
                  </a:lnTo>
                  <a:lnTo>
                    <a:pt x="48978" y="6337"/>
                  </a:lnTo>
                  <a:lnTo>
                    <a:pt x="80191" y="0"/>
                  </a:lnTo>
                  <a:lnTo>
                    <a:pt x="641530" y="0"/>
                  </a:lnTo>
                  <a:lnTo>
                    <a:pt x="672743" y="6337"/>
                  </a:lnTo>
                  <a:lnTo>
                    <a:pt x="698233" y="23620"/>
                  </a:lnTo>
                  <a:lnTo>
                    <a:pt x="715420" y="49253"/>
                  </a:lnTo>
                  <a:lnTo>
                    <a:pt x="721722" y="80640"/>
                  </a:lnTo>
                  <a:lnTo>
                    <a:pt x="721722" y="443524"/>
                  </a:lnTo>
                  <a:lnTo>
                    <a:pt x="715420" y="474912"/>
                  </a:lnTo>
                  <a:lnTo>
                    <a:pt x="698233" y="500545"/>
                  </a:lnTo>
                  <a:lnTo>
                    <a:pt x="672743" y="517828"/>
                  </a:lnTo>
                  <a:lnTo>
                    <a:pt x="641530" y="524165"/>
                  </a:lnTo>
                  <a:close/>
                </a:path>
              </a:pathLst>
            </a:custGeom>
            <a:solidFill>
              <a:srgbClr val="74A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67512" y="8306766"/>
              <a:ext cx="721995" cy="201930"/>
            </a:xfrm>
            <a:custGeom>
              <a:avLst/>
              <a:gdLst/>
              <a:ahLst/>
              <a:cxnLst/>
              <a:rect l="l" t="t" r="r" b="b"/>
              <a:pathLst>
                <a:path w="721995" h="201929">
                  <a:moveTo>
                    <a:pt x="721722" y="201602"/>
                  </a:moveTo>
                  <a:lnTo>
                    <a:pt x="0" y="201602"/>
                  </a:lnTo>
                  <a:lnTo>
                    <a:pt x="0" y="0"/>
                  </a:lnTo>
                  <a:lnTo>
                    <a:pt x="721722" y="0"/>
                  </a:lnTo>
                  <a:lnTo>
                    <a:pt x="721722" y="201602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8134" y="8306766"/>
              <a:ext cx="200478" cy="201602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901066" y="1391552"/>
            <a:ext cx="5772150" cy="587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966720" algn="l"/>
                <a:tab pos="3908425" algn="l"/>
              </a:tabLst>
            </a:pPr>
            <a:r>
              <a:rPr sz="3650" b="1" spc="26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S</a:t>
            </a:r>
            <a:r>
              <a:rPr sz="3650" b="1" spc="41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I</a:t>
            </a:r>
            <a:r>
              <a:rPr sz="3650" b="1" spc="26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S</a:t>
            </a:r>
            <a:r>
              <a:rPr sz="3650" b="1" spc="300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T</a:t>
            </a:r>
            <a:r>
              <a:rPr sz="3650" b="1" spc="400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E</a:t>
            </a:r>
            <a:r>
              <a:rPr sz="3650" b="1" spc="860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M</a:t>
            </a:r>
            <a:r>
              <a:rPr sz="3650" b="1" spc="72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A</a:t>
            </a:r>
            <a:r>
              <a:rPr sz="3650" b="1" spc="30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S</a:t>
            </a:r>
            <a:r>
              <a:rPr sz="3650" b="1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	</a:t>
            </a:r>
            <a:r>
              <a:rPr sz="3650" b="1" spc="670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D</a:t>
            </a:r>
            <a:r>
              <a:rPr sz="3650" b="1" spc="16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E</a:t>
            </a:r>
            <a:r>
              <a:rPr sz="3650" b="1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	</a:t>
            </a:r>
            <a:r>
              <a:rPr sz="3650" b="1" spc="26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S</a:t>
            </a:r>
            <a:r>
              <a:rPr sz="3650" b="1" spc="72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A</a:t>
            </a:r>
            <a:r>
              <a:rPr sz="3650" b="1" spc="320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L</a:t>
            </a:r>
            <a:r>
              <a:rPr sz="3650" b="1" spc="625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U</a:t>
            </a:r>
            <a:r>
              <a:rPr sz="3650" b="1" spc="434" dirty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D</a:t>
            </a:r>
            <a:endParaRPr sz="36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/>
              <a:cs typeface="Microsoft Sans Serif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612" y="4041881"/>
            <a:ext cx="942763" cy="54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904" y="4041881"/>
            <a:ext cx="922605" cy="54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344" y="4041881"/>
            <a:ext cx="1091506" cy="54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619" y="5197476"/>
            <a:ext cx="1124526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1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9344" y="1387475"/>
            <a:ext cx="6072505" cy="90883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0"/>
              </a:spcBef>
              <a:tabLst>
                <a:tab pos="2961640" algn="l"/>
                <a:tab pos="3905250" algn="l"/>
              </a:tabLst>
            </a:pPr>
            <a:r>
              <a:rPr sz="3700" spc="380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SISTEMAS	</a:t>
            </a:r>
            <a:r>
              <a:rPr sz="3700" spc="390" dirty="0">
                <a:solidFill>
                  <a:srgbClr val="212121"/>
                </a:solidFill>
                <a:latin typeface="Microsoft Sans Serif"/>
                <a:cs typeface="Microsoft Sans Serif"/>
              </a:rPr>
              <a:t>DE	</a:t>
            </a:r>
            <a:r>
              <a:rPr sz="3700" spc="4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3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00" dirty="0">
              <a:latin typeface="Microsoft Sans Serif"/>
              <a:cs typeface="Microsoft Sans Serif"/>
            </a:endParaRPr>
          </a:p>
          <a:p>
            <a:pPr marL="20320" algn="ctr">
              <a:lnSpc>
                <a:spcPct val="100000"/>
              </a:lnSpc>
            </a:pPr>
            <a:endParaRPr lang="es-MX" sz="2800" b="1" spc="5" dirty="0" smtClean="0">
              <a:latin typeface="Tahoma"/>
              <a:cs typeface="Tahoma"/>
            </a:endParaRPr>
          </a:p>
          <a:p>
            <a:pPr marL="20320" algn="ctr">
              <a:lnSpc>
                <a:spcPct val="100000"/>
              </a:lnSpc>
            </a:pPr>
            <a:endParaRPr lang="es-MX" sz="2800" b="1" spc="5" dirty="0">
              <a:latin typeface="Tahoma"/>
              <a:cs typeface="Tahoma"/>
            </a:endParaRPr>
          </a:p>
          <a:p>
            <a:pPr marL="20320" algn="ctr">
              <a:lnSpc>
                <a:spcPct val="100000"/>
              </a:lnSpc>
            </a:pPr>
            <a:endParaRPr lang="es-MX" sz="2800" b="1" spc="5" dirty="0" smtClean="0">
              <a:latin typeface="Tahoma"/>
              <a:cs typeface="Tahoma"/>
            </a:endParaRPr>
          </a:p>
          <a:p>
            <a:pPr marL="20320" algn="ctr">
              <a:lnSpc>
                <a:spcPct val="100000"/>
              </a:lnSpc>
            </a:pPr>
            <a:r>
              <a:rPr sz="4000" b="1" spc="5" dirty="0" smtClean="0">
                <a:latin typeface="Tahoma"/>
                <a:cs typeface="Tahoma"/>
              </a:rPr>
              <a:t>MODELO</a:t>
            </a:r>
            <a:r>
              <a:rPr sz="4000" b="1" spc="-120" dirty="0" smtClean="0">
                <a:latin typeface="Tahoma"/>
                <a:cs typeface="Tahoma"/>
              </a:rPr>
              <a:t> </a:t>
            </a:r>
            <a:r>
              <a:rPr sz="4000" b="1" spc="-85" dirty="0">
                <a:latin typeface="Tahoma"/>
                <a:cs typeface="Tahoma"/>
              </a:rPr>
              <a:t>ESTATAL</a:t>
            </a:r>
            <a:r>
              <a:rPr sz="4000" b="1" spc="-114" dirty="0">
                <a:latin typeface="Tahoma"/>
                <a:cs typeface="Tahoma"/>
              </a:rPr>
              <a:t> </a:t>
            </a:r>
            <a:r>
              <a:rPr sz="4000" b="1" spc="-40" dirty="0">
                <a:latin typeface="Tahoma"/>
                <a:cs typeface="Tahoma"/>
              </a:rPr>
              <a:t>PURO</a:t>
            </a:r>
            <a:endParaRPr sz="4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950" dirty="0" smtClean="0">
              <a:latin typeface="Tahoma"/>
              <a:cs typeface="Tahoma"/>
            </a:endParaRPr>
          </a:p>
          <a:p>
            <a:pPr marL="12700" marR="5080" indent="-12700" algn="just">
              <a:lnSpc>
                <a:spcPct val="124800"/>
              </a:lnSpc>
            </a:pPr>
            <a:r>
              <a:rPr sz="2400" spc="50" dirty="0" err="1" smtClean="0">
                <a:solidFill>
                  <a:srgbClr val="212121"/>
                </a:solidFill>
                <a:latin typeface="Tahoma"/>
                <a:cs typeface="Tahoma"/>
              </a:rPr>
              <a:t>En</a:t>
            </a:r>
            <a:r>
              <a:rPr sz="2400" spc="50" dirty="0" smtClean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70" dirty="0">
                <a:solidFill>
                  <a:srgbClr val="212121"/>
                </a:solidFill>
                <a:latin typeface="Tahoma"/>
                <a:cs typeface="Tahoma"/>
              </a:rPr>
              <a:t>este </a:t>
            </a:r>
            <a:r>
              <a:rPr sz="2400" spc="114" dirty="0">
                <a:solidFill>
                  <a:srgbClr val="212121"/>
                </a:solidFill>
                <a:latin typeface="Tahoma"/>
                <a:cs typeface="Tahoma"/>
              </a:rPr>
              <a:t>modelo </a:t>
            </a:r>
            <a:r>
              <a:rPr sz="2400" spc="45" dirty="0">
                <a:solidFill>
                  <a:srgbClr val="212121"/>
                </a:solidFill>
                <a:latin typeface="Tahoma"/>
                <a:cs typeface="Tahoma"/>
              </a:rPr>
              <a:t>el </a:t>
            </a:r>
            <a:r>
              <a:rPr sz="2400" spc="75" dirty="0">
                <a:solidFill>
                  <a:srgbClr val="212121"/>
                </a:solidFill>
                <a:latin typeface="Tahoma"/>
                <a:cs typeface="Tahoma"/>
              </a:rPr>
              <a:t>Estado </a:t>
            </a:r>
            <a:r>
              <a:rPr sz="2400" spc="70" dirty="0">
                <a:solidFill>
                  <a:srgbClr val="212121"/>
                </a:solidFill>
                <a:latin typeface="Tahoma"/>
                <a:cs typeface="Tahoma"/>
              </a:rPr>
              <a:t>es </a:t>
            </a:r>
            <a:r>
              <a:rPr sz="2400" spc="45" dirty="0">
                <a:solidFill>
                  <a:srgbClr val="212121"/>
                </a:solidFill>
                <a:latin typeface="Tahoma"/>
                <a:cs typeface="Tahoma"/>
              </a:rPr>
              <a:t>el </a:t>
            </a:r>
            <a:r>
              <a:rPr sz="2400" spc="90" dirty="0">
                <a:solidFill>
                  <a:srgbClr val="212121"/>
                </a:solidFill>
                <a:latin typeface="Tahoma"/>
                <a:cs typeface="Tahoma"/>
              </a:rPr>
              <a:t>único </a:t>
            </a:r>
            <a:r>
              <a:rPr sz="2400" spc="9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80" dirty="0">
                <a:solidFill>
                  <a:srgbClr val="212121"/>
                </a:solidFill>
                <a:latin typeface="Tahoma"/>
                <a:cs typeface="Tahoma"/>
              </a:rPr>
              <a:t>financiador </a:t>
            </a:r>
            <a:r>
              <a:rPr sz="2400" spc="-95" dirty="0">
                <a:solidFill>
                  <a:srgbClr val="212121"/>
                </a:solidFill>
                <a:latin typeface="Tahoma"/>
                <a:cs typeface="Tahoma"/>
              </a:rPr>
              <a:t>y </a:t>
            </a:r>
            <a:r>
              <a:rPr sz="2400" spc="85" dirty="0">
                <a:solidFill>
                  <a:srgbClr val="212121"/>
                </a:solidFill>
                <a:latin typeface="Tahoma"/>
                <a:cs typeface="Tahoma"/>
              </a:rPr>
              <a:t>también </a:t>
            </a:r>
            <a:r>
              <a:rPr sz="2400" spc="45" dirty="0">
                <a:solidFill>
                  <a:srgbClr val="212121"/>
                </a:solidFill>
                <a:latin typeface="Tahoma"/>
                <a:cs typeface="Tahoma"/>
              </a:rPr>
              <a:t>el </a:t>
            </a:r>
            <a:r>
              <a:rPr sz="2400" spc="90" dirty="0">
                <a:solidFill>
                  <a:srgbClr val="212121"/>
                </a:solidFill>
                <a:latin typeface="Tahoma"/>
                <a:cs typeface="Tahoma"/>
              </a:rPr>
              <a:t>único </a:t>
            </a:r>
            <a:r>
              <a:rPr sz="2400" spc="100" dirty="0">
                <a:solidFill>
                  <a:srgbClr val="212121"/>
                </a:solidFill>
                <a:latin typeface="Tahoma"/>
                <a:cs typeface="Tahoma"/>
              </a:rPr>
              <a:t>proveedor </a:t>
            </a:r>
            <a:r>
              <a:rPr sz="2400" spc="10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100" dirty="0">
                <a:solidFill>
                  <a:srgbClr val="212121"/>
                </a:solidFill>
                <a:latin typeface="Tahoma"/>
                <a:cs typeface="Tahoma"/>
              </a:rPr>
              <a:t>de</a:t>
            </a:r>
            <a:r>
              <a:rPr sz="2400" spc="-4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65" dirty="0">
                <a:solidFill>
                  <a:srgbClr val="212121"/>
                </a:solidFill>
                <a:latin typeface="Tahoma"/>
                <a:cs typeface="Tahoma"/>
              </a:rPr>
              <a:t>servicios</a:t>
            </a:r>
            <a:r>
              <a:rPr sz="2400" spc="-3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-95" dirty="0">
                <a:solidFill>
                  <a:srgbClr val="212121"/>
                </a:solidFill>
                <a:latin typeface="Tahoma"/>
                <a:cs typeface="Tahoma"/>
              </a:rPr>
              <a:t>y</a:t>
            </a:r>
            <a:r>
              <a:rPr sz="2400" spc="-3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75" dirty="0">
                <a:solidFill>
                  <a:srgbClr val="212121"/>
                </a:solidFill>
                <a:latin typeface="Tahoma"/>
                <a:cs typeface="Tahoma"/>
              </a:rPr>
              <a:t>abarca</a:t>
            </a:r>
            <a:r>
              <a:rPr sz="2400" spc="-3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10" dirty="0">
                <a:solidFill>
                  <a:srgbClr val="212121"/>
                </a:solidFill>
                <a:latin typeface="Tahoma"/>
                <a:cs typeface="Tahoma"/>
              </a:rPr>
              <a:t>a</a:t>
            </a:r>
            <a:r>
              <a:rPr sz="2400" spc="-3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85" dirty="0">
                <a:solidFill>
                  <a:srgbClr val="212121"/>
                </a:solidFill>
                <a:latin typeface="Tahoma"/>
                <a:cs typeface="Tahoma"/>
              </a:rPr>
              <a:t>toda</a:t>
            </a:r>
            <a:r>
              <a:rPr sz="2400" spc="-3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25" dirty="0">
                <a:solidFill>
                  <a:srgbClr val="212121"/>
                </a:solidFill>
                <a:latin typeface="Tahoma"/>
                <a:cs typeface="Tahoma"/>
              </a:rPr>
              <a:t>la</a:t>
            </a:r>
            <a:r>
              <a:rPr sz="2400" spc="-3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70" dirty="0">
                <a:solidFill>
                  <a:srgbClr val="212121"/>
                </a:solidFill>
                <a:latin typeface="Tahoma"/>
                <a:cs typeface="Tahoma"/>
              </a:rPr>
              <a:t>població.</a:t>
            </a:r>
            <a:endParaRPr sz="24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950" dirty="0">
              <a:latin typeface="Tahoma"/>
              <a:cs typeface="Tahoma"/>
            </a:endParaRPr>
          </a:p>
          <a:p>
            <a:pPr marL="12700" marR="7620" algn="just">
              <a:lnSpc>
                <a:spcPct val="124800"/>
              </a:lnSpc>
            </a:pPr>
            <a:r>
              <a:rPr sz="2400" spc="50" dirty="0">
                <a:solidFill>
                  <a:srgbClr val="212121"/>
                </a:solidFill>
                <a:latin typeface="Tahoma"/>
                <a:cs typeface="Tahoma"/>
              </a:rPr>
              <a:t>Era </a:t>
            </a:r>
            <a:r>
              <a:rPr sz="2400" spc="45" dirty="0">
                <a:solidFill>
                  <a:srgbClr val="212121"/>
                </a:solidFill>
                <a:latin typeface="Tahoma"/>
                <a:cs typeface="Tahoma"/>
              </a:rPr>
              <a:t>el </a:t>
            </a:r>
            <a:r>
              <a:rPr sz="2400" spc="114" dirty="0">
                <a:solidFill>
                  <a:srgbClr val="212121"/>
                </a:solidFill>
                <a:latin typeface="Tahoma"/>
                <a:cs typeface="Tahoma"/>
              </a:rPr>
              <a:t>modelo </a:t>
            </a:r>
            <a:r>
              <a:rPr sz="2400" spc="85" dirty="0">
                <a:solidFill>
                  <a:srgbClr val="212121"/>
                </a:solidFill>
                <a:latin typeface="Tahoma"/>
                <a:cs typeface="Tahoma"/>
              </a:rPr>
              <a:t>en </a:t>
            </a:r>
            <a:r>
              <a:rPr sz="2400" spc="45" dirty="0">
                <a:solidFill>
                  <a:srgbClr val="212121"/>
                </a:solidFill>
                <a:latin typeface="Tahoma"/>
                <a:cs typeface="Tahoma"/>
              </a:rPr>
              <a:t>el </a:t>
            </a:r>
            <a:r>
              <a:rPr sz="2400" spc="125" dirty="0">
                <a:solidFill>
                  <a:srgbClr val="212121"/>
                </a:solidFill>
                <a:latin typeface="Tahoma"/>
                <a:cs typeface="Tahoma"/>
              </a:rPr>
              <a:t>mundo </a:t>
            </a:r>
            <a:r>
              <a:rPr sz="2400" spc="40" dirty="0">
                <a:solidFill>
                  <a:srgbClr val="212121"/>
                </a:solidFill>
                <a:latin typeface="Tahoma"/>
                <a:cs typeface="Tahoma"/>
              </a:rPr>
              <a:t>socialista, </a:t>
            </a:r>
            <a:r>
              <a:rPr sz="2400" spc="105" dirty="0">
                <a:solidFill>
                  <a:srgbClr val="212121"/>
                </a:solidFill>
                <a:latin typeface="Tahoma"/>
                <a:cs typeface="Tahoma"/>
              </a:rPr>
              <a:t>que </a:t>
            </a:r>
            <a:r>
              <a:rPr sz="2400" spc="-73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100" dirty="0">
                <a:solidFill>
                  <a:srgbClr val="212121"/>
                </a:solidFill>
                <a:latin typeface="Tahoma"/>
                <a:cs typeface="Tahoma"/>
              </a:rPr>
              <a:t>con</a:t>
            </a:r>
            <a:r>
              <a:rPr sz="2400" spc="10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25" dirty="0">
                <a:solidFill>
                  <a:srgbClr val="212121"/>
                </a:solidFill>
                <a:latin typeface="Tahoma"/>
                <a:cs typeface="Tahoma"/>
              </a:rPr>
              <a:t>la</a:t>
            </a:r>
            <a:r>
              <a:rPr sz="2400" spc="3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90" dirty="0">
                <a:solidFill>
                  <a:srgbClr val="212121"/>
                </a:solidFill>
                <a:latin typeface="Tahoma"/>
                <a:cs typeface="Tahoma"/>
              </a:rPr>
              <a:t>desaparición</a:t>
            </a:r>
            <a:r>
              <a:rPr sz="2400" spc="9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100" dirty="0">
                <a:solidFill>
                  <a:srgbClr val="212121"/>
                </a:solidFill>
                <a:latin typeface="Tahoma"/>
                <a:cs typeface="Tahoma"/>
              </a:rPr>
              <a:t>de</a:t>
            </a:r>
            <a:r>
              <a:rPr sz="2400" spc="10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25" dirty="0">
                <a:solidFill>
                  <a:srgbClr val="212121"/>
                </a:solidFill>
                <a:latin typeface="Tahoma"/>
                <a:cs typeface="Tahoma"/>
              </a:rPr>
              <a:t>la</a:t>
            </a:r>
            <a:r>
              <a:rPr sz="2400" spc="3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212121"/>
                </a:solidFill>
                <a:latin typeface="Tahoma"/>
                <a:cs typeface="Tahoma"/>
              </a:rPr>
              <a:t>URSS,</a:t>
            </a:r>
            <a:r>
              <a:rPr sz="2400" spc="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65" dirty="0">
                <a:solidFill>
                  <a:srgbClr val="212121"/>
                </a:solidFill>
                <a:latin typeface="Tahoma"/>
                <a:cs typeface="Tahoma"/>
              </a:rPr>
              <a:t>ha </a:t>
            </a:r>
            <a:r>
              <a:rPr sz="2400" spc="7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100" dirty="0">
                <a:solidFill>
                  <a:srgbClr val="212121"/>
                </a:solidFill>
                <a:latin typeface="Tahoma"/>
                <a:cs typeface="Tahoma"/>
              </a:rPr>
              <a:t>retrocedido</a:t>
            </a:r>
            <a:r>
              <a:rPr sz="2400" spc="10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114" dirty="0">
                <a:solidFill>
                  <a:srgbClr val="212121"/>
                </a:solidFill>
                <a:latin typeface="Tahoma"/>
                <a:cs typeface="Tahoma"/>
              </a:rPr>
              <a:t>quedando</a:t>
            </a:r>
            <a:r>
              <a:rPr sz="2400" spc="12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70" dirty="0">
                <a:solidFill>
                  <a:srgbClr val="212121"/>
                </a:solidFill>
                <a:latin typeface="Tahoma"/>
                <a:cs typeface="Tahoma"/>
              </a:rPr>
              <a:t>alguno</a:t>
            </a:r>
            <a:r>
              <a:rPr sz="2400" spc="7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100" dirty="0">
                <a:solidFill>
                  <a:srgbClr val="212121"/>
                </a:solidFill>
                <a:latin typeface="Tahoma"/>
                <a:cs typeface="Tahoma"/>
              </a:rPr>
              <a:t>de</a:t>
            </a:r>
            <a:r>
              <a:rPr sz="2400" spc="10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75" dirty="0">
                <a:solidFill>
                  <a:srgbClr val="212121"/>
                </a:solidFill>
                <a:latin typeface="Tahoma"/>
                <a:cs typeface="Tahoma"/>
              </a:rPr>
              <a:t>los </a:t>
            </a:r>
            <a:r>
              <a:rPr sz="2400" spc="8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110" dirty="0">
                <a:solidFill>
                  <a:srgbClr val="212121"/>
                </a:solidFill>
                <a:latin typeface="Tahoma"/>
                <a:cs typeface="Tahoma"/>
              </a:rPr>
              <a:t>pocos</a:t>
            </a:r>
            <a:r>
              <a:rPr sz="2400" spc="114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80" dirty="0">
                <a:solidFill>
                  <a:srgbClr val="212121"/>
                </a:solidFill>
                <a:latin typeface="Tahoma"/>
                <a:cs typeface="Tahoma"/>
              </a:rPr>
              <a:t>ejemplos</a:t>
            </a:r>
            <a:r>
              <a:rPr sz="2400" spc="8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105" dirty="0">
                <a:solidFill>
                  <a:srgbClr val="212121"/>
                </a:solidFill>
                <a:latin typeface="Tahoma"/>
                <a:cs typeface="Tahoma"/>
              </a:rPr>
              <a:t>que</a:t>
            </a:r>
            <a:r>
              <a:rPr sz="2400" spc="11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85" dirty="0">
                <a:solidFill>
                  <a:srgbClr val="212121"/>
                </a:solidFill>
                <a:latin typeface="Tahoma"/>
                <a:cs typeface="Tahoma"/>
              </a:rPr>
              <a:t>aún</a:t>
            </a:r>
            <a:r>
              <a:rPr sz="2400" spc="90" dirty="0">
                <a:solidFill>
                  <a:srgbClr val="212121"/>
                </a:solidFill>
                <a:latin typeface="Tahoma"/>
                <a:cs typeface="Tahoma"/>
              </a:rPr>
              <a:t> persisten</a:t>
            </a:r>
            <a:r>
              <a:rPr sz="2400" spc="9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85" dirty="0">
                <a:solidFill>
                  <a:srgbClr val="212121"/>
                </a:solidFill>
                <a:latin typeface="Tahoma"/>
                <a:cs typeface="Tahoma"/>
              </a:rPr>
              <a:t>en </a:t>
            </a:r>
            <a:r>
              <a:rPr sz="2400" spc="-73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40" dirty="0">
                <a:solidFill>
                  <a:srgbClr val="212121"/>
                </a:solidFill>
                <a:latin typeface="Tahoma"/>
                <a:cs typeface="Tahoma"/>
              </a:rPr>
              <a:t>Cuba,</a:t>
            </a:r>
            <a:r>
              <a:rPr sz="2400" spc="-4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90" dirty="0">
                <a:solidFill>
                  <a:srgbClr val="212121"/>
                </a:solidFill>
                <a:latin typeface="Tahoma"/>
                <a:cs typeface="Tahoma"/>
              </a:rPr>
              <a:t>Corea</a:t>
            </a:r>
            <a:r>
              <a:rPr sz="2400" spc="-3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80" dirty="0">
                <a:solidFill>
                  <a:srgbClr val="212121"/>
                </a:solidFill>
                <a:latin typeface="Tahoma"/>
                <a:cs typeface="Tahoma"/>
              </a:rPr>
              <a:t>del</a:t>
            </a:r>
            <a:r>
              <a:rPr sz="2400" spc="-4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105" dirty="0">
                <a:solidFill>
                  <a:srgbClr val="212121"/>
                </a:solidFill>
                <a:latin typeface="Tahoma"/>
                <a:cs typeface="Tahoma"/>
              </a:rPr>
              <a:t>Norte</a:t>
            </a:r>
            <a:r>
              <a:rPr sz="2400" spc="-3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-95" dirty="0">
                <a:solidFill>
                  <a:srgbClr val="212121"/>
                </a:solidFill>
                <a:latin typeface="Tahoma"/>
                <a:cs typeface="Tahoma"/>
              </a:rPr>
              <a:t>y</a:t>
            </a:r>
            <a:r>
              <a:rPr sz="2400" spc="-4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400" spc="45" dirty="0">
                <a:solidFill>
                  <a:srgbClr val="212121"/>
                </a:solidFill>
                <a:latin typeface="Tahoma"/>
                <a:cs typeface="Tahoma"/>
              </a:rPr>
              <a:t>Vietnam</a:t>
            </a:r>
            <a:r>
              <a:rPr sz="2400" spc="45" dirty="0" smtClean="0">
                <a:solidFill>
                  <a:srgbClr val="212121"/>
                </a:solidFill>
                <a:latin typeface="Tahoma"/>
                <a:cs typeface="Tahoma"/>
              </a:rPr>
              <a:t>.</a:t>
            </a:r>
            <a:endParaRPr lang="es-MX" sz="2400" spc="45" dirty="0" smtClean="0">
              <a:solidFill>
                <a:srgbClr val="212121"/>
              </a:solidFill>
              <a:latin typeface="Tahoma"/>
              <a:cs typeface="Tahoma"/>
            </a:endParaRPr>
          </a:p>
          <a:p>
            <a:pPr marL="12700" marR="7620" algn="just">
              <a:lnSpc>
                <a:spcPct val="124800"/>
              </a:lnSpc>
            </a:pPr>
            <a:endParaRPr lang="es-MX" sz="2400" spc="45" dirty="0">
              <a:solidFill>
                <a:srgbClr val="212121"/>
              </a:solidFill>
              <a:latin typeface="Tahoma"/>
              <a:cs typeface="Tahoma"/>
            </a:endParaRPr>
          </a:p>
          <a:p>
            <a:pPr marL="12700" marR="7620" algn="just">
              <a:lnSpc>
                <a:spcPct val="124800"/>
              </a:lnSpc>
            </a:pPr>
            <a:r>
              <a:rPr lang="es-MX" sz="2400" spc="45" dirty="0" smtClean="0">
                <a:solidFill>
                  <a:srgbClr val="212121"/>
                </a:solidFill>
                <a:latin typeface="Tahoma"/>
                <a:cs typeface="Tahoma"/>
              </a:rPr>
              <a:t>Son modelos en franca retirada</a:t>
            </a:r>
            <a:endParaRPr sz="2400" dirty="0">
              <a:latin typeface="Tahoma"/>
              <a:cs typeface="Tahoma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11" y="2682875"/>
            <a:ext cx="942763" cy="54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293" y="2682875"/>
            <a:ext cx="922605" cy="54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343" y="2682875"/>
            <a:ext cx="1091506" cy="54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1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9344" y="1387475"/>
            <a:ext cx="6072505" cy="35637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0"/>
              </a:spcBef>
              <a:tabLst>
                <a:tab pos="2961640" algn="l"/>
                <a:tab pos="3905250" algn="l"/>
              </a:tabLst>
            </a:pPr>
            <a:r>
              <a:rPr sz="3700" spc="380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SISTEMAS	</a:t>
            </a:r>
            <a:r>
              <a:rPr sz="3700" spc="390" dirty="0">
                <a:solidFill>
                  <a:srgbClr val="212121"/>
                </a:solidFill>
                <a:latin typeface="Microsoft Sans Serif"/>
                <a:cs typeface="Microsoft Sans Serif"/>
              </a:rPr>
              <a:t>DE	</a:t>
            </a:r>
            <a:r>
              <a:rPr sz="3700" spc="4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3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00" dirty="0">
              <a:latin typeface="Microsoft Sans Serif"/>
              <a:cs typeface="Microsoft Sans Serif"/>
            </a:endParaRPr>
          </a:p>
          <a:p>
            <a:pPr marL="20320" algn="ctr">
              <a:lnSpc>
                <a:spcPct val="100000"/>
              </a:lnSpc>
            </a:pPr>
            <a:endParaRPr lang="es-MX" sz="2800" b="1" spc="5" dirty="0" smtClean="0">
              <a:latin typeface="Tahoma"/>
              <a:cs typeface="Tahoma"/>
            </a:endParaRPr>
          </a:p>
          <a:p>
            <a:pPr marL="20320" algn="ctr">
              <a:lnSpc>
                <a:spcPct val="100000"/>
              </a:lnSpc>
            </a:pPr>
            <a:endParaRPr lang="es-MX" sz="2800" b="1" spc="5" dirty="0">
              <a:latin typeface="Tahoma"/>
              <a:cs typeface="Tahoma"/>
            </a:endParaRPr>
          </a:p>
          <a:p>
            <a:pPr marL="20320" algn="ctr">
              <a:lnSpc>
                <a:spcPct val="100000"/>
              </a:lnSpc>
            </a:pPr>
            <a:endParaRPr lang="es-MX" sz="2800" b="1" spc="5" dirty="0" smtClean="0">
              <a:latin typeface="Tahoma"/>
              <a:cs typeface="Tahoma"/>
            </a:endParaRPr>
          </a:p>
          <a:p>
            <a:pPr marL="20320" algn="ctr">
              <a:lnSpc>
                <a:spcPct val="100000"/>
              </a:lnSpc>
            </a:pPr>
            <a:r>
              <a:rPr sz="4000" b="1" spc="5" dirty="0" smtClean="0">
                <a:latin typeface="Tahoma"/>
                <a:cs typeface="Tahoma"/>
              </a:rPr>
              <a:t>MODELO</a:t>
            </a:r>
            <a:r>
              <a:rPr sz="4000" b="1" spc="-120" dirty="0" smtClean="0">
                <a:latin typeface="Tahoma"/>
                <a:cs typeface="Tahoma"/>
              </a:rPr>
              <a:t> </a:t>
            </a:r>
            <a:r>
              <a:rPr sz="4000" b="1" spc="-85" dirty="0">
                <a:latin typeface="Tahoma"/>
                <a:cs typeface="Tahoma"/>
              </a:rPr>
              <a:t>ESTATAL</a:t>
            </a:r>
            <a:r>
              <a:rPr sz="4000" b="1" spc="-114" dirty="0">
                <a:latin typeface="Tahoma"/>
                <a:cs typeface="Tahoma"/>
              </a:rPr>
              <a:t> </a:t>
            </a:r>
            <a:r>
              <a:rPr sz="4000" b="1" spc="-40" dirty="0" smtClean="0">
                <a:latin typeface="Tahoma"/>
                <a:cs typeface="Tahoma"/>
              </a:rPr>
              <a:t>PURO</a:t>
            </a:r>
            <a:endParaRPr sz="4000" dirty="0">
              <a:latin typeface="Tahoma"/>
              <a:cs typeface="Tahoma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11" y="2682875"/>
            <a:ext cx="942763" cy="54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293" y="2682875"/>
            <a:ext cx="922605" cy="54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343" y="2682875"/>
            <a:ext cx="1091506" cy="54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 redondeado"/>
          <p:cNvSpPr/>
          <p:nvPr/>
        </p:nvSpPr>
        <p:spPr>
          <a:xfrm>
            <a:off x="196850" y="5654675"/>
            <a:ext cx="3200400" cy="14478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POLÍTICA  PÚBLICA</a:t>
            </a:r>
          </a:p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(Delineación plan de salud)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4145948" y="5654675"/>
            <a:ext cx="3200400" cy="1447800"/>
          </a:xfrm>
          <a:prstGeom prst="round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IMPLEMENTACIÓN </a:t>
            </a:r>
            <a:endParaRPr lang="es-MX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Agente Ejecutor)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Flecha izquierda, derecha y arriba"/>
          <p:cNvSpPr/>
          <p:nvPr/>
        </p:nvSpPr>
        <p:spPr>
          <a:xfrm rot="10800000">
            <a:off x="1536555" y="7331075"/>
            <a:ext cx="4258081" cy="137160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lipse"/>
          <p:cNvSpPr/>
          <p:nvPr/>
        </p:nvSpPr>
        <p:spPr>
          <a:xfrm>
            <a:off x="899311" y="8931275"/>
            <a:ext cx="5486400" cy="1524000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ESTADO</a:t>
            </a:r>
            <a:endParaRPr lang="es-E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621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24916" y="891337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7123" y="952345"/>
            <a:ext cx="7006590" cy="933383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9525" algn="ctr">
              <a:lnSpc>
                <a:spcPct val="100000"/>
              </a:lnSpc>
              <a:spcBef>
                <a:spcPts val="90"/>
              </a:spcBef>
              <a:tabLst>
                <a:tab pos="2959100" algn="l"/>
                <a:tab pos="3902075" algn="l"/>
              </a:tabLst>
            </a:pPr>
            <a:r>
              <a:rPr sz="3700" spc="380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SISTEMAS	</a:t>
            </a:r>
            <a:r>
              <a:rPr sz="3700" spc="390" dirty="0">
                <a:solidFill>
                  <a:srgbClr val="212121"/>
                </a:solidFill>
                <a:latin typeface="Microsoft Sans Serif"/>
                <a:cs typeface="Microsoft Sans Serif"/>
              </a:rPr>
              <a:t>DE	</a:t>
            </a:r>
            <a:r>
              <a:rPr sz="3700" spc="4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3700" dirty="0">
              <a:latin typeface="Microsoft Sans Serif"/>
              <a:cs typeface="Microsoft Sans Serif"/>
            </a:endParaRPr>
          </a:p>
          <a:p>
            <a:pPr marR="6350" algn="ctr">
              <a:lnSpc>
                <a:spcPct val="100000"/>
              </a:lnSpc>
              <a:spcBef>
                <a:spcPts val="2810"/>
              </a:spcBef>
            </a:pPr>
            <a:endParaRPr lang="es-MX" sz="2800" b="1" spc="135" dirty="0" smtClean="0">
              <a:latin typeface="Tahoma"/>
              <a:cs typeface="Tahoma"/>
            </a:endParaRPr>
          </a:p>
          <a:p>
            <a:pPr marR="6350" algn="ctr">
              <a:lnSpc>
                <a:spcPct val="100000"/>
              </a:lnSpc>
              <a:spcBef>
                <a:spcPts val="2810"/>
              </a:spcBef>
            </a:pPr>
            <a:r>
              <a:rPr sz="3600" b="1" spc="135" dirty="0" smtClean="0">
                <a:latin typeface="Tahoma"/>
                <a:cs typeface="Tahoma"/>
              </a:rPr>
              <a:t>M</a:t>
            </a:r>
            <a:r>
              <a:rPr sz="3600" b="1" spc="65" dirty="0" smtClean="0">
                <a:latin typeface="Tahoma"/>
                <a:cs typeface="Tahoma"/>
              </a:rPr>
              <a:t>O</a:t>
            </a:r>
            <a:r>
              <a:rPr sz="3600" b="1" spc="-55" dirty="0" smtClean="0">
                <a:latin typeface="Tahoma"/>
                <a:cs typeface="Tahoma"/>
              </a:rPr>
              <a:t>D</a:t>
            </a:r>
            <a:r>
              <a:rPr sz="3600" b="1" spc="-160" dirty="0" smtClean="0">
                <a:latin typeface="Tahoma"/>
                <a:cs typeface="Tahoma"/>
              </a:rPr>
              <a:t>E</a:t>
            </a:r>
            <a:r>
              <a:rPr sz="3600" b="1" spc="-25" dirty="0" smtClean="0">
                <a:latin typeface="Tahoma"/>
                <a:cs typeface="Tahoma"/>
              </a:rPr>
              <a:t>L</a:t>
            </a:r>
            <a:r>
              <a:rPr sz="3600" b="1" spc="70" dirty="0" smtClean="0">
                <a:latin typeface="Tahoma"/>
                <a:cs typeface="Tahoma"/>
              </a:rPr>
              <a:t>O</a:t>
            </a:r>
            <a:r>
              <a:rPr sz="3600" b="1" spc="-95" dirty="0" smtClean="0">
                <a:latin typeface="Tahoma"/>
                <a:cs typeface="Tahoma"/>
              </a:rPr>
              <a:t> </a:t>
            </a:r>
            <a:r>
              <a:rPr sz="3600" b="1" spc="-55" dirty="0">
                <a:latin typeface="Tahoma"/>
                <a:cs typeface="Tahoma"/>
              </a:rPr>
              <a:t>D</a:t>
            </a:r>
            <a:r>
              <a:rPr sz="3600" b="1" spc="-155" dirty="0">
                <a:latin typeface="Tahoma"/>
                <a:cs typeface="Tahoma"/>
              </a:rPr>
              <a:t>E</a:t>
            </a:r>
            <a:r>
              <a:rPr sz="3600" b="1" spc="-95" dirty="0">
                <a:latin typeface="Tahoma"/>
                <a:cs typeface="Tahoma"/>
              </a:rPr>
              <a:t> </a:t>
            </a:r>
            <a:r>
              <a:rPr sz="3600" b="1" spc="-235" dirty="0">
                <a:latin typeface="Tahoma"/>
                <a:cs typeface="Tahoma"/>
              </a:rPr>
              <a:t>S</a:t>
            </a:r>
            <a:r>
              <a:rPr sz="3600" b="1" spc="-160" dirty="0">
                <a:latin typeface="Tahoma"/>
                <a:cs typeface="Tahoma"/>
              </a:rPr>
              <a:t>E</a:t>
            </a:r>
            <a:r>
              <a:rPr sz="3600" b="1" spc="-65" dirty="0">
                <a:latin typeface="Tahoma"/>
                <a:cs typeface="Tahoma"/>
              </a:rPr>
              <a:t>G</a:t>
            </a:r>
            <a:r>
              <a:rPr sz="3600" b="1" spc="40" dirty="0">
                <a:latin typeface="Tahoma"/>
                <a:cs typeface="Tahoma"/>
              </a:rPr>
              <a:t>U</a:t>
            </a:r>
            <a:r>
              <a:rPr sz="3600" b="1" spc="-190" dirty="0">
                <a:latin typeface="Tahoma"/>
                <a:cs typeface="Tahoma"/>
              </a:rPr>
              <a:t>R</a:t>
            </a:r>
            <a:r>
              <a:rPr sz="3600" b="1" spc="70" dirty="0">
                <a:latin typeface="Tahoma"/>
                <a:cs typeface="Tahoma"/>
              </a:rPr>
              <a:t>O</a:t>
            </a:r>
            <a:r>
              <a:rPr sz="3600" b="1" spc="-95" dirty="0">
                <a:latin typeface="Tahoma"/>
                <a:cs typeface="Tahoma"/>
              </a:rPr>
              <a:t> </a:t>
            </a:r>
            <a:r>
              <a:rPr sz="3600" b="1" spc="-235" dirty="0">
                <a:latin typeface="Tahoma"/>
                <a:cs typeface="Tahoma"/>
              </a:rPr>
              <a:t>S</a:t>
            </a:r>
            <a:r>
              <a:rPr sz="3600" b="1" spc="65" dirty="0">
                <a:latin typeface="Tahoma"/>
                <a:cs typeface="Tahoma"/>
              </a:rPr>
              <a:t>O</a:t>
            </a:r>
            <a:r>
              <a:rPr sz="3600" b="1" spc="-90" dirty="0">
                <a:latin typeface="Tahoma"/>
                <a:cs typeface="Tahoma"/>
              </a:rPr>
              <a:t>C</a:t>
            </a:r>
            <a:r>
              <a:rPr sz="3600" b="1" spc="-430" dirty="0">
                <a:latin typeface="Tahoma"/>
                <a:cs typeface="Tahoma"/>
              </a:rPr>
              <a:t>I</a:t>
            </a:r>
            <a:r>
              <a:rPr sz="3600" b="1" spc="10" dirty="0">
                <a:latin typeface="Tahoma"/>
                <a:cs typeface="Tahoma"/>
              </a:rPr>
              <a:t>A</a:t>
            </a:r>
            <a:r>
              <a:rPr sz="3600" b="1" spc="-20" dirty="0">
                <a:latin typeface="Tahoma"/>
                <a:cs typeface="Tahoma"/>
              </a:rPr>
              <a:t>L</a:t>
            </a:r>
            <a:endParaRPr sz="3600" dirty="0">
              <a:latin typeface="Tahoma"/>
              <a:cs typeface="Tahoma"/>
            </a:endParaRPr>
          </a:p>
          <a:p>
            <a:pPr marL="12700" marR="5080" indent="133350" algn="just">
              <a:lnSpc>
                <a:spcPct val="115900"/>
              </a:lnSpc>
              <a:spcBef>
                <a:spcPts val="1575"/>
              </a:spcBef>
            </a:pPr>
            <a:r>
              <a:rPr sz="2400" spc="25" dirty="0">
                <a:latin typeface="Tahoma"/>
                <a:cs typeface="Tahoma"/>
              </a:rPr>
              <a:t>Es </a:t>
            </a:r>
            <a:r>
              <a:rPr sz="2400" spc="130" dirty="0">
                <a:latin typeface="Tahoma"/>
                <a:cs typeface="Tahoma"/>
              </a:rPr>
              <a:t>un </a:t>
            </a:r>
            <a:r>
              <a:rPr sz="2400" spc="85" dirty="0">
                <a:latin typeface="Tahoma"/>
                <a:cs typeface="Tahoma"/>
              </a:rPr>
              <a:t>sistema </a:t>
            </a:r>
            <a:r>
              <a:rPr sz="2400" spc="105" dirty="0">
                <a:latin typeface="Tahoma"/>
                <a:cs typeface="Tahoma"/>
              </a:rPr>
              <a:t>en </a:t>
            </a:r>
            <a:r>
              <a:rPr sz="2400" spc="65" dirty="0">
                <a:latin typeface="Tahoma"/>
                <a:cs typeface="Tahoma"/>
              </a:rPr>
              <a:t>el </a:t>
            </a:r>
            <a:r>
              <a:rPr sz="2400" spc="70" dirty="0">
                <a:latin typeface="Tahoma"/>
                <a:cs typeface="Tahoma"/>
              </a:rPr>
              <a:t>cual </a:t>
            </a:r>
            <a:r>
              <a:rPr sz="2400" spc="90" dirty="0">
                <a:latin typeface="Tahoma"/>
                <a:cs typeface="Tahoma"/>
              </a:rPr>
              <a:t>los </a:t>
            </a:r>
            <a:r>
              <a:rPr sz="2400" spc="75" dirty="0">
                <a:latin typeface="Tahoma"/>
                <a:cs typeface="Tahoma"/>
              </a:rPr>
              <a:t>participantes </a:t>
            </a:r>
            <a:r>
              <a:rPr sz="2400" spc="114" dirty="0">
                <a:latin typeface="Tahoma"/>
                <a:cs typeface="Tahoma"/>
              </a:rPr>
              <a:t>son </a:t>
            </a:r>
            <a:r>
              <a:rPr sz="2400" spc="120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aportantes</a:t>
            </a:r>
            <a:r>
              <a:rPr sz="2400" spc="95" dirty="0">
                <a:latin typeface="Tahoma"/>
                <a:cs typeface="Tahoma"/>
              </a:rPr>
              <a:t> compulsivos</a:t>
            </a:r>
            <a:r>
              <a:rPr sz="2400" spc="10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al</a:t>
            </a:r>
            <a:r>
              <a:rPr sz="2400" spc="70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mismo,</a:t>
            </a:r>
            <a:r>
              <a:rPr sz="2400" spc="95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se </a:t>
            </a:r>
            <a:r>
              <a:rPr sz="2400" spc="80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caracterizan</a:t>
            </a:r>
            <a:r>
              <a:rPr sz="2400" spc="-15" dirty="0">
                <a:latin typeface="Tahoma"/>
                <a:cs typeface="Tahoma"/>
              </a:rPr>
              <a:t> </a:t>
            </a:r>
            <a:r>
              <a:rPr sz="2400" spc="130" dirty="0">
                <a:latin typeface="Tahoma"/>
                <a:cs typeface="Tahoma"/>
              </a:rPr>
              <a:t>por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spc="130" dirty="0">
                <a:latin typeface="Tahoma"/>
                <a:cs typeface="Tahoma"/>
              </a:rPr>
              <a:t>un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spc="135" dirty="0">
                <a:latin typeface="Tahoma"/>
                <a:cs typeface="Tahoma"/>
              </a:rPr>
              <a:t>menor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spc="100" dirty="0">
                <a:latin typeface="Tahoma"/>
                <a:cs typeface="Tahoma"/>
              </a:rPr>
              <a:t>protagonismo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spc="60" dirty="0">
                <a:latin typeface="Tahoma"/>
                <a:cs typeface="Tahoma"/>
              </a:rPr>
              <a:t>estatal </a:t>
            </a:r>
            <a:r>
              <a:rPr sz="2400" spc="-740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en</a:t>
            </a:r>
            <a:r>
              <a:rPr sz="2400" spc="11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la</a:t>
            </a:r>
            <a:r>
              <a:rPr sz="2400" spc="70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financiación</a:t>
            </a:r>
            <a:r>
              <a:rPr sz="2400" spc="80" dirty="0">
                <a:latin typeface="Tahoma"/>
                <a:cs typeface="Tahoma"/>
              </a:rPr>
              <a:t> </a:t>
            </a:r>
            <a:r>
              <a:rPr sz="2400" spc="130" dirty="0">
                <a:latin typeface="Tahoma"/>
                <a:cs typeface="Tahoma"/>
              </a:rPr>
              <a:t>como</a:t>
            </a:r>
            <a:r>
              <a:rPr sz="2400" spc="135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en</a:t>
            </a:r>
            <a:r>
              <a:rPr sz="2400" spc="11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la</a:t>
            </a:r>
            <a:r>
              <a:rPr sz="2400" spc="70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provisión</a:t>
            </a:r>
            <a:r>
              <a:rPr sz="2400" spc="95" dirty="0">
                <a:latin typeface="Tahoma"/>
                <a:cs typeface="Tahoma"/>
              </a:rPr>
              <a:t> </a:t>
            </a:r>
            <a:r>
              <a:rPr sz="2400" spc="110" dirty="0">
                <a:latin typeface="Tahoma"/>
                <a:cs typeface="Tahoma"/>
              </a:rPr>
              <a:t>de </a:t>
            </a:r>
            <a:r>
              <a:rPr sz="2400" spc="114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servicios</a:t>
            </a:r>
            <a:r>
              <a:rPr sz="2400" spc="-135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sanitarios.</a:t>
            </a:r>
            <a:endParaRPr sz="24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 dirty="0">
              <a:latin typeface="Tahoma"/>
              <a:cs typeface="Tahoma"/>
            </a:endParaRPr>
          </a:p>
          <a:p>
            <a:pPr marL="12700" marR="8890" algn="just">
              <a:lnSpc>
                <a:spcPct val="115900"/>
              </a:lnSpc>
            </a:pPr>
            <a:r>
              <a:rPr sz="2400" spc="20" dirty="0">
                <a:latin typeface="Tahoma"/>
                <a:cs typeface="Tahoma"/>
              </a:rPr>
              <a:t>El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Estado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interviene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en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acciones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que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se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95" dirty="0">
                <a:latin typeface="Tahoma"/>
                <a:cs typeface="Tahoma"/>
              </a:rPr>
              <a:t>basan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en </a:t>
            </a:r>
            <a:r>
              <a:rPr sz="2400" spc="-735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la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regulación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y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135" dirty="0">
                <a:latin typeface="Tahoma"/>
                <a:cs typeface="Tahoma"/>
              </a:rPr>
              <a:t>no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105" dirty="0">
                <a:latin typeface="Tahoma"/>
                <a:cs typeface="Tahoma"/>
              </a:rPr>
              <a:t>en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la</a:t>
            </a:r>
            <a:r>
              <a:rPr sz="2400" spc="-125" dirty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planificación.-</a:t>
            </a:r>
            <a:endParaRPr sz="24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750" dirty="0">
              <a:latin typeface="Tahoma"/>
              <a:cs typeface="Tahoma"/>
            </a:endParaRPr>
          </a:p>
          <a:p>
            <a:pPr marL="12700" marR="5715" algn="just">
              <a:lnSpc>
                <a:spcPct val="115900"/>
              </a:lnSpc>
            </a:pPr>
            <a:r>
              <a:rPr sz="2400" spc="60" dirty="0">
                <a:latin typeface="Tahoma"/>
                <a:cs typeface="Tahoma"/>
              </a:rPr>
              <a:t>La </a:t>
            </a:r>
            <a:r>
              <a:rPr sz="2400" spc="75" dirty="0">
                <a:latin typeface="Tahoma"/>
                <a:cs typeface="Tahoma"/>
              </a:rPr>
              <a:t>financiación es </a:t>
            </a:r>
            <a:r>
              <a:rPr sz="2400" spc="130" dirty="0">
                <a:latin typeface="Tahoma"/>
                <a:cs typeface="Tahoma"/>
              </a:rPr>
              <a:t>por </a:t>
            </a:r>
            <a:r>
              <a:rPr sz="2400" spc="90" dirty="0">
                <a:latin typeface="Tahoma"/>
                <a:cs typeface="Tahoma"/>
              </a:rPr>
              <a:t>aportes </a:t>
            </a:r>
            <a:r>
              <a:rPr sz="2400" spc="15" dirty="0">
                <a:latin typeface="Tahoma"/>
                <a:cs typeface="Tahoma"/>
              </a:rPr>
              <a:t>y </a:t>
            </a:r>
            <a:r>
              <a:rPr sz="2400" spc="90" dirty="0">
                <a:latin typeface="Tahoma"/>
                <a:cs typeface="Tahoma"/>
              </a:rPr>
              <a:t>contribuciones </a:t>
            </a:r>
            <a:r>
              <a:rPr sz="2400" spc="95" dirty="0">
                <a:latin typeface="Tahoma"/>
                <a:cs typeface="Tahoma"/>
              </a:rPr>
              <a:t> </a:t>
            </a:r>
            <a:r>
              <a:rPr sz="2400" spc="110" dirty="0">
                <a:latin typeface="Tahoma"/>
                <a:cs typeface="Tahoma"/>
              </a:rPr>
              <a:t>de</a:t>
            </a:r>
            <a:r>
              <a:rPr sz="2400" spc="-125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los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trabajadores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y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empleadores.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60" dirty="0">
                <a:latin typeface="Tahoma"/>
                <a:cs typeface="Tahoma"/>
              </a:rPr>
              <a:t>La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gestión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110" dirty="0">
                <a:latin typeface="Tahoma"/>
                <a:cs typeface="Tahoma"/>
              </a:rPr>
              <a:t>de </a:t>
            </a:r>
            <a:r>
              <a:rPr sz="2400" spc="-740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los recursos </a:t>
            </a:r>
            <a:r>
              <a:rPr sz="2400" spc="15" dirty="0">
                <a:latin typeface="Tahoma"/>
                <a:cs typeface="Tahoma"/>
              </a:rPr>
              <a:t>y </a:t>
            </a:r>
            <a:r>
              <a:rPr sz="2400" spc="65" dirty="0">
                <a:latin typeface="Tahoma"/>
                <a:cs typeface="Tahoma"/>
              </a:rPr>
              <a:t>la </a:t>
            </a:r>
            <a:r>
              <a:rPr sz="2400" spc="80" dirty="0">
                <a:latin typeface="Tahoma"/>
                <a:cs typeface="Tahoma"/>
              </a:rPr>
              <a:t>organización </a:t>
            </a:r>
            <a:r>
              <a:rPr sz="2400" spc="110" dirty="0">
                <a:latin typeface="Tahoma"/>
                <a:cs typeface="Tahoma"/>
              </a:rPr>
              <a:t>de </a:t>
            </a:r>
            <a:r>
              <a:rPr sz="2400" spc="90" dirty="0">
                <a:latin typeface="Tahoma"/>
                <a:cs typeface="Tahoma"/>
              </a:rPr>
              <a:t>los </a:t>
            </a:r>
            <a:r>
              <a:rPr sz="2400" spc="65" dirty="0">
                <a:latin typeface="Tahoma"/>
                <a:cs typeface="Tahoma"/>
              </a:rPr>
              <a:t>servicios la </a:t>
            </a:r>
            <a:r>
              <a:rPr sz="2400" spc="-735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efectúan </a:t>
            </a:r>
            <a:r>
              <a:rPr sz="2400" spc="114" dirty="0">
                <a:latin typeface="Tahoma"/>
                <a:cs typeface="Tahoma"/>
              </a:rPr>
              <a:t>normalmente </a:t>
            </a:r>
            <a:r>
              <a:rPr sz="2400" spc="65" dirty="0">
                <a:latin typeface="Tahoma"/>
                <a:cs typeface="Tahoma"/>
              </a:rPr>
              <a:t>las </a:t>
            </a:r>
            <a:r>
              <a:rPr sz="2400" spc="105" dirty="0">
                <a:latin typeface="Tahoma"/>
                <a:cs typeface="Tahoma"/>
              </a:rPr>
              <a:t>obras </a:t>
            </a:r>
            <a:r>
              <a:rPr sz="2400" spc="70" dirty="0">
                <a:latin typeface="Tahoma"/>
                <a:cs typeface="Tahoma"/>
              </a:rPr>
              <a:t>sociales</a:t>
            </a:r>
            <a:r>
              <a:rPr sz="2400" spc="75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que </a:t>
            </a:r>
            <a:r>
              <a:rPr sz="2400" spc="12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contrata </a:t>
            </a:r>
            <a:r>
              <a:rPr sz="2400" spc="100" dirty="0">
                <a:latin typeface="Tahoma"/>
                <a:cs typeface="Tahoma"/>
              </a:rPr>
              <a:t>con proveedores </a:t>
            </a:r>
            <a:r>
              <a:rPr sz="2400" spc="90" dirty="0" err="1">
                <a:latin typeface="Tahoma"/>
                <a:cs typeface="Tahoma"/>
              </a:rPr>
              <a:t>privados</a:t>
            </a:r>
            <a:r>
              <a:rPr sz="2400" spc="90" dirty="0">
                <a:latin typeface="Tahoma"/>
                <a:cs typeface="Tahoma"/>
              </a:rPr>
              <a:t> </a:t>
            </a:r>
            <a:r>
              <a:rPr sz="2400" spc="145" dirty="0" smtClean="0">
                <a:latin typeface="Tahoma"/>
                <a:cs typeface="Tahoma"/>
              </a:rPr>
              <a:t>o</a:t>
            </a:r>
            <a:r>
              <a:rPr lang="es-MX" sz="2400" spc="145" dirty="0" smtClean="0">
                <a:latin typeface="Tahoma"/>
                <a:cs typeface="Tahoma"/>
              </a:rPr>
              <a:t> </a:t>
            </a:r>
          </a:p>
          <a:p>
            <a:pPr marL="12700" marR="5715" algn="just">
              <a:lnSpc>
                <a:spcPct val="115900"/>
              </a:lnSpc>
            </a:pPr>
            <a:r>
              <a:rPr sz="2400" spc="95" dirty="0" err="1" smtClean="0">
                <a:latin typeface="Tahoma"/>
                <a:cs typeface="Tahoma"/>
              </a:rPr>
              <a:t>públicos</a:t>
            </a:r>
            <a:r>
              <a:rPr sz="2400" spc="95" dirty="0" smtClean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y </a:t>
            </a:r>
            <a:r>
              <a:rPr sz="2400" spc="-735" dirty="0">
                <a:latin typeface="Tahoma"/>
                <a:cs typeface="Tahoma"/>
              </a:rPr>
              <a:t> </a:t>
            </a:r>
            <a:r>
              <a:rPr sz="2400" spc="100" dirty="0">
                <a:latin typeface="Tahoma"/>
                <a:cs typeface="Tahoma"/>
              </a:rPr>
              <a:t>cubren</a:t>
            </a:r>
            <a:r>
              <a:rPr sz="2400" spc="-135" dirty="0">
                <a:latin typeface="Tahoma"/>
                <a:cs typeface="Tahoma"/>
              </a:rPr>
              <a:t> </a:t>
            </a:r>
            <a:r>
              <a:rPr sz="2400" spc="100" dirty="0">
                <a:latin typeface="Tahoma"/>
                <a:cs typeface="Tahoma"/>
              </a:rPr>
              <a:t>solo</a:t>
            </a:r>
            <a:r>
              <a:rPr sz="2400" spc="495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a</a:t>
            </a:r>
            <a:r>
              <a:rPr sz="2400" spc="-135" dirty="0">
                <a:latin typeface="Tahoma"/>
                <a:cs typeface="Tahoma"/>
              </a:rPr>
              <a:t> </a:t>
            </a:r>
            <a:r>
              <a:rPr sz="2400" spc="90" dirty="0" err="1">
                <a:latin typeface="Tahoma"/>
                <a:cs typeface="Tahoma"/>
              </a:rPr>
              <a:t>los</a:t>
            </a:r>
            <a:r>
              <a:rPr sz="2400" spc="-130" dirty="0">
                <a:latin typeface="Tahoma"/>
                <a:cs typeface="Tahoma"/>
              </a:rPr>
              <a:t> </a:t>
            </a:r>
            <a:endParaRPr lang="es-MX" sz="2400" spc="-130" dirty="0" smtClean="0">
              <a:latin typeface="Tahoma"/>
              <a:cs typeface="Tahoma"/>
            </a:endParaRPr>
          </a:p>
          <a:p>
            <a:pPr marL="12700" marR="5715" algn="just">
              <a:lnSpc>
                <a:spcPct val="115900"/>
              </a:lnSpc>
            </a:pPr>
            <a:r>
              <a:rPr lang="es-ES" sz="2400" spc="90" dirty="0">
                <a:latin typeface="Tahoma"/>
                <a:cs typeface="Tahoma"/>
              </a:rPr>
              <a:t>a</a:t>
            </a:r>
            <a:r>
              <a:rPr sz="2400" spc="90" dirty="0" err="1" smtClean="0">
                <a:latin typeface="Tahoma"/>
                <a:cs typeface="Tahoma"/>
              </a:rPr>
              <a:t>portantes</a:t>
            </a:r>
            <a:r>
              <a:rPr lang="es-MX" sz="2400" dirty="0" smtClean="0">
                <a:latin typeface="Tahoma"/>
                <a:cs typeface="Tahoma"/>
              </a:rPr>
              <a:t> </a:t>
            </a:r>
            <a:r>
              <a:rPr sz="2400" spc="15" dirty="0" smtClean="0">
                <a:latin typeface="Tahoma"/>
                <a:cs typeface="Tahoma"/>
              </a:rPr>
              <a:t>y</a:t>
            </a:r>
            <a:r>
              <a:rPr sz="2400" spc="-150" dirty="0" smtClean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a</a:t>
            </a:r>
            <a:r>
              <a:rPr sz="2400" spc="-145" dirty="0">
                <a:latin typeface="Tahoma"/>
                <a:cs typeface="Tahoma"/>
              </a:rPr>
              <a:t> </a:t>
            </a:r>
            <a:r>
              <a:rPr sz="2400" spc="100" dirty="0">
                <a:latin typeface="Tahoma"/>
                <a:cs typeface="Tahoma"/>
              </a:rPr>
              <a:t>su</a:t>
            </a:r>
            <a:r>
              <a:rPr sz="2400" spc="-145" dirty="0">
                <a:latin typeface="Tahoma"/>
                <a:cs typeface="Tahoma"/>
              </a:rPr>
              <a:t> </a:t>
            </a:r>
            <a:r>
              <a:rPr sz="2400" spc="100" dirty="0">
                <a:latin typeface="Tahoma"/>
                <a:cs typeface="Tahoma"/>
              </a:rPr>
              <a:t>grupo</a:t>
            </a:r>
            <a:r>
              <a:rPr sz="2400" spc="-145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familiar.</a:t>
            </a:r>
            <a:endParaRPr sz="2400" dirty="0">
              <a:latin typeface="Tahoma"/>
              <a:cs typeface="Tahoma"/>
            </a:endParaRP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155" y="1844675"/>
            <a:ext cx="1124526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1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9250" y="1387475"/>
            <a:ext cx="6997098" cy="195309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0"/>
              </a:spcBef>
              <a:tabLst>
                <a:tab pos="2961640" algn="l"/>
                <a:tab pos="3905250" algn="l"/>
              </a:tabLst>
            </a:pPr>
            <a:r>
              <a:rPr sz="3700" spc="380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SISTEMAS	</a:t>
            </a:r>
            <a:r>
              <a:rPr sz="3700" spc="390" dirty="0">
                <a:solidFill>
                  <a:srgbClr val="212121"/>
                </a:solidFill>
                <a:latin typeface="Microsoft Sans Serif"/>
                <a:cs typeface="Microsoft Sans Serif"/>
              </a:rPr>
              <a:t>DE	</a:t>
            </a:r>
            <a:r>
              <a:rPr sz="3700" spc="4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3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00" dirty="0">
              <a:latin typeface="Microsoft Sans Serif"/>
              <a:cs typeface="Microsoft Sans Serif"/>
            </a:endParaRPr>
          </a:p>
          <a:p>
            <a:pPr marR="6350" algn="ctr">
              <a:lnSpc>
                <a:spcPct val="100000"/>
              </a:lnSpc>
              <a:spcBef>
                <a:spcPts val="2810"/>
              </a:spcBef>
            </a:pPr>
            <a:r>
              <a:rPr lang="es-ES" sz="3600" b="1" spc="135" dirty="0" smtClean="0">
                <a:latin typeface="Tahoma"/>
                <a:cs typeface="Tahoma"/>
              </a:rPr>
              <a:t>M</a:t>
            </a:r>
            <a:r>
              <a:rPr lang="es-ES" sz="3600" b="1" spc="65" dirty="0" smtClean="0">
                <a:latin typeface="Tahoma"/>
                <a:cs typeface="Tahoma"/>
              </a:rPr>
              <a:t>O</a:t>
            </a:r>
            <a:r>
              <a:rPr lang="es-ES" sz="3600" b="1" spc="-55" dirty="0" smtClean="0">
                <a:latin typeface="Tahoma"/>
                <a:cs typeface="Tahoma"/>
              </a:rPr>
              <a:t>D</a:t>
            </a:r>
            <a:r>
              <a:rPr lang="es-ES" sz="3600" b="1" spc="-160" dirty="0" smtClean="0">
                <a:latin typeface="Tahoma"/>
                <a:cs typeface="Tahoma"/>
              </a:rPr>
              <a:t>E</a:t>
            </a:r>
            <a:r>
              <a:rPr lang="es-ES" sz="3600" b="1" spc="-25" dirty="0" smtClean="0">
                <a:latin typeface="Tahoma"/>
                <a:cs typeface="Tahoma"/>
              </a:rPr>
              <a:t>L</a:t>
            </a:r>
            <a:r>
              <a:rPr lang="es-ES" sz="3600" b="1" spc="70" dirty="0" smtClean="0">
                <a:latin typeface="Tahoma"/>
                <a:cs typeface="Tahoma"/>
              </a:rPr>
              <a:t>O</a:t>
            </a:r>
            <a:r>
              <a:rPr lang="es-ES" sz="3600" b="1" spc="-95" dirty="0" smtClean="0">
                <a:latin typeface="Tahoma"/>
                <a:cs typeface="Tahoma"/>
              </a:rPr>
              <a:t> </a:t>
            </a:r>
            <a:r>
              <a:rPr lang="es-ES" sz="3600" b="1" spc="-55" dirty="0">
                <a:latin typeface="Tahoma"/>
                <a:cs typeface="Tahoma"/>
              </a:rPr>
              <a:t>D</a:t>
            </a:r>
            <a:r>
              <a:rPr lang="es-ES" sz="3600" b="1" spc="-155" dirty="0">
                <a:latin typeface="Tahoma"/>
                <a:cs typeface="Tahoma"/>
              </a:rPr>
              <a:t>E</a:t>
            </a:r>
            <a:r>
              <a:rPr lang="es-ES" sz="3600" b="1" spc="-95" dirty="0">
                <a:latin typeface="Tahoma"/>
                <a:cs typeface="Tahoma"/>
              </a:rPr>
              <a:t> </a:t>
            </a:r>
            <a:r>
              <a:rPr lang="es-ES" sz="3600" b="1" spc="-235" dirty="0">
                <a:latin typeface="Tahoma"/>
                <a:cs typeface="Tahoma"/>
              </a:rPr>
              <a:t>S</a:t>
            </a:r>
            <a:r>
              <a:rPr lang="es-ES" sz="3600" b="1" spc="-160" dirty="0">
                <a:latin typeface="Tahoma"/>
                <a:cs typeface="Tahoma"/>
              </a:rPr>
              <a:t>E</a:t>
            </a:r>
            <a:r>
              <a:rPr lang="es-ES" sz="3600" b="1" spc="-65" dirty="0">
                <a:latin typeface="Tahoma"/>
                <a:cs typeface="Tahoma"/>
              </a:rPr>
              <a:t>G</a:t>
            </a:r>
            <a:r>
              <a:rPr lang="es-ES" sz="3600" b="1" spc="40" dirty="0">
                <a:latin typeface="Tahoma"/>
                <a:cs typeface="Tahoma"/>
              </a:rPr>
              <a:t>U</a:t>
            </a:r>
            <a:r>
              <a:rPr lang="es-ES" sz="3600" b="1" spc="-190" dirty="0">
                <a:latin typeface="Tahoma"/>
                <a:cs typeface="Tahoma"/>
              </a:rPr>
              <a:t>R</a:t>
            </a:r>
            <a:r>
              <a:rPr lang="es-ES" sz="3600" b="1" spc="70" dirty="0">
                <a:latin typeface="Tahoma"/>
                <a:cs typeface="Tahoma"/>
              </a:rPr>
              <a:t>O</a:t>
            </a:r>
            <a:r>
              <a:rPr lang="es-ES" sz="3600" b="1" spc="-95" dirty="0">
                <a:latin typeface="Tahoma"/>
                <a:cs typeface="Tahoma"/>
              </a:rPr>
              <a:t> </a:t>
            </a:r>
            <a:r>
              <a:rPr lang="es-ES" sz="3600" b="1" spc="-235" dirty="0">
                <a:latin typeface="Tahoma"/>
                <a:cs typeface="Tahoma"/>
              </a:rPr>
              <a:t>S</a:t>
            </a:r>
            <a:r>
              <a:rPr lang="es-ES" sz="3600" b="1" spc="65" dirty="0">
                <a:latin typeface="Tahoma"/>
                <a:cs typeface="Tahoma"/>
              </a:rPr>
              <a:t>O</a:t>
            </a:r>
            <a:r>
              <a:rPr lang="es-ES" sz="3600" b="1" spc="-90" dirty="0">
                <a:latin typeface="Tahoma"/>
                <a:cs typeface="Tahoma"/>
              </a:rPr>
              <a:t>C</a:t>
            </a:r>
            <a:r>
              <a:rPr lang="es-ES" sz="3600" b="1" spc="-430" dirty="0">
                <a:latin typeface="Tahoma"/>
                <a:cs typeface="Tahoma"/>
              </a:rPr>
              <a:t>I</a:t>
            </a:r>
            <a:r>
              <a:rPr lang="es-ES" sz="3600" b="1" spc="10" dirty="0">
                <a:latin typeface="Tahoma"/>
                <a:cs typeface="Tahoma"/>
              </a:rPr>
              <a:t>A</a:t>
            </a:r>
            <a:r>
              <a:rPr lang="es-ES" sz="3600" b="1" spc="-20" dirty="0">
                <a:latin typeface="Tahoma"/>
                <a:cs typeface="Tahoma"/>
              </a:rPr>
              <a:t>L</a:t>
            </a:r>
            <a:endParaRPr lang="es-ES" sz="3600" dirty="0">
              <a:latin typeface="Tahoma"/>
              <a:cs typeface="Tahoma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196850" y="3848100"/>
            <a:ext cx="3200400" cy="14478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POLÍTICA  PÚBLICA</a:t>
            </a:r>
          </a:p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(Delineación plan de salud)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4145948" y="3848100"/>
            <a:ext cx="3200400" cy="1447800"/>
          </a:xfrm>
          <a:prstGeom prst="round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IMPLEMENTACIÓN </a:t>
            </a:r>
            <a:endParaRPr lang="es-MX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Agente Ejecutor)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Elipse"/>
          <p:cNvSpPr/>
          <p:nvPr/>
        </p:nvSpPr>
        <p:spPr>
          <a:xfrm>
            <a:off x="168729" y="6221186"/>
            <a:ext cx="3228521" cy="1524000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ESTADO</a:t>
            </a:r>
            <a:endParaRPr lang="es-E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4006850" y="6209393"/>
            <a:ext cx="3228521" cy="1524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SISTEMAS SEG. SOCIAL</a:t>
            </a:r>
            <a:endParaRPr lang="es-E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5259493" y="5371193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lecha abajo"/>
          <p:cNvSpPr/>
          <p:nvPr/>
        </p:nvSpPr>
        <p:spPr>
          <a:xfrm>
            <a:off x="1435433" y="5382986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lecha doblada hacia arriba"/>
          <p:cNvSpPr/>
          <p:nvPr/>
        </p:nvSpPr>
        <p:spPr>
          <a:xfrm rot="5400000">
            <a:off x="1956480" y="7851321"/>
            <a:ext cx="900339" cy="16764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Terminador"/>
          <p:cNvSpPr/>
          <p:nvPr/>
        </p:nvSpPr>
        <p:spPr>
          <a:xfrm>
            <a:off x="3578224" y="8239351"/>
            <a:ext cx="3733800" cy="1606324"/>
          </a:xfrm>
          <a:prstGeom prst="flowChartTerminator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CONSERVA FUNCIONES BÁSICAS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s-MX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MANEJO DE SERVICIOS DE EMERGENCIA SANITARIOS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155" y="2059224"/>
            <a:ext cx="1124526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55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24916" y="891342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43934" y="1391605"/>
            <a:ext cx="6078855" cy="79789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59385" algn="just">
              <a:lnSpc>
                <a:spcPct val="100000"/>
              </a:lnSpc>
              <a:spcBef>
                <a:spcPts val="90"/>
              </a:spcBef>
            </a:pPr>
            <a:r>
              <a:rPr sz="3700" spc="380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SISTEMAS</a:t>
            </a:r>
            <a:r>
              <a:rPr sz="3700" spc="49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3700" spc="390" dirty="0">
                <a:solidFill>
                  <a:srgbClr val="212121"/>
                </a:solidFill>
                <a:latin typeface="Microsoft Sans Serif"/>
                <a:cs typeface="Microsoft Sans Serif"/>
              </a:rPr>
              <a:t>DE</a:t>
            </a:r>
            <a:r>
              <a:rPr sz="3700" spc="50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3700" spc="4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3700" dirty="0">
              <a:latin typeface="Microsoft Sans Serif"/>
              <a:cs typeface="Microsoft Sans Serif"/>
            </a:endParaRPr>
          </a:p>
          <a:p>
            <a:pPr marL="602615" algn="just">
              <a:lnSpc>
                <a:spcPct val="100000"/>
              </a:lnSpc>
              <a:spcBef>
                <a:spcPts val="2810"/>
              </a:spcBef>
            </a:pPr>
            <a:endParaRPr lang="es-MX" sz="4000" b="1" spc="135" dirty="0" smtClean="0">
              <a:latin typeface="Tahoma"/>
              <a:cs typeface="Tahoma"/>
            </a:endParaRPr>
          </a:p>
          <a:p>
            <a:pPr marL="602615" algn="ctr">
              <a:lnSpc>
                <a:spcPct val="100000"/>
              </a:lnSpc>
              <a:spcBef>
                <a:spcPts val="2810"/>
              </a:spcBef>
            </a:pPr>
            <a:r>
              <a:rPr sz="4000" b="1" spc="135" dirty="0" smtClean="0">
                <a:latin typeface="Tahoma"/>
                <a:cs typeface="Tahoma"/>
              </a:rPr>
              <a:t>M</a:t>
            </a:r>
            <a:r>
              <a:rPr sz="4000" b="1" spc="65" dirty="0" smtClean="0">
                <a:latin typeface="Tahoma"/>
                <a:cs typeface="Tahoma"/>
              </a:rPr>
              <a:t>O</a:t>
            </a:r>
            <a:r>
              <a:rPr sz="4000" b="1" spc="-55" dirty="0" smtClean="0">
                <a:latin typeface="Tahoma"/>
                <a:cs typeface="Tahoma"/>
              </a:rPr>
              <a:t>D</a:t>
            </a:r>
            <a:r>
              <a:rPr sz="4000" b="1" spc="-160" dirty="0" smtClean="0">
                <a:latin typeface="Tahoma"/>
                <a:cs typeface="Tahoma"/>
              </a:rPr>
              <a:t>E</a:t>
            </a:r>
            <a:r>
              <a:rPr sz="4000" b="1" spc="-25" dirty="0" smtClean="0">
                <a:latin typeface="Tahoma"/>
                <a:cs typeface="Tahoma"/>
              </a:rPr>
              <a:t>L</a:t>
            </a:r>
            <a:r>
              <a:rPr sz="4000" b="1" spc="70" dirty="0" smtClean="0">
                <a:latin typeface="Tahoma"/>
                <a:cs typeface="Tahoma"/>
              </a:rPr>
              <a:t>O</a:t>
            </a:r>
            <a:r>
              <a:rPr sz="4000" b="1" spc="-95" dirty="0" smtClean="0">
                <a:latin typeface="Tahoma"/>
                <a:cs typeface="Tahoma"/>
              </a:rPr>
              <a:t> </a:t>
            </a:r>
            <a:r>
              <a:rPr sz="4000" b="1" spc="-55" dirty="0">
                <a:latin typeface="Tahoma"/>
                <a:cs typeface="Tahoma"/>
              </a:rPr>
              <a:t>D</a:t>
            </a:r>
            <a:r>
              <a:rPr sz="4000" b="1" spc="-155" dirty="0">
                <a:latin typeface="Tahoma"/>
                <a:cs typeface="Tahoma"/>
              </a:rPr>
              <a:t>E</a:t>
            </a:r>
            <a:r>
              <a:rPr sz="4000" b="1" spc="-95" dirty="0">
                <a:latin typeface="Tahoma"/>
                <a:cs typeface="Tahoma"/>
              </a:rPr>
              <a:t> </a:t>
            </a:r>
            <a:r>
              <a:rPr sz="4000" b="1" spc="-235" dirty="0">
                <a:latin typeface="Tahoma"/>
                <a:cs typeface="Tahoma"/>
              </a:rPr>
              <a:t>S</a:t>
            </a:r>
            <a:r>
              <a:rPr sz="4000" b="1" spc="-160" dirty="0">
                <a:latin typeface="Tahoma"/>
                <a:cs typeface="Tahoma"/>
              </a:rPr>
              <a:t>E</a:t>
            </a:r>
            <a:r>
              <a:rPr sz="4000" b="1" spc="-65" dirty="0">
                <a:latin typeface="Tahoma"/>
                <a:cs typeface="Tahoma"/>
              </a:rPr>
              <a:t>G</a:t>
            </a:r>
            <a:r>
              <a:rPr sz="4000" b="1" spc="40" dirty="0">
                <a:latin typeface="Tahoma"/>
                <a:cs typeface="Tahoma"/>
              </a:rPr>
              <a:t>U</a:t>
            </a:r>
            <a:r>
              <a:rPr sz="4000" b="1" spc="-190" dirty="0">
                <a:latin typeface="Tahoma"/>
                <a:cs typeface="Tahoma"/>
              </a:rPr>
              <a:t>R</a:t>
            </a:r>
            <a:r>
              <a:rPr sz="4000" b="1" spc="70" dirty="0">
                <a:latin typeface="Tahoma"/>
                <a:cs typeface="Tahoma"/>
              </a:rPr>
              <a:t>O</a:t>
            </a:r>
            <a:r>
              <a:rPr sz="4000" b="1" spc="-95" dirty="0">
                <a:latin typeface="Tahoma"/>
                <a:cs typeface="Tahoma"/>
              </a:rPr>
              <a:t> </a:t>
            </a:r>
            <a:r>
              <a:rPr sz="4000" b="1" spc="-90" dirty="0">
                <a:latin typeface="Tahoma"/>
                <a:cs typeface="Tahoma"/>
              </a:rPr>
              <a:t>P</a:t>
            </a:r>
            <a:r>
              <a:rPr sz="4000" b="1" spc="-190" dirty="0">
                <a:latin typeface="Tahoma"/>
                <a:cs typeface="Tahoma"/>
              </a:rPr>
              <a:t>R</a:t>
            </a:r>
            <a:r>
              <a:rPr sz="4000" b="1" spc="-430" dirty="0">
                <a:latin typeface="Tahoma"/>
                <a:cs typeface="Tahoma"/>
              </a:rPr>
              <a:t>I</a:t>
            </a:r>
            <a:r>
              <a:rPr sz="4000" b="1" spc="-75" dirty="0">
                <a:latin typeface="Tahoma"/>
                <a:cs typeface="Tahoma"/>
              </a:rPr>
              <a:t>V</a:t>
            </a:r>
            <a:r>
              <a:rPr sz="4000" b="1" spc="10" dirty="0">
                <a:latin typeface="Tahoma"/>
                <a:cs typeface="Tahoma"/>
              </a:rPr>
              <a:t>A</a:t>
            </a:r>
            <a:r>
              <a:rPr sz="4000" b="1" spc="-55" dirty="0">
                <a:latin typeface="Tahoma"/>
                <a:cs typeface="Tahoma"/>
              </a:rPr>
              <a:t>D</a:t>
            </a:r>
            <a:r>
              <a:rPr sz="4000" b="1" spc="70" dirty="0">
                <a:latin typeface="Tahoma"/>
                <a:cs typeface="Tahoma"/>
              </a:rPr>
              <a:t>O</a:t>
            </a:r>
            <a:endParaRPr sz="4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600" dirty="0">
              <a:latin typeface="Tahoma"/>
              <a:cs typeface="Tahoma"/>
            </a:endParaRPr>
          </a:p>
          <a:p>
            <a:pPr marL="12700" marR="6350" indent="-12700" algn="just">
              <a:lnSpc>
                <a:spcPct val="115900"/>
              </a:lnSpc>
            </a:pPr>
            <a:r>
              <a:rPr sz="2400" spc="60" dirty="0">
                <a:latin typeface="Tahoma"/>
                <a:cs typeface="Tahoma"/>
              </a:rPr>
              <a:t>En </a:t>
            </a:r>
            <a:r>
              <a:rPr sz="2400" spc="65" dirty="0">
                <a:latin typeface="Tahoma"/>
                <a:cs typeface="Tahoma"/>
              </a:rPr>
              <a:t>este </a:t>
            </a:r>
            <a:r>
              <a:rPr sz="2400" spc="125" dirty="0">
                <a:latin typeface="Tahoma"/>
                <a:cs typeface="Tahoma"/>
              </a:rPr>
              <a:t>modelo </a:t>
            </a:r>
            <a:r>
              <a:rPr sz="2400" spc="135" dirty="0">
                <a:latin typeface="Tahoma"/>
                <a:cs typeface="Tahoma"/>
              </a:rPr>
              <a:t>no </a:t>
            </a:r>
            <a:r>
              <a:rPr sz="2400" spc="75" dirty="0">
                <a:latin typeface="Tahoma"/>
                <a:cs typeface="Tahoma"/>
              </a:rPr>
              <a:t>interviene </a:t>
            </a:r>
            <a:r>
              <a:rPr sz="2400" spc="65" dirty="0">
                <a:latin typeface="Tahoma"/>
                <a:cs typeface="Tahoma"/>
              </a:rPr>
              <a:t>el </a:t>
            </a:r>
            <a:r>
              <a:rPr sz="2400" spc="75" dirty="0">
                <a:latin typeface="Tahoma"/>
                <a:cs typeface="Tahoma"/>
              </a:rPr>
              <a:t>sector </a:t>
            </a:r>
            <a:r>
              <a:rPr sz="2400" spc="80" dirty="0">
                <a:latin typeface="Tahoma"/>
                <a:cs typeface="Tahoma"/>
              </a:rPr>
              <a:t> </a:t>
            </a:r>
            <a:r>
              <a:rPr sz="2400" spc="95" dirty="0">
                <a:latin typeface="Tahoma"/>
                <a:cs typeface="Tahoma"/>
              </a:rPr>
              <a:t>público</a:t>
            </a:r>
            <a:r>
              <a:rPr sz="2400" spc="100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y</a:t>
            </a:r>
            <a:r>
              <a:rPr sz="2400" spc="20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tiene</a:t>
            </a:r>
            <a:r>
              <a:rPr sz="2400" spc="80" dirty="0">
                <a:latin typeface="Tahoma"/>
                <a:cs typeface="Tahoma"/>
              </a:rPr>
              <a:t> </a:t>
            </a:r>
            <a:r>
              <a:rPr sz="2400" spc="110" dirty="0">
                <a:latin typeface="Tahoma"/>
                <a:cs typeface="Tahoma"/>
              </a:rPr>
              <a:t>una</a:t>
            </a:r>
            <a:r>
              <a:rPr sz="2400" spc="114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organización </a:t>
            </a:r>
            <a:r>
              <a:rPr sz="2400" spc="85" dirty="0">
                <a:latin typeface="Tahoma"/>
                <a:cs typeface="Tahoma"/>
              </a:rPr>
              <a:t> típicamente fragmentada </a:t>
            </a:r>
            <a:r>
              <a:rPr sz="2400" spc="75" dirty="0">
                <a:latin typeface="Tahoma"/>
                <a:cs typeface="Tahoma"/>
              </a:rPr>
              <a:t>descentralizada </a:t>
            </a:r>
            <a:r>
              <a:rPr sz="2400" spc="80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y</a:t>
            </a:r>
            <a:r>
              <a:rPr sz="2400" spc="20" dirty="0">
                <a:latin typeface="Tahoma"/>
                <a:cs typeface="Tahoma"/>
              </a:rPr>
              <a:t> </a:t>
            </a:r>
            <a:r>
              <a:rPr sz="2400" spc="100" dirty="0">
                <a:latin typeface="Tahoma"/>
                <a:cs typeface="Tahoma"/>
              </a:rPr>
              <a:t>con </a:t>
            </a:r>
            <a:r>
              <a:rPr sz="2400" spc="65" dirty="0">
                <a:latin typeface="Tahoma"/>
                <a:cs typeface="Tahoma"/>
              </a:rPr>
              <a:t>escasa</a:t>
            </a:r>
            <a:r>
              <a:rPr sz="2400" spc="70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regulación</a:t>
            </a:r>
            <a:r>
              <a:rPr sz="2400" spc="80" dirty="0">
                <a:latin typeface="Tahoma"/>
                <a:cs typeface="Tahoma"/>
              </a:rPr>
              <a:t> </a:t>
            </a:r>
            <a:r>
              <a:rPr sz="2400" spc="130" dirty="0">
                <a:latin typeface="Tahoma"/>
                <a:cs typeface="Tahoma"/>
              </a:rPr>
              <a:t>por </a:t>
            </a:r>
            <a:r>
              <a:rPr sz="2400" spc="85" dirty="0">
                <a:latin typeface="Tahoma"/>
                <a:cs typeface="Tahoma"/>
              </a:rPr>
              <a:t>parte</a:t>
            </a:r>
            <a:r>
              <a:rPr sz="2400" spc="90" dirty="0">
                <a:latin typeface="Tahoma"/>
                <a:cs typeface="Tahoma"/>
              </a:rPr>
              <a:t> del </a:t>
            </a:r>
            <a:r>
              <a:rPr sz="2400" spc="95" dirty="0">
                <a:latin typeface="Tahoma"/>
                <a:cs typeface="Tahoma"/>
              </a:rPr>
              <a:t> </a:t>
            </a:r>
            <a:r>
              <a:rPr sz="2400" spc="50" dirty="0">
                <a:latin typeface="Tahoma"/>
                <a:cs typeface="Tahoma"/>
              </a:rPr>
              <a:t>Estado.</a:t>
            </a:r>
            <a:endParaRPr sz="2400" dirty="0">
              <a:latin typeface="Tahoma"/>
              <a:cs typeface="Tahoma"/>
            </a:endParaRPr>
          </a:p>
          <a:p>
            <a:pPr algn="just">
              <a:lnSpc>
                <a:spcPct val="100000"/>
              </a:lnSpc>
              <a:spcBef>
                <a:spcPts val="20"/>
              </a:spcBef>
            </a:pPr>
            <a:endParaRPr sz="2750" dirty="0">
              <a:latin typeface="Tahoma"/>
              <a:cs typeface="Tahoma"/>
            </a:endParaRPr>
          </a:p>
          <a:p>
            <a:pPr marL="12700" marR="5080" algn="just">
              <a:lnSpc>
                <a:spcPct val="115900"/>
              </a:lnSpc>
            </a:pPr>
            <a:r>
              <a:rPr sz="2400" spc="60" dirty="0">
                <a:latin typeface="Tahoma"/>
                <a:cs typeface="Tahoma"/>
              </a:rPr>
              <a:t>La </a:t>
            </a:r>
            <a:r>
              <a:rPr sz="2400" spc="80" dirty="0">
                <a:latin typeface="Tahoma"/>
                <a:cs typeface="Tahoma"/>
              </a:rPr>
              <a:t>situación </a:t>
            </a:r>
            <a:r>
              <a:rPr sz="2400" spc="75" dirty="0">
                <a:latin typeface="Tahoma"/>
                <a:cs typeface="Tahoma"/>
              </a:rPr>
              <a:t>real </a:t>
            </a:r>
            <a:r>
              <a:rPr sz="2400" spc="114" dirty="0">
                <a:latin typeface="Tahoma"/>
                <a:cs typeface="Tahoma"/>
              </a:rPr>
              <a:t>más </a:t>
            </a:r>
            <a:r>
              <a:rPr sz="2400" spc="105" dirty="0">
                <a:latin typeface="Tahoma"/>
                <a:cs typeface="Tahoma"/>
              </a:rPr>
              <a:t>aproximada </a:t>
            </a:r>
            <a:r>
              <a:rPr sz="2400" spc="75" dirty="0">
                <a:latin typeface="Tahoma"/>
                <a:cs typeface="Tahoma"/>
              </a:rPr>
              <a:t>a </a:t>
            </a:r>
            <a:r>
              <a:rPr sz="2400" spc="65" dirty="0">
                <a:latin typeface="Tahoma"/>
                <a:cs typeface="Tahoma"/>
              </a:rPr>
              <a:t>este </a:t>
            </a:r>
            <a:r>
              <a:rPr sz="2400" spc="70" dirty="0">
                <a:latin typeface="Tahoma"/>
                <a:cs typeface="Tahoma"/>
              </a:rPr>
              <a:t> </a:t>
            </a:r>
            <a:r>
              <a:rPr sz="2400" spc="125" dirty="0">
                <a:latin typeface="Tahoma"/>
                <a:cs typeface="Tahoma"/>
              </a:rPr>
              <a:t>modelo</a:t>
            </a:r>
            <a:r>
              <a:rPr sz="2400" spc="130" dirty="0">
                <a:latin typeface="Tahoma"/>
                <a:cs typeface="Tahoma"/>
              </a:rPr>
              <a:t> </a:t>
            </a:r>
            <a:r>
              <a:rPr sz="2400" spc="75" dirty="0">
                <a:latin typeface="Tahoma"/>
                <a:cs typeface="Tahoma"/>
              </a:rPr>
              <a:t>es</a:t>
            </a:r>
            <a:r>
              <a:rPr sz="2400" spc="80" dirty="0">
                <a:latin typeface="Tahoma"/>
                <a:cs typeface="Tahoma"/>
              </a:rPr>
              <a:t> </a:t>
            </a:r>
            <a:r>
              <a:rPr sz="2400" spc="65" dirty="0">
                <a:latin typeface="Tahoma"/>
                <a:cs typeface="Tahoma"/>
              </a:rPr>
              <a:t>la</a:t>
            </a:r>
            <a:r>
              <a:rPr sz="2400" spc="70" dirty="0">
                <a:latin typeface="Tahoma"/>
                <a:cs typeface="Tahoma"/>
              </a:rPr>
              <a:t> </a:t>
            </a:r>
            <a:r>
              <a:rPr sz="2400" spc="110" dirty="0">
                <a:latin typeface="Tahoma"/>
                <a:cs typeface="Tahoma"/>
              </a:rPr>
              <a:t>de</a:t>
            </a:r>
            <a:r>
              <a:rPr sz="2400" spc="114" dirty="0">
                <a:latin typeface="Tahoma"/>
                <a:cs typeface="Tahoma"/>
              </a:rPr>
              <a:t> </a:t>
            </a:r>
            <a:r>
              <a:rPr sz="2400" spc="90" dirty="0">
                <a:latin typeface="Tahoma"/>
                <a:cs typeface="Tahoma"/>
              </a:rPr>
              <a:t>los</a:t>
            </a:r>
            <a:r>
              <a:rPr sz="2400" spc="95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Estados</a:t>
            </a:r>
            <a:r>
              <a:rPr sz="2400" spc="75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Unidos, </a:t>
            </a:r>
            <a:r>
              <a:rPr sz="2400" spc="85" dirty="0">
                <a:latin typeface="Tahoma"/>
                <a:cs typeface="Tahoma"/>
              </a:rPr>
              <a:t> </a:t>
            </a:r>
            <a:r>
              <a:rPr sz="2400" spc="125" dirty="0">
                <a:latin typeface="Tahoma"/>
                <a:cs typeface="Tahoma"/>
              </a:rPr>
              <a:t>donde</a:t>
            </a:r>
            <a:r>
              <a:rPr sz="2400" spc="130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hay</a:t>
            </a:r>
            <a:r>
              <a:rPr sz="2400" spc="75" dirty="0">
                <a:latin typeface="Tahoma"/>
                <a:cs typeface="Tahoma"/>
              </a:rPr>
              <a:t> </a:t>
            </a:r>
            <a:r>
              <a:rPr sz="2400" spc="114" dirty="0">
                <a:latin typeface="Tahoma"/>
                <a:cs typeface="Tahoma"/>
              </a:rPr>
              <a:t>más</a:t>
            </a:r>
            <a:r>
              <a:rPr sz="2400" spc="120" dirty="0">
                <a:latin typeface="Tahoma"/>
                <a:cs typeface="Tahoma"/>
              </a:rPr>
              <a:t> </a:t>
            </a:r>
            <a:r>
              <a:rPr sz="2400" spc="110" dirty="0">
                <a:latin typeface="Tahoma"/>
                <a:cs typeface="Tahoma"/>
              </a:rPr>
              <a:t>de</a:t>
            </a:r>
            <a:r>
              <a:rPr sz="2400" spc="114" dirty="0">
                <a:latin typeface="Tahoma"/>
                <a:cs typeface="Tahoma"/>
              </a:rPr>
              <a:t> </a:t>
            </a:r>
            <a:r>
              <a:rPr sz="2400" spc="25" dirty="0">
                <a:latin typeface="Tahoma"/>
                <a:cs typeface="Tahoma"/>
              </a:rPr>
              <a:t>1.500</a:t>
            </a:r>
            <a:r>
              <a:rPr sz="2400" spc="30" dirty="0">
                <a:latin typeface="Tahoma"/>
                <a:cs typeface="Tahoma"/>
              </a:rPr>
              <a:t> </a:t>
            </a:r>
            <a:r>
              <a:rPr sz="2400" spc="80" dirty="0">
                <a:latin typeface="Tahoma"/>
                <a:cs typeface="Tahoma"/>
              </a:rPr>
              <a:t>seguros </a:t>
            </a:r>
            <a:r>
              <a:rPr sz="2400" spc="85" dirty="0">
                <a:latin typeface="Tahoma"/>
                <a:cs typeface="Tahoma"/>
              </a:rPr>
              <a:t> </a:t>
            </a:r>
            <a:r>
              <a:rPr sz="2400" spc="70" dirty="0">
                <a:latin typeface="Tahoma"/>
                <a:cs typeface="Tahoma"/>
              </a:rPr>
              <a:t>privados.</a:t>
            </a:r>
            <a:endParaRPr sz="2400" dirty="0">
              <a:latin typeface="Tahoma"/>
              <a:cs typeface="Tahoma"/>
            </a:endParaRPr>
          </a:p>
        </p:txBody>
      </p:sp>
      <p:grpSp>
        <p:nvGrpSpPr>
          <p:cNvPr id="11" name="object 6"/>
          <p:cNvGrpSpPr/>
          <p:nvPr/>
        </p:nvGrpSpPr>
        <p:grpSpPr>
          <a:xfrm>
            <a:off x="3338387" y="2423839"/>
            <a:ext cx="1219200" cy="595722"/>
            <a:chOff x="545431" y="2369278"/>
            <a:chExt cx="715645" cy="393065"/>
          </a:xfrm>
        </p:grpSpPr>
        <p:sp>
          <p:nvSpPr>
            <p:cNvPr id="12" name="object 7"/>
            <p:cNvSpPr/>
            <p:nvPr/>
          </p:nvSpPr>
          <p:spPr>
            <a:xfrm>
              <a:off x="545426" y="2369285"/>
              <a:ext cx="715645" cy="393065"/>
            </a:xfrm>
            <a:custGeom>
              <a:avLst/>
              <a:gdLst/>
              <a:ahLst/>
              <a:cxnLst/>
              <a:rect l="l" t="t" r="r" b="b"/>
              <a:pathLst>
                <a:path w="715644" h="393064">
                  <a:moveTo>
                    <a:pt x="715238" y="362305"/>
                  </a:moveTo>
                  <a:lnTo>
                    <a:pt x="0" y="362305"/>
                  </a:lnTo>
                  <a:lnTo>
                    <a:pt x="0" y="392493"/>
                  </a:lnTo>
                  <a:lnTo>
                    <a:pt x="715238" y="392493"/>
                  </a:lnTo>
                  <a:lnTo>
                    <a:pt x="715238" y="362305"/>
                  </a:lnTo>
                  <a:close/>
                </a:path>
                <a:path w="715644" h="393064">
                  <a:moveTo>
                    <a:pt x="715238" y="301917"/>
                  </a:moveTo>
                  <a:lnTo>
                    <a:pt x="0" y="301917"/>
                  </a:lnTo>
                  <a:lnTo>
                    <a:pt x="0" y="332117"/>
                  </a:lnTo>
                  <a:lnTo>
                    <a:pt x="715238" y="332117"/>
                  </a:lnTo>
                  <a:lnTo>
                    <a:pt x="715238" y="301917"/>
                  </a:lnTo>
                  <a:close/>
                </a:path>
                <a:path w="715644" h="393064">
                  <a:moveTo>
                    <a:pt x="715238" y="241541"/>
                  </a:moveTo>
                  <a:lnTo>
                    <a:pt x="0" y="241541"/>
                  </a:lnTo>
                  <a:lnTo>
                    <a:pt x="0" y="271729"/>
                  </a:lnTo>
                  <a:lnTo>
                    <a:pt x="715238" y="271729"/>
                  </a:lnTo>
                  <a:lnTo>
                    <a:pt x="715238" y="241541"/>
                  </a:lnTo>
                  <a:close/>
                </a:path>
                <a:path w="715644" h="393064">
                  <a:moveTo>
                    <a:pt x="715238" y="181152"/>
                  </a:moveTo>
                  <a:lnTo>
                    <a:pt x="296913" y="181152"/>
                  </a:lnTo>
                  <a:lnTo>
                    <a:pt x="296913" y="211340"/>
                  </a:lnTo>
                  <a:lnTo>
                    <a:pt x="715238" y="211340"/>
                  </a:lnTo>
                  <a:lnTo>
                    <a:pt x="715238" y="181152"/>
                  </a:lnTo>
                  <a:close/>
                </a:path>
                <a:path w="715644" h="393064">
                  <a:moveTo>
                    <a:pt x="715238" y="120764"/>
                  </a:moveTo>
                  <a:lnTo>
                    <a:pt x="296913" y="120764"/>
                  </a:lnTo>
                  <a:lnTo>
                    <a:pt x="296913" y="150964"/>
                  </a:lnTo>
                  <a:lnTo>
                    <a:pt x="715238" y="150964"/>
                  </a:lnTo>
                  <a:lnTo>
                    <a:pt x="715238" y="120764"/>
                  </a:lnTo>
                  <a:close/>
                </a:path>
                <a:path w="715644" h="393064">
                  <a:moveTo>
                    <a:pt x="715238" y="60388"/>
                  </a:moveTo>
                  <a:lnTo>
                    <a:pt x="296913" y="60388"/>
                  </a:lnTo>
                  <a:lnTo>
                    <a:pt x="296913" y="90576"/>
                  </a:lnTo>
                  <a:lnTo>
                    <a:pt x="715238" y="90576"/>
                  </a:lnTo>
                  <a:lnTo>
                    <a:pt x="715238" y="60388"/>
                  </a:lnTo>
                  <a:close/>
                </a:path>
                <a:path w="715644" h="393064">
                  <a:moveTo>
                    <a:pt x="715238" y="0"/>
                  </a:moveTo>
                  <a:lnTo>
                    <a:pt x="296913" y="0"/>
                  </a:lnTo>
                  <a:lnTo>
                    <a:pt x="296913" y="30187"/>
                  </a:lnTo>
                  <a:lnTo>
                    <a:pt x="715238" y="30187"/>
                  </a:lnTo>
                  <a:lnTo>
                    <a:pt x="715238" y="0"/>
                  </a:lnTo>
                  <a:close/>
                </a:path>
              </a:pathLst>
            </a:custGeom>
            <a:solidFill>
              <a:srgbClr val="E74A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/>
            <p:cNvSpPr/>
            <p:nvPr/>
          </p:nvSpPr>
          <p:spPr>
            <a:xfrm>
              <a:off x="545426" y="2399473"/>
              <a:ext cx="715645" cy="332740"/>
            </a:xfrm>
            <a:custGeom>
              <a:avLst/>
              <a:gdLst/>
              <a:ahLst/>
              <a:cxnLst/>
              <a:rect l="l" t="t" r="r" b="b"/>
              <a:pathLst>
                <a:path w="715644" h="332739">
                  <a:moveTo>
                    <a:pt x="715238" y="301929"/>
                  </a:moveTo>
                  <a:lnTo>
                    <a:pt x="0" y="301929"/>
                  </a:lnTo>
                  <a:lnTo>
                    <a:pt x="0" y="332117"/>
                  </a:lnTo>
                  <a:lnTo>
                    <a:pt x="715238" y="332117"/>
                  </a:lnTo>
                  <a:lnTo>
                    <a:pt x="715238" y="301929"/>
                  </a:lnTo>
                  <a:close/>
                </a:path>
                <a:path w="715644" h="332739">
                  <a:moveTo>
                    <a:pt x="715238" y="241541"/>
                  </a:moveTo>
                  <a:lnTo>
                    <a:pt x="0" y="241541"/>
                  </a:lnTo>
                  <a:lnTo>
                    <a:pt x="0" y="271729"/>
                  </a:lnTo>
                  <a:lnTo>
                    <a:pt x="715238" y="271729"/>
                  </a:lnTo>
                  <a:lnTo>
                    <a:pt x="715238" y="241541"/>
                  </a:lnTo>
                  <a:close/>
                </a:path>
                <a:path w="715644" h="332739">
                  <a:moveTo>
                    <a:pt x="715238" y="181152"/>
                  </a:moveTo>
                  <a:lnTo>
                    <a:pt x="0" y="181152"/>
                  </a:lnTo>
                  <a:lnTo>
                    <a:pt x="0" y="211353"/>
                  </a:lnTo>
                  <a:lnTo>
                    <a:pt x="715238" y="211353"/>
                  </a:lnTo>
                  <a:lnTo>
                    <a:pt x="715238" y="181152"/>
                  </a:lnTo>
                  <a:close/>
                </a:path>
                <a:path w="715644" h="332739">
                  <a:moveTo>
                    <a:pt x="715238" y="120777"/>
                  </a:moveTo>
                  <a:lnTo>
                    <a:pt x="296913" y="120777"/>
                  </a:lnTo>
                  <a:lnTo>
                    <a:pt x="296913" y="150964"/>
                  </a:lnTo>
                  <a:lnTo>
                    <a:pt x="715238" y="150964"/>
                  </a:lnTo>
                  <a:lnTo>
                    <a:pt x="715238" y="120777"/>
                  </a:lnTo>
                  <a:close/>
                </a:path>
                <a:path w="715644" h="332739">
                  <a:moveTo>
                    <a:pt x="715238" y="60388"/>
                  </a:moveTo>
                  <a:lnTo>
                    <a:pt x="296913" y="60388"/>
                  </a:lnTo>
                  <a:lnTo>
                    <a:pt x="296913" y="90576"/>
                  </a:lnTo>
                  <a:lnTo>
                    <a:pt x="715238" y="90576"/>
                  </a:lnTo>
                  <a:lnTo>
                    <a:pt x="715238" y="60388"/>
                  </a:lnTo>
                  <a:close/>
                </a:path>
                <a:path w="715644" h="332739">
                  <a:moveTo>
                    <a:pt x="715238" y="0"/>
                  </a:moveTo>
                  <a:lnTo>
                    <a:pt x="296913" y="0"/>
                  </a:lnTo>
                  <a:lnTo>
                    <a:pt x="296913" y="30200"/>
                  </a:lnTo>
                  <a:lnTo>
                    <a:pt x="715238" y="30200"/>
                  </a:lnTo>
                  <a:lnTo>
                    <a:pt x="7152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9"/>
            <p:cNvSpPr/>
            <p:nvPr/>
          </p:nvSpPr>
          <p:spPr>
            <a:xfrm>
              <a:off x="545431" y="2369278"/>
              <a:ext cx="297180" cy="211454"/>
            </a:xfrm>
            <a:custGeom>
              <a:avLst/>
              <a:gdLst/>
              <a:ahLst/>
              <a:cxnLst/>
              <a:rect l="l" t="t" r="r" b="b"/>
              <a:pathLst>
                <a:path w="297180" h="211455">
                  <a:moveTo>
                    <a:pt x="296915" y="211345"/>
                  </a:moveTo>
                  <a:lnTo>
                    <a:pt x="0" y="211345"/>
                  </a:lnTo>
                  <a:lnTo>
                    <a:pt x="0" y="0"/>
                  </a:lnTo>
                  <a:lnTo>
                    <a:pt x="296915" y="0"/>
                  </a:lnTo>
                  <a:lnTo>
                    <a:pt x="296915" y="211345"/>
                  </a:lnTo>
                  <a:close/>
                </a:path>
              </a:pathLst>
            </a:custGeom>
            <a:solidFill>
              <a:srgbClr val="297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0"/>
            <p:cNvSpPr/>
            <p:nvPr/>
          </p:nvSpPr>
          <p:spPr>
            <a:xfrm>
              <a:off x="563763" y="2381656"/>
              <a:ext cx="260985" cy="184785"/>
            </a:xfrm>
            <a:custGeom>
              <a:avLst/>
              <a:gdLst/>
              <a:ahLst/>
              <a:cxnLst/>
              <a:rect l="l" t="t" r="r" b="b"/>
              <a:pathLst>
                <a:path w="260984" h="184785">
                  <a:moveTo>
                    <a:pt x="4207" y="21134"/>
                  </a:moveTo>
                  <a:lnTo>
                    <a:pt x="6911" y="12982"/>
                  </a:lnTo>
                  <a:lnTo>
                    <a:pt x="0" y="8151"/>
                  </a:lnTo>
                  <a:lnTo>
                    <a:pt x="8414" y="8151"/>
                  </a:lnTo>
                  <a:lnTo>
                    <a:pt x="11119" y="301"/>
                  </a:lnTo>
                  <a:lnTo>
                    <a:pt x="13823" y="8453"/>
                  </a:lnTo>
                  <a:lnTo>
                    <a:pt x="22238" y="8453"/>
                  </a:lnTo>
                  <a:lnTo>
                    <a:pt x="15326" y="13284"/>
                  </a:lnTo>
                  <a:lnTo>
                    <a:pt x="16328" y="16303"/>
                  </a:lnTo>
                  <a:lnTo>
                    <a:pt x="11119" y="16303"/>
                  </a:lnTo>
                  <a:lnTo>
                    <a:pt x="4207" y="21134"/>
                  </a:lnTo>
                  <a:close/>
                </a:path>
                <a:path w="260984" h="184785">
                  <a:moveTo>
                    <a:pt x="18031" y="21436"/>
                  </a:moveTo>
                  <a:lnTo>
                    <a:pt x="11119" y="16303"/>
                  </a:lnTo>
                  <a:lnTo>
                    <a:pt x="16328" y="16303"/>
                  </a:lnTo>
                  <a:lnTo>
                    <a:pt x="18031" y="21436"/>
                  </a:lnTo>
                  <a:close/>
                </a:path>
                <a:path w="260984" h="184785">
                  <a:moveTo>
                    <a:pt x="51689" y="21134"/>
                  </a:moveTo>
                  <a:lnTo>
                    <a:pt x="54394" y="12982"/>
                  </a:lnTo>
                  <a:lnTo>
                    <a:pt x="47482" y="8151"/>
                  </a:lnTo>
                  <a:lnTo>
                    <a:pt x="55897" y="8151"/>
                  </a:lnTo>
                  <a:lnTo>
                    <a:pt x="58601" y="301"/>
                  </a:lnTo>
                  <a:lnTo>
                    <a:pt x="61306" y="8453"/>
                  </a:lnTo>
                  <a:lnTo>
                    <a:pt x="69721" y="8453"/>
                  </a:lnTo>
                  <a:lnTo>
                    <a:pt x="62809" y="13284"/>
                  </a:lnTo>
                  <a:lnTo>
                    <a:pt x="63849" y="16303"/>
                  </a:lnTo>
                  <a:lnTo>
                    <a:pt x="58601" y="16303"/>
                  </a:lnTo>
                  <a:lnTo>
                    <a:pt x="51689" y="21134"/>
                  </a:lnTo>
                  <a:close/>
                </a:path>
                <a:path w="260984" h="184785">
                  <a:moveTo>
                    <a:pt x="65513" y="21134"/>
                  </a:moveTo>
                  <a:lnTo>
                    <a:pt x="58601" y="16303"/>
                  </a:lnTo>
                  <a:lnTo>
                    <a:pt x="63849" y="16303"/>
                  </a:lnTo>
                  <a:lnTo>
                    <a:pt x="65513" y="21134"/>
                  </a:lnTo>
                  <a:close/>
                </a:path>
                <a:path w="260984" h="184785">
                  <a:moveTo>
                    <a:pt x="99472" y="21134"/>
                  </a:moveTo>
                  <a:lnTo>
                    <a:pt x="102177" y="12982"/>
                  </a:lnTo>
                  <a:lnTo>
                    <a:pt x="95265" y="8151"/>
                  </a:lnTo>
                  <a:lnTo>
                    <a:pt x="103679" y="8151"/>
                  </a:lnTo>
                  <a:lnTo>
                    <a:pt x="106384" y="0"/>
                  </a:lnTo>
                  <a:lnTo>
                    <a:pt x="109089" y="8151"/>
                  </a:lnTo>
                  <a:lnTo>
                    <a:pt x="117503" y="8151"/>
                  </a:lnTo>
                  <a:lnTo>
                    <a:pt x="110591" y="12982"/>
                  </a:lnTo>
                  <a:lnTo>
                    <a:pt x="111693" y="16303"/>
                  </a:lnTo>
                  <a:lnTo>
                    <a:pt x="106384" y="16303"/>
                  </a:lnTo>
                  <a:lnTo>
                    <a:pt x="99472" y="21134"/>
                  </a:lnTo>
                  <a:close/>
                </a:path>
                <a:path w="260984" h="184785">
                  <a:moveTo>
                    <a:pt x="113296" y="21134"/>
                  </a:moveTo>
                  <a:lnTo>
                    <a:pt x="106384" y="16303"/>
                  </a:lnTo>
                  <a:lnTo>
                    <a:pt x="111693" y="16303"/>
                  </a:lnTo>
                  <a:lnTo>
                    <a:pt x="113296" y="21134"/>
                  </a:lnTo>
                  <a:close/>
                </a:path>
                <a:path w="260984" h="184785">
                  <a:moveTo>
                    <a:pt x="156571" y="8151"/>
                  </a:moveTo>
                  <a:lnTo>
                    <a:pt x="151462" y="8151"/>
                  </a:lnTo>
                  <a:lnTo>
                    <a:pt x="153867" y="0"/>
                  </a:lnTo>
                  <a:lnTo>
                    <a:pt x="156571" y="8151"/>
                  </a:lnTo>
                  <a:close/>
                </a:path>
                <a:path w="260984" h="184785">
                  <a:moveTo>
                    <a:pt x="147255" y="21134"/>
                  </a:moveTo>
                  <a:lnTo>
                    <a:pt x="149960" y="12982"/>
                  </a:lnTo>
                  <a:lnTo>
                    <a:pt x="143048" y="8151"/>
                  </a:lnTo>
                  <a:lnTo>
                    <a:pt x="164986" y="8151"/>
                  </a:lnTo>
                  <a:lnTo>
                    <a:pt x="158374" y="12982"/>
                  </a:lnTo>
                  <a:lnTo>
                    <a:pt x="159476" y="16303"/>
                  </a:lnTo>
                  <a:lnTo>
                    <a:pt x="154167" y="16303"/>
                  </a:lnTo>
                  <a:lnTo>
                    <a:pt x="147255" y="21134"/>
                  </a:lnTo>
                  <a:close/>
                </a:path>
                <a:path w="260984" h="184785">
                  <a:moveTo>
                    <a:pt x="161079" y="21134"/>
                  </a:moveTo>
                  <a:lnTo>
                    <a:pt x="154167" y="16303"/>
                  </a:lnTo>
                  <a:lnTo>
                    <a:pt x="159476" y="16303"/>
                  </a:lnTo>
                  <a:lnTo>
                    <a:pt x="161079" y="21134"/>
                  </a:lnTo>
                  <a:close/>
                </a:path>
                <a:path w="260984" h="184785">
                  <a:moveTo>
                    <a:pt x="194737" y="21134"/>
                  </a:moveTo>
                  <a:lnTo>
                    <a:pt x="197442" y="12982"/>
                  </a:lnTo>
                  <a:lnTo>
                    <a:pt x="190530" y="8151"/>
                  </a:lnTo>
                  <a:lnTo>
                    <a:pt x="198945" y="8151"/>
                  </a:lnTo>
                  <a:lnTo>
                    <a:pt x="201650" y="0"/>
                  </a:lnTo>
                  <a:lnTo>
                    <a:pt x="204354" y="8151"/>
                  </a:lnTo>
                  <a:lnTo>
                    <a:pt x="212769" y="8151"/>
                  </a:lnTo>
                  <a:lnTo>
                    <a:pt x="205857" y="12982"/>
                  </a:lnTo>
                  <a:lnTo>
                    <a:pt x="206959" y="16303"/>
                  </a:lnTo>
                  <a:lnTo>
                    <a:pt x="201650" y="16303"/>
                  </a:lnTo>
                  <a:lnTo>
                    <a:pt x="194737" y="21134"/>
                  </a:lnTo>
                  <a:close/>
                </a:path>
                <a:path w="260984" h="184785">
                  <a:moveTo>
                    <a:pt x="208562" y="21134"/>
                  </a:moveTo>
                  <a:lnTo>
                    <a:pt x="201650" y="16303"/>
                  </a:lnTo>
                  <a:lnTo>
                    <a:pt x="206959" y="16303"/>
                  </a:lnTo>
                  <a:lnTo>
                    <a:pt x="208562" y="21134"/>
                  </a:lnTo>
                  <a:close/>
                </a:path>
                <a:path w="260984" h="184785">
                  <a:moveTo>
                    <a:pt x="242520" y="21134"/>
                  </a:moveTo>
                  <a:lnTo>
                    <a:pt x="245225" y="12982"/>
                  </a:lnTo>
                  <a:lnTo>
                    <a:pt x="238313" y="8151"/>
                  </a:lnTo>
                  <a:lnTo>
                    <a:pt x="246728" y="8151"/>
                  </a:lnTo>
                  <a:lnTo>
                    <a:pt x="249132" y="301"/>
                  </a:lnTo>
                  <a:lnTo>
                    <a:pt x="251837" y="8151"/>
                  </a:lnTo>
                  <a:lnTo>
                    <a:pt x="260251" y="8151"/>
                  </a:lnTo>
                  <a:lnTo>
                    <a:pt x="253339" y="12982"/>
                  </a:lnTo>
                  <a:lnTo>
                    <a:pt x="254441" y="16303"/>
                  </a:lnTo>
                  <a:lnTo>
                    <a:pt x="249132" y="16303"/>
                  </a:lnTo>
                  <a:lnTo>
                    <a:pt x="242520" y="21134"/>
                  </a:lnTo>
                  <a:close/>
                </a:path>
                <a:path w="260984" h="184785">
                  <a:moveTo>
                    <a:pt x="256044" y="21134"/>
                  </a:moveTo>
                  <a:lnTo>
                    <a:pt x="249132" y="16303"/>
                  </a:lnTo>
                  <a:lnTo>
                    <a:pt x="254441" y="16303"/>
                  </a:lnTo>
                  <a:lnTo>
                    <a:pt x="256044" y="21134"/>
                  </a:lnTo>
                  <a:close/>
                </a:path>
                <a:path w="260984" h="184785">
                  <a:moveTo>
                    <a:pt x="27948" y="41665"/>
                  </a:moveTo>
                  <a:lnTo>
                    <a:pt x="30653" y="33513"/>
                  </a:lnTo>
                  <a:lnTo>
                    <a:pt x="23741" y="28682"/>
                  </a:lnTo>
                  <a:lnTo>
                    <a:pt x="32155" y="28682"/>
                  </a:lnTo>
                  <a:lnTo>
                    <a:pt x="34860" y="20530"/>
                  </a:lnTo>
                  <a:lnTo>
                    <a:pt x="37565" y="28682"/>
                  </a:lnTo>
                  <a:lnTo>
                    <a:pt x="45979" y="28682"/>
                  </a:lnTo>
                  <a:lnTo>
                    <a:pt x="39067" y="33513"/>
                  </a:lnTo>
                  <a:lnTo>
                    <a:pt x="40169" y="36834"/>
                  </a:lnTo>
                  <a:lnTo>
                    <a:pt x="34860" y="36834"/>
                  </a:lnTo>
                  <a:lnTo>
                    <a:pt x="27948" y="41665"/>
                  </a:lnTo>
                  <a:close/>
                </a:path>
                <a:path w="260984" h="184785">
                  <a:moveTo>
                    <a:pt x="41772" y="41665"/>
                  </a:moveTo>
                  <a:lnTo>
                    <a:pt x="34860" y="36834"/>
                  </a:lnTo>
                  <a:lnTo>
                    <a:pt x="40169" y="36834"/>
                  </a:lnTo>
                  <a:lnTo>
                    <a:pt x="41772" y="41665"/>
                  </a:lnTo>
                  <a:close/>
                </a:path>
                <a:path w="260984" h="184785">
                  <a:moveTo>
                    <a:pt x="75731" y="41665"/>
                  </a:moveTo>
                  <a:lnTo>
                    <a:pt x="78436" y="33513"/>
                  </a:lnTo>
                  <a:lnTo>
                    <a:pt x="71524" y="28682"/>
                  </a:lnTo>
                  <a:lnTo>
                    <a:pt x="79938" y="28682"/>
                  </a:lnTo>
                  <a:lnTo>
                    <a:pt x="82643" y="20530"/>
                  </a:lnTo>
                  <a:lnTo>
                    <a:pt x="85348" y="28682"/>
                  </a:lnTo>
                  <a:lnTo>
                    <a:pt x="93762" y="28682"/>
                  </a:lnTo>
                  <a:lnTo>
                    <a:pt x="86850" y="33513"/>
                  </a:lnTo>
                  <a:lnTo>
                    <a:pt x="87952" y="36834"/>
                  </a:lnTo>
                  <a:lnTo>
                    <a:pt x="82643" y="36834"/>
                  </a:lnTo>
                  <a:lnTo>
                    <a:pt x="75731" y="41665"/>
                  </a:lnTo>
                  <a:close/>
                </a:path>
                <a:path w="260984" h="184785">
                  <a:moveTo>
                    <a:pt x="89555" y="41665"/>
                  </a:moveTo>
                  <a:lnTo>
                    <a:pt x="82643" y="36834"/>
                  </a:lnTo>
                  <a:lnTo>
                    <a:pt x="87952" y="36834"/>
                  </a:lnTo>
                  <a:lnTo>
                    <a:pt x="89555" y="41665"/>
                  </a:lnTo>
                  <a:close/>
                </a:path>
                <a:path w="260984" h="184785">
                  <a:moveTo>
                    <a:pt x="123213" y="41665"/>
                  </a:moveTo>
                  <a:lnTo>
                    <a:pt x="125918" y="33513"/>
                  </a:lnTo>
                  <a:lnTo>
                    <a:pt x="119006" y="28682"/>
                  </a:lnTo>
                  <a:lnTo>
                    <a:pt x="127421" y="28682"/>
                  </a:lnTo>
                  <a:lnTo>
                    <a:pt x="130125" y="20530"/>
                  </a:lnTo>
                  <a:lnTo>
                    <a:pt x="132830" y="28682"/>
                  </a:lnTo>
                  <a:lnTo>
                    <a:pt x="141245" y="28682"/>
                  </a:lnTo>
                  <a:lnTo>
                    <a:pt x="134333" y="33513"/>
                  </a:lnTo>
                  <a:lnTo>
                    <a:pt x="135435" y="36834"/>
                  </a:lnTo>
                  <a:lnTo>
                    <a:pt x="130125" y="36834"/>
                  </a:lnTo>
                  <a:lnTo>
                    <a:pt x="123213" y="41665"/>
                  </a:lnTo>
                  <a:close/>
                </a:path>
                <a:path w="260984" h="184785">
                  <a:moveTo>
                    <a:pt x="137037" y="41665"/>
                  </a:moveTo>
                  <a:lnTo>
                    <a:pt x="130125" y="36834"/>
                  </a:lnTo>
                  <a:lnTo>
                    <a:pt x="135435" y="36834"/>
                  </a:lnTo>
                  <a:lnTo>
                    <a:pt x="137037" y="41665"/>
                  </a:lnTo>
                  <a:close/>
                </a:path>
                <a:path w="260984" h="184785">
                  <a:moveTo>
                    <a:pt x="170996" y="41665"/>
                  </a:moveTo>
                  <a:lnTo>
                    <a:pt x="173701" y="33513"/>
                  </a:lnTo>
                  <a:lnTo>
                    <a:pt x="166789" y="28682"/>
                  </a:lnTo>
                  <a:lnTo>
                    <a:pt x="175204" y="28682"/>
                  </a:lnTo>
                  <a:lnTo>
                    <a:pt x="177908" y="20530"/>
                  </a:lnTo>
                  <a:lnTo>
                    <a:pt x="180613" y="28682"/>
                  </a:lnTo>
                  <a:lnTo>
                    <a:pt x="189028" y="28682"/>
                  </a:lnTo>
                  <a:lnTo>
                    <a:pt x="182116" y="33513"/>
                  </a:lnTo>
                  <a:lnTo>
                    <a:pt x="183218" y="36834"/>
                  </a:lnTo>
                  <a:lnTo>
                    <a:pt x="177908" y="36834"/>
                  </a:lnTo>
                  <a:lnTo>
                    <a:pt x="170996" y="41665"/>
                  </a:lnTo>
                  <a:close/>
                </a:path>
                <a:path w="260984" h="184785">
                  <a:moveTo>
                    <a:pt x="184820" y="41665"/>
                  </a:moveTo>
                  <a:lnTo>
                    <a:pt x="177908" y="36834"/>
                  </a:lnTo>
                  <a:lnTo>
                    <a:pt x="183218" y="36834"/>
                  </a:lnTo>
                  <a:lnTo>
                    <a:pt x="184820" y="41665"/>
                  </a:lnTo>
                  <a:close/>
                </a:path>
                <a:path w="260984" h="184785">
                  <a:moveTo>
                    <a:pt x="218479" y="41665"/>
                  </a:moveTo>
                  <a:lnTo>
                    <a:pt x="221183" y="33513"/>
                  </a:lnTo>
                  <a:lnTo>
                    <a:pt x="214271" y="28682"/>
                  </a:lnTo>
                  <a:lnTo>
                    <a:pt x="222686" y="28682"/>
                  </a:lnTo>
                  <a:lnTo>
                    <a:pt x="225391" y="20530"/>
                  </a:lnTo>
                  <a:lnTo>
                    <a:pt x="228095" y="28682"/>
                  </a:lnTo>
                  <a:lnTo>
                    <a:pt x="236510" y="28682"/>
                  </a:lnTo>
                  <a:lnTo>
                    <a:pt x="229598" y="33513"/>
                  </a:lnTo>
                  <a:lnTo>
                    <a:pt x="230700" y="36834"/>
                  </a:lnTo>
                  <a:lnTo>
                    <a:pt x="225391" y="36834"/>
                  </a:lnTo>
                  <a:lnTo>
                    <a:pt x="218479" y="41665"/>
                  </a:lnTo>
                  <a:close/>
                </a:path>
                <a:path w="260984" h="184785">
                  <a:moveTo>
                    <a:pt x="232303" y="41665"/>
                  </a:moveTo>
                  <a:lnTo>
                    <a:pt x="225391" y="36834"/>
                  </a:lnTo>
                  <a:lnTo>
                    <a:pt x="230700" y="36834"/>
                  </a:lnTo>
                  <a:lnTo>
                    <a:pt x="232303" y="41665"/>
                  </a:lnTo>
                  <a:close/>
                </a:path>
                <a:path w="260984" h="184785">
                  <a:moveTo>
                    <a:pt x="4207" y="62195"/>
                  </a:moveTo>
                  <a:lnTo>
                    <a:pt x="6911" y="54043"/>
                  </a:lnTo>
                  <a:lnTo>
                    <a:pt x="0" y="48911"/>
                  </a:lnTo>
                  <a:lnTo>
                    <a:pt x="8414" y="48911"/>
                  </a:lnTo>
                  <a:lnTo>
                    <a:pt x="11119" y="41061"/>
                  </a:lnTo>
                  <a:lnTo>
                    <a:pt x="13823" y="49213"/>
                  </a:lnTo>
                  <a:lnTo>
                    <a:pt x="22238" y="49213"/>
                  </a:lnTo>
                  <a:lnTo>
                    <a:pt x="15326" y="54043"/>
                  </a:lnTo>
                  <a:lnTo>
                    <a:pt x="16366" y="57063"/>
                  </a:lnTo>
                  <a:lnTo>
                    <a:pt x="11119" y="57063"/>
                  </a:lnTo>
                  <a:lnTo>
                    <a:pt x="4207" y="62195"/>
                  </a:lnTo>
                  <a:close/>
                </a:path>
                <a:path w="260984" h="184785">
                  <a:moveTo>
                    <a:pt x="18031" y="61893"/>
                  </a:moveTo>
                  <a:lnTo>
                    <a:pt x="11119" y="57063"/>
                  </a:lnTo>
                  <a:lnTo>
                    <a:pt x="16366" y="57063"/>
                  </a:lnTo>
                  <a:lnTo>
                    <a:pt x="18031" y="61893"/>
                  </a:lnTo>
                  <a:close/>
                </a:path>
                <a:path w="260984" h="184785">
                  <a:moveTo>
                    <a:pt x="51689" y="61893"/>
                  </a:moveTo>
                  <a:lnTo>
                    <a:pt x="54394" y="53742"/>
                  </a:lnTo>
                  <a:lnTo>
                    <a:pt x="47482" y="48911"/>
                  </a:lnTo>
                  <a:lnTo>
                    <a:pt x="55897" y="48911"/>
                  </a:lnTo>
                  <a:lnTo>
                    <a:pt x="58601" y="41061"/>
                  </a:lnTo>
                  <a:lnTo>
                    <a:pt x="61306" y="49213"/>
                  </a:lnTo>
                  <a:lnTo>
                    <a:pt x="69721" y="49213"/>
                  </a:lnTo>
                  <a:lnTo>
                    <a:pt x="62809" y="54043"/>
                  </a:lnTo>
                  <a:lnTo>
                    <a:pt x="63849" y="57063"/>
                  </a:lnTo>
                  <a:lnTo>
                    <a:pt x="58601" y="57063"/>
                  </a:lnTo>
                  <a:lnTo>
                    <a:pt x="51689" y="61893"/>
                  </a:lnTo>
                  <a:close/>
                </a:path>
                <a:path w="260984" h="184785">
                  <a:moveTo>
                    <a:pt x="65513" y="61893"/>
                  </a:moveTo>
                  <a:lnTo>
                    <a:pt x="58601" y="57063"/>
                  </a:lnTo>
                  <a:lnTo>
                    <a:pt x="63849" y="57063"/>
                  </a:lnTo>
                  <a:lnTo>
                    <a:pt x="65513" y="61893"/>
                  </a:lnTo>
                  <a:close/>
                </a:path>
                <a:path w="260984" h="184785">
                  <a:moveTo>
                    <a:pt x="99472" y="61893"/>
                  </a:moveTo>
                  <a:lnTo>
                    <a:pt x="102177" y="53742"/>
                  </a:lnTo>
                  <a:lnTo>
                    <a:pt x="95265" y="48911"/>
                  </a:lnTo>
                  <a:lnTo>
                    <a:pt x="103679" y="48911"/>
                  </a:lnTo>
                  <a:lnTo>
                    <a:pt x="106384" y="41061"/>
                  </a:lnTo>
                  <a:lnTo>
                    <a:pt x="109089" y="49213"/>
                  </a:lnTo>
                  <a:lnTo>
                    <a:pt x="117503" y="49213"/>
                  </a:lnTo>
                  <a:lnTo>
                    <a:pt x="110591" y="54043"/>
                  </a:lnTo>
                  <a:lnTo>
                    <a:pt x="111632" y="57063"/>
                  </a:lnTo>
                  <a:lnTo>
                    <a:pt x="106384" y="57063"/>
                  </a:lnTo>
                  <a:lnTo>
                    <a:pt x="99472" y="61893"/>
                  </a:lnTo>
                  <a:close/>
                </a:path>
                <a:path w="260984" h="184785">
                  <a:moveTo>
                    <a:pt x="113296" y="61893"/>
                  </a:moveTo>
                  <a:lnTo>
                    <a:pt x="106384" y="57063"/>
                  </a:lnTo>
                  <a:lnTo>
                    <a:pt x="111632" y="57063"/>
                  </a:lnTo>
                  <a:lnTo>
                    <a:pt x="113296" y="61893"/>
                  </a:lnTo>
                  <a:close/>
                </a:path>
                <a:path w="260984" h="184785">
                  <a:moveTo>
                    <a:pt x="147255" y="61893"/>
                  </a:moveTo>
                  <a:lnTo>
                    <a:pt x="149960" y="53742"/>
                  </a:lnTo>
                  <a:lnTo>
                    <a:pt x="143048" y="48911"/>
                  </a:lnTo>
                  <a:lnTo>
                    <a:pt x="151462" y="48911"/>
                  </a:lnTo>
                  <a:lnTo>
                    <a:pt x="153867" y="41061"/>
                  </a:lnTo>
                  <a:lnTo>
                    <a:pt x="156571" y="49213"/>
                  </a:lnTo>
                  <a:lnTo>
                    <a:pt x="164986" y="49213"/>
                  </a:lnTo>
                  <a:lnTo>
                    <a:pt x="158074" y="54043"/>
                  </a:lnTo>
                  <a:lnTo>
                    <a:pt x="159230" y="57063"/>
                  </a:lnTo>
                  <a:lnTo>
                    <a:pt x="154167" y="57063"/>
                  </a:lnTo>
                  <a:lnTo>
                    <a:pt x="147255" y="61893"/>
                  </a:lnTo>
                  <a:close/>
                </a:path>
                <a:path w="260984" h="184785">
                  <a:moveTo>
                    <a:pt x="161079" y="61893"/>
                  </a:moveTo>
                  <a:lnTo>
                    <a:pt x="154167" y="57063"/>
                  </a:lnTo>
                  <a:lnTo>
                    <a:pt x="159230" y="57063"/>
                  </a:lnTo>
                  <a:lnTo>
                    <a:pt x="161079" y="61893"/>
                  </a:lnTo>
                  <a:close/>
                </a:path>
                <a:path w="260984" h="184785">
                  <a:moveTo>
                    <a:pt x="194737" y="61893"/>
                  </a:moveTo>
                  <a:lnTo>
                    <a:pt x="197442" y="53742"/>
                  </a:lnTo>
                  <a:lnTo>
                    <a:pt x="190530" y="48911"/>
                  </a:lnTo>
                  <a:lnTo>
                    <a:pt x="198945" y="48911"/>
                  </a:lnTo>
                  <a:lnTo>
                    <a:pt x="201649" y="41061"/>
                  </a:lnTo>
                  <a:lnTo>
                    <a:pt x="204354" y="49213"/>
                  </a:lnTo>
                  <a:lnTo>
                    <a:pt x="212769" y="49213"/>
                  </a:lnTo>
                  <a:lnTo>
                    <a:pt x="205857" y="54043"/>
                  </a:lnTo>
                  <a:lnTo>
                    <a:pt x="206897" y="57063"/>
                  </a:lnTo>
                  <a:lnTo>
                    <a:pt x="201650" y="57063"/>
                  </a:lnTo>
                  <a:lnTo>
                    <a:pt x="194737" y="61893"/>
                  </a:lnTo>
                  <a:close/>
                </a:path>
                <a:path w="260984" h="184785">
                  <a:moveTo>
                    <a:pt x="208562" y="61893"/>
                  </a:moveTo>
                  <a:lnTo>
                    <a:pt x="201650" y="57063"/>
                  </a:lnTo>
                  <a:lnTo>
                    <a:pt x="206897" y="57063"/>
                  </a:lnTo>
                  <a:lnTo>
                    <a:pt x="208562" y="61893"/>
                  </a:lnTo>
                  <a:close/>
                </a:path>
                <a:path w="260984" h="184785">
                  <a:moveTo>
                    <a:pt x="242520" y="61893"/>
                  </a:moveTo>
                  <a:lnTo>
                    <a:pt x="245225" y="53742"/>
                  </a:lnTo>
                  <a:lnTo>
                    <a:pt x="238313" y="48911"/>
                  </a:lnTo>
                  <a:lnTo>
                    <a:pt x="246728" y="48911"/>
                  </a:lnTo>
                  <a:lnTo>
                    <a:pt x="249132" y="40759"/>
                  </a:lnTo>
                  <a:lnTo>
                    <a:pt x="251837" y="49213"/>
                  </a:lnTo>
                  <a:lnTo>
                    <a:pt x="260251" y="49213"/>
                  </a:lnTo>
                  <a:lnTo>
                    <a:pt x="253339" y="54043"/>
                  </a:lnTo>
                  <a:lnTo>
                    <a:pt x="254379" y="57063"/>
                  </a:lnTo>
                  <a:lnTo>
                    <a:pt x="249132" y="57063"/>
                  </a:lnTo>
                  <a:lnTo>
                    <a:pt x="242520" y="61893"/>
                  </a:lnTo>
                  <a:close/>
                </a:path>
                <a:path w="260984" h="184785">
                  <a:moveTo>
                    <a:pt x="256044" y="61893"/>
                  </a:moveTo>
                  <a:lnTo>
                    <a:pt x="249132" y="57063"/>
                  </a:lnTo>
                  <a:lnTo>
                    <a:pt x="254379" y="57063"/>
                  </a:lnTo>
                  <a:lnTo>
                    <a:pt x="256044" y="61893"/>
                  </a:lnTo>
                  <a:close/>
                </a:path>
                <a:path w="260984" h="184785">
                  <a:moveTo>
                    <a:pt x="37565" y="69442"/>
                  </a:moveTo>
                  <a:lnTo>
                    <a:pt x="32155" y="69442"/>
                  </a:lnTo>
                  <a:lnTo>
                    <a:pt x="34860" y="61290"/>
                  </a:lnTo>
                  <a:lnTo>
                    <a:pt x="37565" y="69442"/>
                  </a:lnTo>
                  <a:close/>
                </a:path>
                <a:path w="260984" h="184785">
                  <a:moveTo>
                    <a:pt x="27948" y="82424"/>
                  </a:moveTo>
                  <a:lnTo>
                    <a:pt x="30653" y="74272"/>
                  </a:lnTo>
                  <a:lnTo>
                    <a:pt x="23741" y="69442"/>
                  </a:lnTo>
                  <a:lnTo>
                    <a:pt x="45979" y="69442"/>
                  </a:lnTo>
                  <a:lnTo>
                    <a:pt x="39067" y="74272"/>
                  </a:lnTo>
                  <a:lnTo>
                    <a:pt x="40169" y="77593"/>
                  </a:lnTo>
                  <a:lnTo>
                    <a:pt x="34860" y="77593"/>
                  </a:lnTo>
                  <a:lnTo>
                    <a:pt x="27948" y="82424"/>
                  </a:lnTo>
                  <a:close/>
                </a:path>
                <a:path w="260984" h="184785">
                  <a:moveTo>
                    <a:pt x="41772" y="82424"/>
                  </a:moveTo>
                  <a:lnTo>
                    <a:pt x="34860" y="77593"/>
                  </a:lnTo>
                  <a:lnTo>
                    <a:pt x="40169" y="77593"/>
                  </a:lnTo>
                  <a:lnTo>
                    <a:pt x="41772" y="82424"/>
                  </a:lnTo>
                  <a:close/>
                </a:path>
                <a:path w="260984" h="184785">
                  <a:moveTo>
                    <a:pt x="85348" y="69442"/>
                  </a:moveTo>
                  <a:lnTo>
                    <a:pt x="79938" y="69442"/>
                  </a:lnTo>
                  <a:lnTo>
                    <a:pt x="82643" y="61290"/>
                  </a:lnTo>
                  <a:lnTo>
                    <a:pt x="85348" y="69442"/>
                  </a:lnTo>
                  <a:close/>
                </a:path>
                <a:path w="260984" h="184785">
                  <a:moveTo>
                    <a:pt x="75731" y="82424"/>
                  </a:moveTo>
                  <a:lnTo>
                    <a:pt x="78436" y="74272"/>
                  </a:lnTo>
                  <a:lnTo>
                    <a:pt x="71524" y="69442"/>
                  </a:lnTo>
                  <a:lnTo>
                    <a:pt x="93762" y="69442"/>
                  </a:lnTo>
                  <a:lnTo>
                    <a:pt x="86850" y="74272"/>
                  </a:lnTo>
                  <a:lnTo>
                    <a:pt x="87952" y="77593"/>
                  </a:lnTo>
                  <a:lnTo>
                    <a:pt x="82643" y="77593"/>
                  </a:lnTo>
                  <a:lnTo>
                    <a:pt x="75731" y="82424"/>
                  </a:lnTo>
                  <a:close/>
                </a:path>
                <a:path w="260984" h="184785">
                  <a:moveTo>
                    <a:pt x="89555" y="82424"/>
                  </a:moveTo>
                  <a:lnTo>
                    <a:pt x="82643" y="77593"/>
                  </a:lnTo>
                  <a:lnTo>
                    <a:pt x="87952" y="77593"/>
                  </a:lnTo>
                  <a:lnTo>
                    <a:pt x="89555" y="82424"/>
                  </a:lnTo>
                  <a:close/>
                </a:path>
                <a:path w="260984" h="184785">
                  <a:moveTo>
                    <a:pt x="132830" y="69442"/>
                  </a:moveTo>
                  <a:lnTo>
                    <a:pt x="127421" y="69442"/>
                  </a:lnTo>
                  <a:lnTo>
                    <a:pt x="130125" y="61290"/>
                  </a:lnTo>
                  <a:lnTo>
                    <a:pt x="132830" y="69442"/>
                  </a:lnTo>
                  <a:close/>
                </a:path>
                <a:path w="260984" h="184785">
                  <a:moveTo>
                    <a:pt x="123213" y="82424"/>
                  </a:moveTo>
                  <a:lnTo>
                    <a:pt x="125918" y="74272"/>
                  </a:lnTo>
                  <a:lnTo>
                    <a:pt x="119006" y="69442"/>
                  </a:lnTo>
                  <a:lnTo>
                    <a:pt x="141245" y="69442"/>
                  </a:lnTo>
                  <a:lnTo>
                    <a:pt x="134333" y="74272"/>
                  </a:lnTo>
                  <a:lnTo>
                    <a:pt x="135435" y="77593"/>
                  </a:lnTo>
                  <a:lnTo>
                    <a:pt x="130125" y="77593"/>
                  </a:lnTo>
                  <a:lnTo>
                    <a:pt x="123213" y="82424"/>
                  </a:lnTo>
                  <a:close/>
                </a:path>
                <a:path w="260984" h="184785">
                  <a:moveTo>
                    <a:pt x="137037" y="82424"/>
                  </a:moveTo>
                  <a:lnTo>
                    <a:pt x="130125" y="77593"/>
                  </a:lnTo>
                  <a:lnTo>
                    <a:pt x="135435" y="77593"/>
                  </a:lnTo>
                  <a:lnTo>
                    <a:pt x="137037" y="82424"/>
                  </a:lnTo>
                  <a:close/>
                </a:path>
                <a:path w="260984" h="184785">
                  <a:moveTo>
                    <a:pt x="170996" y="82424"/>
                  </a:moveTo>
                  <a:lnTo>
                    <a:pt x="173701" y="74272"/>
                  </a:lnTo>
                  <a:lnTo>
                    <a:pt x="166789" y="69442"/>
                  </a:lnTo>
                  <a:lnTo>
                    <a:pt x="175204" y="69441"/>
                  </a:lnTo>
                  <a:lnTo>
                    <a:pt x="177908" y="61290"/>
                  </a:lnTo>
                  <a:lnTo>
                    <a:pt x="180613" y="69441"/>
                  </a:lnTo>
                  <a:lnTo>
                    <a:pt x="189028" y="69441"/>
                  </a:lnTo>
                  <a:lnTo>
                    <a:pt x="182116" y="74272"/>
                  </a:lnTo>
                  <a:lnTo>
                    <a:pt x="183218" y="77593"/>
                  </a:lnTo>
                  <a:lnTo>
                    <a:pt x="177908" y="77593"/>
                  </a:lnTo>
                  <a:lnTo>
                    <a:pt x="170996" y="82424"/>
                  </a:lnTo>
                  <a:close/>
                </a:path>
                <a:path w="260984" h="184785">
                  <a:moveTo>
                    <a:pt x="184820" y="82424"/>
                  </a:moveTo>
                  <a:lnTo>
                    <a:pt x="177908" y="77593"/>
                  </a:lnTo>
                  <a:lnTo>
                    <a:pt x="183218" y="77593"/>
                  </a:lnTo>
                  <a:lnTo>
                    <a:pt x="184820" y="82424"/>
                  </a:lnTo>
                  <a:close/>
                </a:path>
                <a:path w="260984" h="184785">
                  <a:moveTo>
                    <a:pt x="228095" y="69442"/>
                  </a:moveTo>
                  <a:lnTo>
                    <a:pt x="222686" y="69442"/>
                  </a:lnTo>
                  <a:lnTo>
                    <a:pt x="225391" y="61290"/>
                  </a:lnTo>
                  <a:lnTo>
                    <a:pt x="228095" y="69442"/>
                  </a:lnTo>
                  <a:close/>
                </a:path>
                <a:path w="260984" h="184785">
                  <a:moveTo>
                    <a:pt x="218479" y="82424"/>
                  </a:moveTo>
                  <a:lnTo>
                    <a:pt x="221183" y="74272"/>
                  </a:lnTo>
                  <a:lnTo>
                    <a:pt x="214271" y="69442"/>
                  </a:lnTo>
                  <a:lnTo>
                    <a:pt x="236510" y="69442"/>
                  </a:lnTo>
                  <a:lnTo>
                    <a:pt x="229598" y="74272"/>
                  </a:lnTo>
                  <a:lnTo>
                    <a:pt x="230700" y="77593"/>
                  </a:lnTo>
                  <a:lnTo>
                    <a:pt x="225391" y="77593"/>
                  </a:lnTo>
                  <a:lnTo>
                    <a:pt x="218479" y="82424"/>
                  </a:lnTo>
                  <a:close/>
                </a:path>
                <a:path w="260984" h="184785">
                  <a:moveTo>
                    <a:pt x="232303" y="82424"/>
                  </a:moveTo>
                  <a:lnTo>
                    <a:pt x="225391" y="77593"/>
                  </a:lnTo>
                  <a:lnTo>
                    <a:pt x="230700" y="77593"/>
                  </a:lnTo>
                  <a:lnTo>
                    <a:pt x="232303" y="82424"/>
                  </a:lnTo>
                  <a:close/>
                </a:path>
                <a:path w="260984" h="184785">
                  <a:moveTo>
                    <a:pt x="13823" y="89670"/>
                  </a:moveTo>
                  <a:lnTo>
                    <a:pt x="8414" y="89670"/>
                  </a:lnTo>
                  <a:lnTo>
                    <a:pt x="11119" y="81518"/>
                  </a:lnTo>
                  <a:lnTo>
                    <a:pt x="13823" y="89670"/>
                  </a:lnTo>
                  <a:close/>
                </a:path>
                <a:path w="260984" h="184785">
                  <a:moveTo>
                    <a:pt x="4207" y="102653"/>
                  </a:moveTo>
                  <a:lnTo>
                    <a:pt x="6911" y="94501"/>
                  </a:lnTo>
                  <a:lnTo>
                    <a:pt x="0" y="89670"/>
                  </a:lnTo>
                  <a:lnTo>
                    <a:pt x="22238" y="89670"/>
                  </a:lnTo>
                  <a:lnTo>
                    <a:pt x="15326" y="94501"/>
                  </a:lnTo>
                  <a:lnTo>
                    <a:pt x="16428" y="97822"/>
                  </a:lnTo>
                  <a:lnTo>
                    <a:pt x="11119" y="97822"/>
                  </a:lnTo>
                  <a:lnTo>
                    <a:pt x="4207" y="102653"/>
                  </a:lnTo>
                  <a:close/>
                </a:path>
                <a:path w="260984" h="184785">
                  <a:moveTo>
                    <a:pt x="18031" y="102653"/>
                  </a:moveTo>
                  <a:lnTo>
                    <a:pt x="11119" y="97822"/>
                  </a:lnTo>
                  <a:lnTo>
                    <a:pt x="16428" y="97822"/>
                  </a:lnTo>
                  <a:lnTo>
                    <a:pt x="18031" y="102653"/>
                  </a:lnTo>
                  <a:close/>
                </a:path>
                <a:path w="260984" h="184785">
                  <a:moveTo>
                    <a:pt x="51689" y="102653"/>
                  </a:moveTo>
                  <a:lnTo>
                    <a:pt x="54394" y="94501"/>
                  </a:lnTo>
                  <a:lnTo>
                    <a:pt x="47482" y="89670"/>
                  </a:lnTo>
                  <a:lnTo>
                    <a:pt x="55897" y="89670"/>
                  </a:lnTo>
                  <a:lnTo>
                    <a:pt x="58601" y="81518"/>
                  </a:lnTo>
                  <a:lnTo>
                    <a:pt x="61306" y="89670"/>
                  </a:lnTo>
                  <a:lnTo>
                    <a:pt x="69721" y="89670"/>
                  </a:lnTo>
                  <a:lnTo>
                    <a:pt x="62809" y="94501"/>
                  </a:lnTo>
                  <a:lnTo>
                    <a:pt x="63910" y="97822"/>
                  </a:lnTo>
                  <a:lnTo>
                    <a:pt x="58601" y="97822"/>
                  </a:lnTo>
                  <a:lnTo>
                    <a:pt x="51689" y="102653"/>
                  </a:lnTo>
                  <a:close/>
                </a:path>
                <a:path w="260984" h="184785">
                  <a:moveTo>
                    <a:pt x="65513" y="102653"/>
                  </a:moveTo>
                  <a:lnTo>
                    <a:pt x="58601" y="97822"/>
                  </a:lnTo>
                  <a:lnTo>
                    <a:pt x="63910" y="97822"/>
                  </a:lnTo>
                  <a:lnTo>
                    <a:pt x="65513" y="102653"/>
                  </a:lnTo>
                  <a:close/>
                </a:path>
                <a:path w="260984" h="184785">
                  <a:moveTo>
                    <a:pt x="109089" y="89670"/>
                  </a:moveTo>
                  <a:lnTo>
                    <a:pt x="103679" y="89670"/>
                  </a:lnTo>
                  <a:lnTo>
                    <a:pt x="106384" y="81518"/>
                  </a:lnTo>
                  <a:lnTo>
                    <a:pt x="109089" y="89670"/>
                  </a:lnTo>
                  <a:close/>
                </a:path>
                <a:path w="260984" h="184785">
                  <a:moveTo>
                    <a:pt x="99472" y="102653"/>
                  </a:moveTo>
                  <a:lnTo>
                    <a:pt x="102177" y="94501"/>
                  </a:lnTo>
                  <a:lnTo>
                    <a:pt x="95265" y="89670"/>
                  </a:lnTo>
                  <a:lnTo>
                    <a:pt x="117503" y="89670"/>
                  </a:lnTo>
                  <a:lnTo>
                    <a:pt x="110591" y="94501"/>
                  </a:lnTo>
                  <a:lnTo>
                    <a:pt x="111693" y="97822"/>
                  </a:lnTo>
                  <a:lnTo>
                    <a:pt x="106384" y="97822"/>
                  </a:lnTo>
                  <a:lnTo>
                    <a:pt x="99472" y="102653"/>
                  </a:lnTo>
                  <a:close/>
                </a:path>
                <a:path w="260984" h="184785">
                  <a:moveTo>
                    <a:pt x="113296" y="102653"/>
                  </a:moveTo>
                  <a:lnTo>
                    <a:pt x="106384" y="97822"/>
                  </a:lnTo>
                  <a:lnTo>
                    <a:pt x="111693" y="97822"/>
                  </a:lnTo>
                  <a:lnTo>
                    <a:pt x="113296" y="102653"/>
                  </a:lnTo>
                  <a:close/>
                </a:path>
                <a:path w="260984" h="184785">
                  <a:moveTo>
                    <a:pt x="156872" y="89670"/>
                  </a:moveTo>
                  <a:lnTo>
                    <a:pt x="151462" y="89670"/>
                  </a:lnTo>
                  <a:lnTo>
                    <a:pt x="154167" y="81518"/>
                  </a:lnTo>
                  <a:lnTo>
                    <a:pt x="156872" y="89670"/>
                  </a:lnTo>
                  <a:close/>
                </a:path>
                <a:path w="260984" h="184785">
                  <a:moveTo>
                    <a:pt x="147255" y="102653"/>
                  </a:moveTo>
                  <a:lnTo>
                    <a:pt x="149960" y="94501"/>
                  </a:lnTo>
                  <a:lnTo>
                    <a:pt x="143048" y="89670"/>
                  </a:lnTo>
                  <a:lnTo>
                    <a:pt x="165286" y="89670"/>
                  </a:lnTo>
                  <a:lnTo>
                    <a:pt x="158374" y="94501"/>
                  </a:lnTo>
                  <a:lnTo>
                    <a:pt x="159476" y="97822"/>
                  </a:lnTo>
                  <a:lnTo>
                    <a:pt x="154167" y="97822"/>
                  </a:lnTo>
                  <a:lnTo>
                    <a:pt x="147255" y="102653"/>
                  </a:lnTo>
                  <a:close/>
                </a:path>
                <a:path w="260984" h="184785">
                  <a:moveTo>
                    <a:pt x="161079" y="102653"/>
                  </a:moveTo>
                  <a:lnTo>
                    <a:pt x="154167" y="97822"/>
                  </a:lnTo>
                  <a:lnTo>
                    <a:pt x="159476" y="97822"/>
                  </a:lnTo>
                  <a:lnTo>
                    <a:pt x="161079" y="102653"/>
                  </a:lnTo>
                  <a:close/>
                </a:path>
                <a:path w="260984" h="184785">
                  <a:moveTo>
                    <a:pt x="204354" y="89670"/>
                  </a:moveTo>
                  <a:lnTo>
                    <a:pt x="198945" y="89670"/>
                  </a:lnTo>
                  <a:lnTo>
                    <a:pt x="201650" y="81518"/>
                  </a:lnTo>
                  <a:lnTo>
                    <a:pt x="204354" y="89670"/>
                  </a:lnTo>
                  <a:close/>
                </a:path>
                <a:path w="260984" h="184785">
                  <a:moveTo>
                    <a:pt x="194737" y="102653"/>
                  </a:moveTo>
                  <a:lnTo>
                    <a:pt x="197442" y="94501"/>
                  </a:lnTo>
                  <a:lnTo>
                    <a:pt x="190530" y="89670"/>
                  </a:lnTo>
                  <a:lnTo>
                    <a:pt x="212769" y="89670"/>
                  </a:lnTo>
                  <a:lnTo>
                    <a:pt x="205857" y="94501"/>
                  </a:lnTo>
                  <a:lnTo>
                    <a:pt x="206959" y="97822"/>
                  </a:lnTo>
                  <a:lnTo>
                    <a:pt x="201650" y="97822"/>
                  </a:lnTo>
                  <a:lnTo>
                    <a:pt x="194737" y="102653"/>
                  </a:lnTo>
                  <a:close/>
                </a:path>
                <a:path w="260984" h="184785">
                  <a:moveTo>
                    <a:pt x="208562" y="102653"/>
                  </a:moveTo>
                  <a:lnTo>
                    <a:pt x="201650" y="97822"/>
                  </a:lnTo>
                  <a:lnTo>
                    <a:pt x="206959" y="97822"/>
                  </a:lnTo>
                  <a:lnTo>
                    <a:pt x="208562" y="102653"/>
                  </a:lnTo>
                  <a:close/>
                </a:path>
                <a:path w="260984" h="184785">
                  <a:moveTo>
                    <a:pt x="252137" y="89670"/>
                  </a:moveTo>
                  <a:lnTo>
                    <a:pt x="246728" y="89670"/>
                  </a:lnTo>
                  <a:lnTo>
                    <a:pt x="249132" y="81518"/>
                  </a:lnTo>
                  <a:lnTo>
                    <a:pt x="252137" y="89670"/>
                  </a:lnTo>
                  <a:close/>
                </a:path>
                <a:path w="260984" h="184785">
                  <a:moveTo>
                    <a:pt x="242520" y="102653"/>
                  </a:moveTo>
                  <a:lnTo>
                    <a:pt x="245225" y="94501"/>
                  </a:lnTo>
                  <a:lnTo>
                    <a:pt x="238313" y="89670"/>
                  </a:lnTo>
                  <a:lnTo>
                    <a:pt x="260552" y="89670"/>
                  </a:lnTo>
                  <a:lnTo>
                    <a:pt x="253640" y="94501"/>
                  </a:lnTo>
                  <a:lnTo>
                    <a:pt x="254742" y="97822"/>
                  </a:lnTo>
                  <a:lnTo>
                    <a:pt x="249432" y="97822"/>
                  </a:lnTo>
                  <a:lnTo>
                    <a:pt x="242520" y="102653"/>
                  </a:lnTo>
                  <a:close/>
                </a:path>
                <a:path w="260984" h="184785">
                  <a:moveTo>
                    <a:pt x="256344" y="102653"/>
                  </a:moveTo>
                  <a:lnTo>
                    <a:pt x="249432" y="97822"/>
                  </a:lnTo>
                  <a:lnTo>
                    <a:pt x="254742" y="97822"/>
                  </a:lnTo>
                  <a:lnTo>
                    <a:pt x="256344" y="102653"/>
                  </a:lnTo>
                  <a:close/>
                </a:path>
                <a:path w="260984" h="184785">
                  <a:moveTo>
                    <a:pt x="37565" y="109899"/>
                  </a:moveTo>
                  <a:lnTo>
                    <a:pt x="32155" y="109899"/>
                  </a:lnTo>
                  <a:lnTo>
                    <a:pt x="34860" y="101747"/>
                  </a:lnTo>
                  <a:lnTo>
                    <a:pt x="37565" y="109899"/>
                  </a:lnTo>
                  <a:close/>
                </a:path>
                <a:path w="260984" h="184785">
                  <a:moveTo>
                    <a:pt x="27948" y="122882"/>
                  </a:moveTo>
                  <a:lnTo>
                    <a:pt x="30653" y="114730"/>
                  </a:lnTo>
                  <a:lnTo>
                    <a:pt x="23741" y="109899"/>
                  </a:lnTo>
                  <a:lnTo>
                    <a:pt x="45979" y="109899"/>
                  </a:lnTo>
                  <a:lnTo>
                    <a:pt x="39067" y="114730"/>
                  </a:lnTo>
                  <a:lnTo>
                    <a:pt x="40169" y="118051"/>
                  </a:lnTo>
                  <a:lnTo>
                    <a:pt x="34860" y="118051"/>
                  </a:lnTo>
                  <a:lnTo>
                    <a:pt x="27948" y="122882"/>
                  </a:lnTo>
                  <a:close/>
                </a:path>
                <a:path w="260984" h="184785">
                  <a:moveTo>
                    <a:pt x="41772" y="122882"/>
                  </a:moveTo>
                  <a:lnTo>
                    <a:pt x="34860" y="118051"/>
                  </a:lnTo>
                  <a:lnTo>
                    <a:pt x="40169" y="118051"/>
                  </a:lnTo>
                  <a:lnTo>
                    <a:pt x="41772" y="122882"/>
                  </a:lnTo>
                  <a:close/>
                </a:path>
                <a:path w="260984" h="184785">
                  <a:moveTo>
                    <a:pt x="85348" y="109899"/>
                  </a:moveTo>
                  <a:lnTo>
                    <a:pt x="79938" y="109899"/>
                  </a:lnTo>
                  <a:lnTo>
                    <a:pt x="82643" y="101747"/>
                  </a:lnTo>
                  <a:lnTo>
                    <a:pt x="85348" y="109899"/>
                  </a:lnTo>
                  <a:close/>
                </a:path>
                <a:path w="260984" h="184785">
                  <a:moveTo>
                    <a:pt x="75731" y="122882"/>
                  </a:moveTo>
                  <a:lnTo>
                    <a:pt x="78436" y="114730"/>
                  </a:lnTo>
                  <a:lnTo>
                    <a:pt x="71524" y="109899"/>
                  </a:lnTo>
                  <a:lnTo>
                    <a:pt x="93762" y="109899"/>
                  </a:lnTo>
                  <a:lnTo>
                    <a:pt x="86850" y="114730"/>
                  </a:lnTo>
                  <a:lnTo>
                    <a:pt x="87952" y="118051"/>
                  </a:lnTo>
                  <a:lnTo>
                    <a:pt x="82643" y="118051"/>
                  </a:lnTo>
                  <a:lnTo>
                    <a:pt x="75731" y="122882"/>
                  </a:lnTo>
                  <a:close/>
                </a:path>
                <a:path w="260984" h="184785">
                  <a:moveTo>
                    <a:pt x="89555" y="122882"/>
                  </a:moveTo>
                  <a:lnTo>
                    <a:pt x="82643" y="118051"/>
                  </a:lnTo>
                  <a:lnTo>
                    <a:pt x="87952" y="118051"/>
                  </a:lnTo>
                  <a:lnTo>
                    <a:pt x="89555" y="122882"/>
                  </a:lnTo>
                  <a:close/>
                </a:path>
                <a:path w="260984" h="184785">
                  <a:moveTo>
                    <a:pt x="132830" y="109899"/>
                  </a:moveTo>
                  <a:lnTo>
                    <a:pt x="127421" y="109899"/>
                  </a:lnTo>
                  <a:lnTo>
                    <a:pt x="130125" y="101747"/>
                  </a:lnTo>
                  <a:lnTo>
                    <a:pt x="132830" y="109899"/>
                  </a:lnTo>
                  <a:close/>
                </a:path>
                <a:path w="260984" h="184785">
                  <a:moveTo>
                    <a:pt x="123213" y="122882"/>
                  </a:moveTo>
                  <a:lnTo>
                    <a:pt x="125918" y="114730"/>
                  </a:lnTo>
                  <a:lnTo>
                    <a:pt x="119006" y="109899"/>
                  </a:lnTo>
                  <a:lnTo>
                    <a:pt x="141245" y="109899"/>
                  </a:lnTo>
                  <a:lnTo>
                    <a:pt x="134333" y="114730"/>
                  </a:lnTo>
                  <a:lnTo>
                    <a:pt x="135435" y="118051"/>
                  </a:lnTo>
                  <a:lnTo>
                    <a:pt x="130125" y="118051"/>
                  </a:lnTo>
                  <a:lnTo>
                    <a:pt x="123213" y="122882"/>
                  </a:lnTo>
                  <a:close/>
                </a:path>
                <a:path w="260984" h="184785">
                  <a:moveTo>
                    <a:pt x="137037" y="122882"/>
                  </a:moveTo>
                  <a:lnTo>
                    <a:pt x="130125" y="118051"/>
                  </a:lnTo>
                  <a:lnTo>
                    <a:pt x="135435" y="118051"/>
                  </a:lnTo>
                  <a:lnTo>
                    <a:pt x="137037" y="122882"/>
                  </a:lnTo>
                  <a:close/>
                </a:path>
                <a:path w="260984" h="184785">
                  <a:moveTo>
                    <a:pt x="180613" y="109899"/>
                  </a:moveTo>
                  <a:lnTo>
                    <a:pt x="175204" y="109899"/>
                  </a:lnTo>
                  <a:lnTo>
                    <a:pt x="177908" y="101747"/>
                  </a:lnTo>
                  <a:lnTo>
                    <a:pt x="180613" y="109899"/>
                  </a:lnTo>
                  <a:close/>
                </a:path>
                <a:path w="260984" h="184785">
                  <a:moveTo>
                    <a:pt x="170996" y="122882"/>
                  </a:moveTo>
                  <a:lnTo>
                    <a:pt x="173701" y="114730"/>
                  </a:lnTo>
                  <a:lnTo>
                    <a:pt x="166789" y="109899"/>
                  </a:lnTo>
                  <a:lnTo>
                    <a:pt x="189028" y="109899"/>
                  </a:lnTo>
                  <a:lnTo>
                    <a:pt x="182116" y="114730"/>
                  </a:lnTo>
                  <a:lnTo>
                    <a:pt x="183218" y="118051"/>
                  </a:lnTo>
                  <a:lnTo>
                    <a:pt x="177908" y="118051"/>
                  </a:lnTo>
                  <a:lnTo>
                    <a:pt x="170996" y="122882"/>
                  </a:lnTo>
                  <a:close/>
                </a:path>
                <a:path w="260984" h="184785">
                  <a:moveTo>
                    <a:pt x="184820" y="122882"/>
                  </a:moveTo>
                  <a:lnTo>
                    <a:pt x="177908" y="118051"/>
                  </a:lnTo>
                  <a:lnTo>
                    <a:pt x="183218" y="118051"/>
                  </a:lnTo>
                  <a:lnTo>
                    <a:pt x="184820" y="122882"/>
                  </a:lnTo>
                  <a:close/>
                </a:path>
                <a:path w="260984" h="184785">
                  <a:moveTo>
                    <a:pt x="228095" y="109899"/>
                  </a:moveTo>
                  <a:lnTo>
                    <a:pt x="222686" y="109899"/>
                  </a:lnTo>
                  <a:lnTo>
                    <a:pt x="225391" y="101747"/>
                  </a:lnTo>
                  <a:lnTo>
                    <a:pt x="228095" y="109899"/>
                  </a:lnTo>
                  <a:close/>
                </a:path>
                <a:path w="260984" h="184785">
                  <a:moveTo>
                    <a:pt x="218479" y="122882"/>
                  </a:moveTo>
                  <a:lnTo>
                    <a:pt x="221183" y="114730"/>
                  </a:lnTo>
                  <a:lnTo>
                    <a:pt x="214271" y="109899"/>
                  </a:lnTo>
                  <a:lnTo>
                    <a:pt x="236510" y="109899"/>
                  </a:lnTo>
                  <a:lnTo>
                    <a:pt x="229598" y="114730"/>
                  </a:lnTo>
                  <a:lnTo>
                    <a:pt x="230700" y="118051"/>
                  </a:lnTo>
                  <a:lnTo>
                    <a:pt x="225391" y="118051"/>
                  </a:lnTo>
                  <a:lnTo>
                    <a:pt x="218479" y="122882"/>
                  </a:lnTo>
                  <a:close/>
                </a:path>
                <a:path w="260984" h="184785">
                  <a:moveTo>
                    <a:pt x="232303" y="122882"/>
                  </a:moveTo>
                  <a:lnTo>
                    <a:pt x="225391" y="118051"/>
                  </a:lnTo>
                  <a:lnTo>
                    <a:pt x="230700" y="118051"/>
                  </a:lnTo>
                  <a:lnTo>
                    <a:pt x="232303" y="122882"/>
                  </a:lnTo>
                  <a:close/>
                </a:path>
                <a:path w="260984" h="184785">
                  <a:moveTo>
                    <a:pt x="13823" y="130430"/>
                  </a:moveTo>
                  <a:lnTo>
                    <a:pt x="8414" y="130430"/>
                  </a:lnTo>
                  <a:lnTo>
                    <a:pt x="11119" y="122278"/>
                  </a:lnTo>
                  <a:lnTo>
                    <a:pt x="13823" y="130430"/>
                  </a:lnTo>
                  <a:close/>
                </a:path>
                <a:path w="260984" h="184785">
                  <a:moveTo>
                    <a:pt x="4207" y="143412"/>
                  </a:moveTo>
                  <a:lnTo>
                    <a:pt x="6911" y="135260"/>
                  </a:lnTo>
                  <a:lnTo>
                    <a:pt x="0" y="130430"/>
                  </a:lnTo>
                  <a:lnTo>
                    <a:pt x="22238" y="130430"/>
                  </a:lnTo>
                  <a:lnTo>
                    <a:pt x="15326" y="135260"/>
                  </a:lnTo>
                  <a:lnTo>
                    <a:pt x="16428" y="138582"/>
                  </a:lnTo>
                  <a:lnTo>
                    <a:pt x="11119" y="138582"/>
                  </a:lnTo>
                  <a:lnTo>
                    <a:pt x="4207" y="143412"/>
                  </a:lnTo>
                  <a:close/>
                </a:path>
                <a:path w="260984" h="184785">
                  <a:moveTo>
                    <a:pt x="18031" y="143412"/>
                  </a:moveTo>
                  <a:lnTo>
                    <a:pt x="11119" y="138582"/>
                  </a:lnTo>
                  <a:lnTo>
                    <a:pt x="16428" y="138582"/>
                  </a:lnTo>
                  <a:lnTo>
                    <a:pt x="18031" y="143412"/>
                  </a:lnTo>
                  <a:close/>
                </a:path>
                <a:path w="260984" h="184785">
                  <a:moveTo>
                    <a:pt x="51689" y="143412"/>
                  </a:moveTo>
                  <a:lnTo>
                    <a:pt x="54394" y="135260"/>
                  </a:lnTo>
                  <a:lnTo>
                    <a:pt x="47482" y="130430"/>
                  </a:lnTo>
                  <a:lnTo>
                    <a:pt x="55897" y="130430"/>
                  </a:lnTo>
                  <a:lnTo>
                    <a:pt x="58601" y="122278"/>
                  </a:lnTo>
                  <a:lnTo>
                    <a:pt x="61306" y="130430"/>
                  </a:lnTo>
                  <a:lnTo>
                    <a:pt x="69721" y="130430"/>
                  </a:lnTo>
                  <a:lnTo>
                    <a:pt x="62809" y="135260"/>
                  </a:lnTo>
                  <a:lnTo>
                    <a:pt x="63910" y="138582"/>
                  </a:lnTo>
                  <a:lnTo>
                    <a:pt x="58601" y="138582"/>
                  </a:lnTo>
                  <a:lnTo>
                    <a:pt x="51689" y="143412"/>
                  </a:lnTo>
                  <a:close/>
                </a:path>
                <a:path w="260984" h="184785">
                  <a:moveTo>
                    <a:pt x="65513" y="143412"/>
                  </a:moveTo>
                  <a:lnTo>
                    <a:pt x="58601" y="138582"/>
                  </a:lnTo>
                  <a:lnTo>
                    <a:pt x="63910" y="138582"/>
                  </a:lnTo>
                  <a:lnTo>
                    <a:pt x="65513" y="143412"/>
                  </a:lnTo>
                  <a:close/>
                </a:path>
                <a:path w="260984" h="184785">
                  <a:moveTo>
                    <a:pt x="109089" y="130430"/>
                  </a:moveTo>
                  <a:lnTo>
                    <a:pt x="103679" y="130430"/>
                  </a:lnTo>
                  <a:lnTo>
                    <a:pt x="106384" y="122278"/>
                  </a:lnTo>
                  <a:lnTo>
                    <a:pt x="109089" y="130430"/>
                  </a:lnTo>
                  <a:close/>
                </a:path>
                <a:path w="260984" h="184785">
                  <a:moveTo>
                    <a:pt x="99472" y="143412"/>
                  </a:moveTo>
                  <a:lnTo>
                    <a:pt x="102177" y="135260"/>
                  </a:lnTo>
                  <a:lnTo>
                    <a:pt x="95265" y="130430"/>
                  </a:lnTo>
                  <a:lnTo>
                    <a:pt x="117503" y="130430"/>
                  </a:lnTo>
                  <a:lnTo>
                    <a:pt x="110591" y="135260"/>
                  </a:lnTo>
                  <a:lnTo>
                    <a:pt x="111693" y="138582"/>
                  </a:lnTo>
                  <a:lnTo>
                    <a:pt x="106384" y="138582"/>
                  </a:lnTo>
                  <a:lnTo>
                    <a:pt x="99472" y="143412"/>
                  </a:lnTo>
                  <a:close/>
                </a:path>
                <a:path w="260984" h="184785">
                  <a:moveTo>
                    <a:pt x="113296" y="143412"/>
                  </a:moveTo>
                  <a:lnTo>
                    <a:pt x="106384" y="138582"/>
                  </a:lnTo>
                  <a:lnTo>
                    <a:pt x="111693" y="138582"/>
                  </a:lnTo>
                  <a:lnTo>
                    <a:pt x="113296" y="143412"/>
                  </a:lnTo>
                  <a:close/>
                </a:path>
                <a:path w="260984" h="184785">
                  <a:moveTo>
                    <a:pt x="156872" y="130430"/>
                  </a:moveTo>
                  <a:lnTo>
                    <a:pt x="151462" y="130430"/>
                  </a:lnTo>
                  <a:lnTo>
                    <a:pt x="154167" y="122278"/>
                  </a:lnTo>
                  <a:lnTo>
                    <a:pt x="156872" y="130430"/>
                  </a:lnTo>
                  <a:close/>
                </a:path>
                <a:path w="260984" h="184785">
                  <a:moveTo>
                    <a:pt x="147255" y="143412"/>
                  </a:moveTo>
                  <a:lnTo>
                    <a:pt x="149960" y="135260"/>
                  </a:lnTo>
                  <a:lnTo>
                    <a:pt x="143048" y="130430"/>
                  </a:lnTo>
                  <a:lnTo>
                    <a:pt x="165286" y="130430"/>
                  </a:lnTo>
                  <a:lnTo>
                    <a:pt x="158374" y="135260"/>
                  </a:lnTo>
                  <a:lnTo>
                    <a:pt x="159476" y="138582"/>
                  </a:lnTo>
                  <a:lnTo>
                    <a:pt x="154167" y="138582"/>
                  </a:lnTo>
                  <a:lnTo>
                    <a:pt x="147255" y="143412"/>
                  </a:lnTo>
                  <a:close/>
                </a:path>
                <a:path w="260984" h="184785">
                  <a:moveTo>
                    <a:pt x="161079" y="143412"/>
                  </a:moveTo>
                  <a:lnTo>
                    <a:pt x="154167" y="138582"/>
                  </a:lnTo>
                  <a:lnTo>
                    <a:pt x="159476" y="138582"/>
                  </a:lnTo>
                  <a:lnTo>
                    <a:pt x="161079" y="143412"/>
                  </a:lnTo>
                  <a:close/>
                </a:path>
                <a:path w="260984" h="184785">
                  <a:moveTo>
                    <a:pt x="204354" y="130430"/>
                  </a:moveTo>
                  <a:lnTo>
                    <a:pt x="198945" y="130430"/>
                  </a:lnTo>
                  <a:lnTo>
                    <a:pt x="201650" y="122278"/>
                  </a:lnTo>
                  <a:lnTo>
                    <a:pt x="204354" y="130430"/>
                  </a:lnTo>
                  <a:close/>
                </a:path>
                <a:path w="260984" h="184785">
                  <a:moveTo>
                    <a:pt x="194737" y="143412"/>
                  </a:moveTo>
                  <a:lnTo>
                    <a:pt x="197442" y="135260"/>
                  </a:lnTo>
                  <a:lnTo>
                    <a:pt x="190530" y="130430"/>
                  </a:lnTo>
                  <a:lnTo>
                    <a:pt x="212769" y="130430"/>
                  </a:lnTo>
                  <a:lnTo>
                    <a:pt x="205857" y="135260"/>
                  </a:lnTo>
                  <a:lnTo>
                    <a:pt x="206959" y="138582"/>
                  </a:lnTo>
                  <a:lnTo>
                    <a:pt x="201650" y="138582"/>
                  </a:lnTo>
                  <a:lnTo>
                    <a:pt x="194737" y="143412"/>
                  </a:lnTo>
                  <a:close/>
                </a:path>
                <a:path w="260984" h="184785">
                  <a:moveTo>
                    <a:pt x="208562" y="143412"/>
                  </a:moveTo>
                  <a:lnTo>
                    <a:pt x="201650" y="138582"/>
                  </a:lnTo>
                  <a:lnTo>
                    <a:pt x="206959" y="138582"/>
                  </a:lnTo>
                  <a:lnTo>
                    <a:pt x="208562" y="143412"/>
                  </a:lnTo>
                  <a:close/>
                </a:path>
                <a:path w="260984" h="184785">
                  <a:moveTo>
                    <a:pt x="252137" y="130430"/>
                  </a:moveTo>
                  <a:lnTo>
                    <a:pt x="246728" y="130430"/>
                  </a:lnTo>
                  <a:lnTo>
                    <a:pt x="249132" y="122278"/>
                  </a:lnTo>
                  <a:lnTo>
                    <a:pt x="252137" y="130430"/>
                  </a:lnTo>
                  <a:close/>
                </a:path>
                <a:path w="260984" h="184785">
                  <a:moveTo>
                    <a:pt x="242520" y="143412"/>
                  </a:moveTo>
                  <a:lnTo>
                    <a:pt x="245225" y="135260"/>
                  </a:lnTo>
                  <a:lnTo>
                    <a:pt x="238313" y="130430"/>
                  </a:lnTo>
                  <a:lnTo>
                    <a:pt x="260552" y="130430"/>
                  </a:lnTo>
                  <a:lnTo>
                    <a:pt x="253640" y="135260"/>
                  </a:lnTo>
                  <a:lnTo>
                    <a:pt x="254742" y="138582"/>
                  </a:lnTo>
                  <a:lnTo>
                    <a:pt x="249432" y="138582"/>
                  </a:lnTo>
                  <a:lnTo>
                    <a:pt x="242520" y="143412"/>
                  </a:lnTo>
                  <a:close/>
                </a:path>
                <a:path w="260984" h="184785">
                  <a:moveTo>
                    <a:pt x="256344" y="143412"/>
                  </a:moveTo>
                  <a:lnTo>
                    <a:pt x="249432" y="138582"/>
                  </a:lnTo>
                  <a:lnTo>
                    <a:pt x="254742" y="138582"/>
                  </a:lnTo>
                  <a:lnTo>
                    <a:pt x="256344" y="143412"/>
                  </a:lnTo>
                  <a:close/>
                </a:path>
                <a:path w="260984" h="184785">
                  <a:moveTo>
                    <a:pt x="37565" y="150658"/>
                  </a:moveTo>
                  <a:lnTo>
                    <a:pt x="32155" y="150658"/>
                  </a:lnTo>
                  <a:lnTo>
                    <a:pt x="34860" y="142507"/>
                  </a:lnTo>
                  <a:lnTo>
                    <a:pt x="37565" y="150658"/>
                  </a:lnTo>
                  <a:close/>
                </a:path>
                <a:path w="260984" h="184785">
                  <a:moveTo>
                    <a:pt x="27948" y="163641"/>
                  </a:moveTo>
                  <a:lnTo>
                    <a:pt x="30653" y="155489"/>
                  </a:lnTo>
                  <a:lnTo>
                    <a:pt x="23741" y="150658"/>
                  </a:lnTo>
                  <a:lnTo>
                    <a:pt x="45979" y="150658"/>
                  </a:lnTo>
                  <a:lnTo>
                    <a:pt x="39067" y="155489"/>
                  </a:lnTo>
                  <a:lnTo>
                    <a:pt x="40169" y="158810"/>
                  </a:lnTo>
                  <a:lnTo>
                    <a:pt x="34860" y="158810"/>
                  </a:lnTo>
                  <a:lnTo>
                    <a:pt x="27948" y="163641"/>
                  </a:lnTo>
                  <a:close/>
                </a:path>
                <a:path w="260984" h="184785">
                  <a:moveTo>
                    <a:pt x="41772" y="163641"/>
                  </a:moveTo>
                  <a:lnTo>
                    <a:pt x="34860" y="158810"/>
                  </a:lnTo>
                  <a:lnTo>
                    <a:pt x="40169" y="158810"/>
                  </a:lnTo>
                  <a:lnTo>
                    <a:pt x="41772" y="163641"/>
                  </a:lnTo>
                  <a:close/>
                </a:path>
                <a:path w="260984" h="184785">
                  <a:moveTo>
                    <a:pt x="85348" y="150658"/>
                  </a:moveTo>
                  <a:lnTo>
                    <a:pt x="79938" y="150658"/>
                  </a:lnTo>
                  <a:lnTo>
                    <a:pt x="82643" y="142507"/>
                  </a:lnTo>
                  <a:lnTo>
                    <a:pt x="85348" y="150658"/>
                  </a:lnTo>
                  <a:close/>
                </a:path>
                <a:path w="260984" h="184785">
                  <a:moveTo>
                    <a:pt x="75731" y="163641"/>
                  </a:moveTo>
                  <a:lnTo>
                    <a:pt x="78436" y="155489"/>
                  </a:lnTo>
                  <a:lnTo>
                    <a:pt x="71524" y="150658"/>
                  </a:lnTo>
                  <a:lnTo>
                    <a:pt x="93762" y="150658"/>
                  </a:lnTo>
                  <a:lnTo>
                    <a:pt x="86850" y="155489"/>
                  </a:lnTo>
                  <a:lnTo>
                    <a:pt x="87952" y="158810"/>
                  </a:lnTo>
                  <a:lnTo>
                    <a:pt x="82643" y="158810"/>
                  </a:lnTo>
                  <a:lnTo>
                    <a:pt x="75731" y="163641"/>
                  </a:lnTo>
                  <a:close/>
                </a:path>
                <a:path w="260984" h="184785">
                  <a:moveTo>
                    <a:pt x="89555" y="163641"/>
                  </a:moveTo>
                  <a:lnTo>
                    <a:pt x="82643" y="158810"/>
                  </a:lnTo>
                  <a:lnTo>
                    <a:pt x="87952" y="158810"/>
                  </a:lnTo>
                  <a:lnTo>
                    <a:pt x="89555" y="163641"/>
                  </a:lnTo>
                  <a:close/>
                </a:path>
                <a:path w="260984" h="184785">
                  <a:moveTo>
                    <a:pt x="132830" y="150658"/>
                  </a:moveTo>
                  <a:lnTo>
                    <a:pt x="127421" y="150658"/>
                  </a:lnTo>
                  <a:lnTo>
                    <a:pt x="130125" y="142507"/>
                  </a:lnTo>
                  <a:lnTo>
                    <a:pt x="132830" y="150658"/>
                  </a:lnTo>
                  <a:close/>
                </a:path>
                <a:path w="260984" h="184785">
                  <a:moveTo>
                    <a:pt x="123213" y="163641"/>
                  </a:moveTo>
                  <a:lnTo>
                    <a:pt x="125918" y="155489"/>
                  </a:lnTo>
                  <a:lnTo>
                    <a:pt x="119006" y="150658"/>
                  </a:lnTo>
                  <a:lnTo>
                    <a:pt x="141245" y="150658"/>
                  </a:lnTo>
                  <a:lnTo>
                    <a:pt x="134333" y="155489"/>
                  </a:lnTo>
                  <a:lnTo>
                    <a:pt x="135435" y="158810"/>
                  </a:lnTo>
                  <a:lnTo>
                    <a:pt x="130125" y="158810"/>
                  </a:lnTo>
                  <a:lnTo>
                    <a:pt x="123213" y="163641"/>
                  </a:lnTo>
                  <a:close/>
                </a:path>
                <a:path w="260984" h="184785">
                  <a:moveTo>
                    <a:pt x="137037" y="163641"/>
                  </a:moveTo>
                  <a:lnTo>
                    <a:pt x="130125" y="158810"/>
                  </a:lnTo>
                  <a:lnTo>
                    <a:pt x="135435" y="158810"/>
                  </a:lnTo>
                  <a:lnTo>
                    <a:pt x="137037" y="163641"/>
                  </a:lnTo>
                  <a:close/>
                </a:path>
                <a:path w="260984" h="184785">
                  <a:moveTo>
                    <a:pt x="180613" y="150658"/>
                  </a:moveTo>
                  <a:lnTo>
                    <a:pt x="175204" y="150658"/>
                  </a:lnTo>
                  <a:lnTo>
                    <a:pt x="177908" y="142507"/>
                  </a:lnTo>
                  <a:lnTo>
                    <a:pt x="180613" y="150658"/>
                  </a:lnTo>
                  <a:close/>
                </a:path>
                <a:path w="260984" h="184785">
                  <a:moveTo>
                    <a:pt x="170996" y="163641"/>
                  </a:moveTo>
                  <a:lnTo>
                    <a:pt x="173701" y="155489"/>
                  </a:lnTo>
                  <a:lnTo>
                    <a:pt x="166789" y="150658"/>
                  </a:lnTo>
                  <a:lnTo>
                    <a:pt x="189028" y="150658"/>
                  </a:lnTo>
                  <a:lnTo>
                    <a:pt x="182116" y="155489"/>
                  </a:lnTo>
                  <a:lnTo>
                    <a:pt x="183218" y="158810"/>
                  </a:lnTo>
                  <a:lnTo>
                    <a:pt x="177908" y="158810"/>
                  </a:lnTo>
                  <a:lnTo>
                    <a:pt x="170996" y="163641"/>
                  </a:lnTo>
                  <a:close/>
                </a:path>
                <a:path w="260984" h="184785">
                  <a:moveTo>
                    <a:pt x="184820" y="163641"/>
                  </a:moveTo>
                  <a:lnTo>
                    <a:pt x="177908" y="158810"/>
                  </a:lnTo>
                  <a:lnTo>
                    <a:pt x="183218" y="158810"/>
                  </a:lnTo>
                  <a:lnTo>
                    <a:pt x="184820" y="163641"/>
                  </a:lnTo>
                  <a:close/>
                </a:path>
                <a:path w="260984" h="184785">
                  <a:moveTo>
                    <a:pt x="228095" y="150658"/>
                  </a:moveTo>
                  <a:lnTo>
                    <a:pt x="222686" y="150658"/>
                  </a:lnTo>
                  <a:lnTo>
                    <a:pt x="225391" y="142507"/>
                  </a:lnTo>
                  <a:lnTo>
                    <a:pt x="228095" y="150658"/>
                  </a:lnTo>
                  <a:close/>
                </a:path>
                <a:path w="260984" h="184785">
                  <a:moveTo>
                    <a:pt x="218479" y="163641"/>
                  </a:moveTo>
                  <a:lnTo>
                    <a:pt x="221183" y="155489"/>
                  </a:lnTo>
                  <a:lnTo>
                    <a:pt x="214271" y="150658"/>
                  </a:lnTo>
                  <a:lnTo>
                    <a:pt x="236510" y="150658"/>
                  </a:lnTo>
                  <a:lnTo>
                    <a:pt x="229598" y="155489"/>
                  </a:lnTo>
                  <a:lnTo>
                    <a:pt x="230700" y="158810"/>
                  </a:lnTo>
                  <a:lnTo>
                    <a:pt x="225391" y="158810"/>
                  </a:lnTo>
                  <a:lnTo>
                    <a:pt x="218479" y="163641"/>
                  </a:lnTo>
                  <a:close/>
                </a:path>
                <a:path w="260984" h="184785">
                  <a:moveTo>
                    <a:pt x="232303" y="163641"/>
                  </a:moveTo>
                  <a:lnTo>
                    <a:pt x="225391" y="158810"/>
                  </a:lnTo>
                  <a:lnTo>
                    <a:pt x="230700" y="158810"/>
                  </a:lnTo>
                  <a:lnTo>
                    <a:pt x="232303" y="163641"/>
                  </a:lnTo>
                  <a:close/>
                </a:path>
                <a:path w="260984" h="184785">
                  <a:moveTo>
                    <a:pt x="13823" y="171189"/>
                  </a:moveTo>
                  <a:lnTo>
                    <a:pt x="8414" y="171189"/>
                  </a:lnTo>
                  <a:lnTo>
                    <a:pt x="11119" y="163037"/>
                  </a:lnTo>
                  <a:lnTo>
                    <a:pt x="13823" y="171189"/>
                  </a:lnTo>
                  <a:close/>
                </a:path>
                <a:path w="260984" h="184785">
                  <a:moveTo>
                    <a:pt x="4207" y="184172"/>
                  </a:moveTo>
                  <a:lnTo>
                    <a:pt x="6911" y="176020"/>
                  </a:lnTo>
                  <a:lnTo>
                    <a:pt x="0" y="171189"/>
                  </a:lnTo>
                  <a:lnTo>
                    <a:pt x="22238" y="171189"/>
                  </a:lnTo>
                  <a:lnTo>
                    <a:pt x="15326" y="176020"/>
                  </a:lnTo>
                  <a:lnTo>
                    <a:pt x="16428" y="179341"/>
                  </a:lnTo>
                  <a:lnTo>
                    <a:pt x="11119" y="179341"/>
                  </a:lnTo>
                  <a:lnTo>
                    <a:pt x="4207" y="184172"/>
                  </a:lnTo>
                  <a:close/>
                </a:path>
                <a:path w="260984" h="184785">
                  <a:moveTo>
                    <a:pt x="18031" y="184172"/>
                  </a:moveTo>
                  <a:lnTo>
                    <a:pt x="11119" y="179341"/>
                  </a:lnTo>
                  <a:lnTo>
                    <a:pt x="16428" y="179341"/>
                  </a:lnTo>
                  <a:lnTo>
                    <a:pt x="18031" y="184172"/>
                  </a:lnTo>
                  <a:close/>
                </a:path>
                <a:path w="260984" h="184785">
                  <a:moveTo>
                    <a:pt x="51689" y="184172"/>
                  </a:moveTo>
                  <a:lnTo>
                    <a:pt x="54394" y="176020"/>
                  </a:lnTo>
                  <a:lnTo>
                    <a:pt x="47482" y="171189"/>
                  </a:lnTo>
                  <a:lnTo>
                    <a:pt x="55897" y="171189"/>
                  </a:lnTo>
                  <a:lnTo>
                    <a:pt x="58601" y="163037"/>
                  </a:lnTo>
                  <a:lnTo>
                    <a:pt x="61306" y="171189"/>
                  </a:lnTo>
                  <a:lnTo>
                    <a:pt x="69721" y="171189"/>
                  </a:lnTo>
                  <a:lnTo>
                    <a:pt x="62809" y="176020"/>
                  </a:lnTo>
                  <a:lnTo>
                    <a:pt x="63910" y="179341"/>
                  </a:lnTo>
                  <a:lnTo>
                    <a:pt x="58601" y="179341"/>
                  </a:lnTo>
                  <a:lnTo>
                    <a:pt x="51689" y="184172"/>
                  </a:lnTo>
                  <a:close/>
                </a:path>
                <a:path w="260984" h="184785">
                  <a:moveTo>
                    <a:pt x="65513" y="184172"/>
                  </a:moveTo>
                  <a:lnTo>
                    <a:pt x="58601" y="179341"/>
                  </a:lnTo>
                  <a:lnTo>
                    <a:pt x="63910" y="179341"/>
                  </a:lnTo>
                  <a:lnTo>
                    <a:pt x="65513" y="184172"/>
                  </a:lnTo>
                  <a:close/>
                </a:path>
                <a:path w="260984" h="184785">
                  <a:moveTo>
                    <a:pt x="109089" y="171189"/>
                  </a:moveTo>
                  <a:lnTo>
                    <a:pt x="103679" y="171189"/>
                  </a:lnTo>
                  <a:lnTo>
                    <a:pt x="106384" y="163037"/>
                  </a:lnTo>
                  <a:lnTo>
                    <a:pt x="109089" y="171189"/>
                  </a:lnTo>
                  <a:close/>
                </a:path>
                <a:path w="260984" h="184785">
                  <a:moveTo>
                    <a:pt x="99472" y="184172"/>
                  </a:moveTo>
                  <a:lnTo>
                    <a:pt x="102177" y="176020"/>
                  </a:lnTo>
                  <a:lnTo>
                    <a:pt x="95265" y="171189"/>
                  </a:lnTo>
                  <a:lnTo>
                    <a:pt x="117503" y="171189"/>
                  </a:lnTo>
                  <a:lnTo>
                    <a:pt x="110591" y="176020"/>
                  </a:lnTo>
                  <a:lnTo>
                    <a:pt x="111693" y="179341"/>
                  </a:lnTo>
                  <a:lnTo>
                    <a:pt x="106384" y="179341"/>
                  </a:lnTo>
                  <a:lnTo>
                    <a:pt x="99472" y="184172"/>
                  </a:lnTo>
                  <a:close/>
                </a:path>
                <a:path w="260984" h="184785">
                  <a:moveTo>
                    <a:pt x="113296" y="184172"/>
                  </a:moveTo>
                  <a:lnTo>
                    <a:pt x="106384" y="179341"/>
                  </a:lnTo>
                  <a:lnTo>
                    <a:pt x="111693" y="179341"/>
                  </a:lnTo>
                  <a:lnTo>
                    <a:pt x="113296" y="184172"/>
                  </a:lnTo>
                  <a:close/>
                </a:path>
                <a:path w="260984" h="184785">
                  <a:moveTo>
                    <a:pt x="156872" y="171189"/>
                  </a:moveTo>
                  <a:lnTo>
                    <a:pt x="151462" y="171189"/>
                  </a:lnTo>
                  <a:lnTo>
                    <a:pt x="154167" y="163037"/>
                  </a:lnTo>
                  <a:lnTo>
                    <a:pt x="156872" y="171189"/>
                  </a:lnTo>
                  <a:close/>
                </a:path>
                <a:path w="260984" h="184785">
                  <a:moveTo>
                    <a:pt x="147255" y="184172"/>
                  </a:moveTo>
                  <a:lnTo>
                    <a:pt x="149960" y="176020"/>
                  </a:lnTo>
                  <a:lnTo>
                    <a:pt x="143048" y="171189"/>
                  </a:lnTo>
                  <a:lnTo>
                    <a:pt x="165286" y="171189"/>
                  </a:lnTo>
                  <a:lnTo>
                    <a:pt x="158374" y="176020"/>
                  </a:lnTo>
                  <a:lnTo>
                    <a:pt x="159476" y="179341"/>
                  </a:lnTo>
                  <a:lnTo>
                    <a:pt x="154167" y="179341"/>
                  </a:lnTo>
                  <a:lnTo>
                    <a:pt x="147255" y="184172"/>
                  </a:lnTo>
                  <a:close/>
                </a:path>
                <a:path w="260984" h="184785">
                  <a:moveTo>
                    <a:pt x="161079" y="184172"/>
                  </a:moveTo>
                  <a:lnTo>
                    <a:pt x="154167" y="179341"/>
                  </a:lnTo>
                  <a:lnTo>
                    <a:pt x="159476" y="179341"/>
                  </a:lnTo>
                  <a:lnTo>
                    <a:pt x="161079" y="184172"/>
                  </a:lnTo>
                  <a:close/>
                </a:path>
                <a:path w="260984" h="184785">
                  <a:moveTo>
                    <a:pt x="204354" y="171189"/>
                  </a:moveTo>
                  <a:lnTo>
                    <a:pt x="198945" y="171189"/>
                  </a:lnTo>
                  <a:lnTo>
                    <a:pt x="201650" y="163037"/>
                  </a:lnTo>
                  <a:lnTo>
                    <a:pt x="204354" y="171189"/>
                  </a:lnTo>
                  <a:close/>
                </a:path>
                <a:path w="260984" h="184785">
                  <a:moveTo>
                    <a:pt x="194737" y="184172"/>
                  </a:moveTo>
                  <a:lnTo>
                    <a:pt x="197442" y="176020"/>
                  </a:lnTo>
                  <a:lnTo>
                    <a:pt x="190530" y="171189"/>
                  </a:lnTo>
                  <a:lnTo>
                    <a:pt x="212769" y="171189"/>
                  </a:lnTo>
                  <a:lnTo>
                    <a:pt x="205857" y="176020"/>
                  </a:lnTo>
                  <a:lnTo>
                    <a:pt x="206959" y="179341"/>
                  </a:lnTo>
                  <a:lnTo>
                    <a:pt x="201650" y="179341"/>
                  </a:lnTo>
                  <a:lnTo>
                    <a:pt x="194737" y="184172"/>
                  </a:lnTo>
                  <a:close/>
                </a:path>
                <a:path w="260984" h="184785">
                  <a:moveTo>
                    <a:pt x="208562" y="184172"/>
                  </a:moveTo>
                  <a:lnTo>
                    <a:pt x="201650" y="179341"/>
                  </a:lnTo>
                  <a:lnTo>
                    <a:pt x="206959" y="179341"/>
                  </a:lnTo>
                  <a:lnTo>
                    <a:pt x="208562" y="184172"/>
                  </a:lnTo>
                  <a:close/>
                </a:path>
                <a:path w="260984" h="184785">
                  <a:moveTo>
                    <a:pt x="252137" y="171189"/>
                  </a:moveTo>
                  <a:lnTo>
                    <a:pt x="246728" y="171189"/>
                  </a:lnTo>
                  <a:lnTo>
                    <a:pt x="249132" y="163037"/>
                  </a:lnTo>
                  <a:lnTo>
                    <a:pt x="252137" y="171189"/>
                  </a:lnTo>
                  <a:close/>
                </a:path>
                <a:path w="260984" h="184785">
                  <a:moveTo>
                    <a:pt x="242520" y="184172"/>
                  </a:moveTo>
                  <a:lnTo>
                    <a:pt x="245225" y="176020"/>
                  </a:lnTo>
                  <a:lnTo>
                    <a:pt x="238313" y="171189"/>
                  </a:lnTo>
                  <a:lnTo>
                    <a:pt x="260552" y="171189"/>
                  </a:lnTo>
                  <a:lnTo>
                    <a:pt x="253640" y="176020"/>
                  </a:lnTo>
                  <a:lnTo>
                    <a:pt x="254742" y="179341"/>
                  </a:lnTo>
                  <a:lnTo>
                    <a:pt x="249432" y="179341"/>
                  </a:lnTo>
                  <a:lnTo>
                    <a:pt x="242520" y="184172"/>
                  </a:lnTo>
                  <a:close/>
                </a:path>
                <a:path w="260984" h="184785">
                  <a:moveTo>
                    <a:pt x="256344" y="184172"/>
                  </a:moveTo>
                  <a:lnTo>
                    <a:pt x="249432" y="179341"/>
                  </a:lnTo>
                  <a:lnTo>
                    <a:pt x="254742" y="179341"/>
                  </a:lnTo>
                  <a:lnTo>
                    <a:pt x="256344" y="1841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1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9250" y="1387475"/>
            <a:ext cx="6997098" cy="195309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0"/>
              </a:spcBef>
              <a:tabLst>
                <a:tab pos="2961640" algn="l"/>
                <a:tab pos="3905250" algn="l"/>
              </a:tabLst>
            </a:pPr>
            <a:r>
              <a:rPr sz="3700" spc="380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SISTEMAS	</a:t>
            </a:r>
            <a:r>
              <a:rPr sz="3700" spc="390" dirty="0">
                <a:solidFill>
                  <a:srgbClr val="212121"/>
                </a:solidFill>
                <a:latin typeface="Microsoft Sans Serif"/>
                <a:cs typeface="Microsoft Sans Serif"/>
              </a:rPr>
              <a:t>DE	</a:t>
            </a:r>
            <a:r>
              <a:rPr sz="3700" spc="4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3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00" dirty="0">
              <a:latin typeface="Microsoft Sans Serif"/>
              <a:cs typeface="Microsoft Sans Serif"/>
            </a:endParaRPr>
          </a:p>
          <a:p>
            <a:pPr marR="6350" algn="ctr">
              <a:lnSpc>
                <a:spcPct val="100000"/>
              </a:lnSpc>
              <a:spcBef>
                <a:spcPts val="2810"/>
              </a:spcBef>
            </a:pPr>
            <a:r>
              <a:rPr lang="es-ES" sz="3600" b="1" spc="135" dirty="0" smtClean="0">
                <a:latin typeface="Tahoma"/>
                <a:cs typeface="Tahoma"/>
              </a:rPr>
              <a:t>M</a:t>
            </a:r>
            <a:r>
              <a:rPr lang="es-ES" sz="3600" b="1" spc="65" dirty="0" smtClean="0">
                <a:latin typeface="Tahoma"/>
                <a:cs typeface="Tahoma"/>
              </a:rPr>
              <a:t>O</a:t>
            </a:r>
            <a:r>
              <a:rPr lang="es-ES" sz="3600" b="1" spc="-55" dirty="0" smtClean="0">
                <a:latin typeface="Tahoma"/>
                <a:cs typeface="Tahoma"/>
              </a:rPr>
              <a:t>D</a:t>
            </a:r>
            <a:r>
              <a:rPr lang="es-ES" sz="3600" b="1" spc="-160" dirty="0" smtClean="0">
                <a:latin typeface="Tahoma"/>
                <a:cs typeface="Tahoma"/>
              </a:rPr>
              <a:t>E</a:t>
            </a:r>
            <a:r>
              <a:rPr lang="es-ES" sz="3600" b="1" spc="-25" dirty="0" smtClean="0">
                <a:latin typeface="Tahoma"/>
                <a:cs typeface="Tahoma"/>
              </a:rPr>
              <a:t>L</a:t>
            </a:r>
            <a:r>
              <a:rPr lang="es-ES" sz="3600" b="1" spc="70" dirty="0" smtClean="0">
                <a:latin typeface="Tahoma"/>
                <a:cs typeface="Tahoma"/>
              </a:rPr>
              <a:t>O</a:t>
            </a:r>
            <a:r>
              <a:rPr lang="es-ES" sz="3600" b="1" spc="-95" dirty="0" smtClean="0">
                <a:latin typeface="Tahoma"/>
                <a:cs typeface="Tahoma"/>
              </a:rPr>
              <a:t> </a:t>
            </a:r>
            <a:r>
              <a:rPr lang="es-ES" sz="3600" b="1" spc="-55" dirty="0">
                <a:latin typeface="Tahoma"/>
                <a:cs typeface="Tahoma"/>
              </a:rPr>
              <a:t>D</a:t>
            </a:r>
            <a:r>
              <a:rPr lang="es-ES" sz="3600" b="1" spc="-155" dirty="0">
                <a:latin typeface="Tahoma"/>
                <a:cs typeface="Tahoma"/>
              </a:rPr>
              <a:t>E</a:t>
            </a:r>
            <a:r>
              <a:rPr lang="es-ES" sz="3600" b="1" spc="-95" dirty="0">
                <a:latin typeface="Tahoma"/>
                <a:cs typeface="Tahoma"/>
              </a:rPr>
              <a:t> </a:t>
            </a:r>
            <a:r>
              <a:rPr lang="es-ES" sz="3600" b="1" spc="-235" dirty="0">
                <a:latin typeface="Tahoma"/>
                <a:cs typeface="Tahoma"/>
              </a:rPr>
              <a:t>S</a:t>
            </a:r>
            <a:r>
              <a:rPr lang="es-ES" sz="3600" b="1" spc="-160" dirty="0">
                <a:latin typeface="Tahoma"/>
                <a:cs typeface="Tahoma"/>
              </a:rPr>
              <a:t>E</a:t>
            </a:r>
            <a:r>
              <a:rPr lang="es-ES" sz="3600" b="1" spc="-65" dirty="0">
                <a:latin typeface="Tahoma"/>
                <a:cs typeface="Tahoma"/>
              </a:rPr>
              <a:t>G</a:t>
            </a:r>
            <a:r>
              <a:rPr lang="es-ES" sz="3600" b="1" spc="40" dirty="0">
                <a:latin typeface="Tahoma"/>
                <a:cs typeface="Tahoma"/>
              </a:rPr>
              <a:t>U</a:t>
            </a:r>
            <a:r>
              <a:rPr lang="es-ES" sz="3600" b="1" spc="-190" dirty="0">
                <a:latin typeface="Tahoma"/>
                <a:cs typeface="Tahoma"/>
              </a:rPr>
              <a:t>R</a:t>
            </a:r>
            <a:r>
              <a:rPr lang="es-ES" sz="3600" b="1" spc="70" dirty="0">
                <a:latin typeface="Tahoma"/>
                <a:cs typeface="Tahoma"/>
              </a:rPr>
              <a:t>O</a:t>
            </a:r>
            <a:r>
              <a:rPr lang="es-ES" sz="3600" b="1" spc="-95" dirty="0">
                <a:latin typeface="Tahoma"/>
                <a:cs typeface="Tahoma"/>
              </a:rPr>
              <a:t> </a:t>
            </a:r>
            <a:r>
              <a:rPr lang="es-ES" sz="3600" b="1" spc="-235" dirty="0" smtClean="0">
                <a:latin typeface="Tahoma"/>
                <a:cs typeface="Tahoma"/>
              </a:rPr>
              <a:t>PRIVADO</a:t>
            </a:r>
            <a:endParaRPr lang="es-ES" sz="3600" dirty="0">
              <a:latin typeface="Tahoma"/>
              <a:cs typeface="Tahoma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196850" y="3848100"/>
            <a:ext cx="3200400" cy="14478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POLÍTICA  PÚBLICA</a:t>
            </a:r>
          </a:p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(Delineación plan de salud)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4145948" y="3848100"/>
            <a:ext cx="3200400" cy="1447800"/>
          </a:xfrm>
          <a:prstGeom prst="round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IMPLEMENTACIÓN </a:t>
            </a:r>
            <a:endParaRPr lang="es-MX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Agente Ejecutor)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Elipse"/>
          <p:cNvSpPr/>
          <p:nvPr/>
        </p:nvSpPr>
        <p:spPr>
          <a:xfrm>
            <a:off x="168729" y="6221186"/>
            <a:ext cx="3228521" cy="1524000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ESTADO</a:t>
            </a:r>
            <a:endParaRPr lang="es-E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4006850" y="6209393"/>
            <a:ext cx="3228521" cy="1524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EMPRESAS PRIVADAS</a:t>
            </a:r>
            <a:endParaRPr lang="es-E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5259493" y="5371193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lecha abajo"/>
          <p:cNvSpPr/>
          <p:nvPr/>
        </p:nvSpPr>
        <p:spPr>
          <a:xfrm>
            <a:off x="1435433" y="5382986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Terminador"/>
          <p:cNvSpPr/>
          <p:nvPr/>
        </p:nvSpPr>
        <p:spPr>
          <a:xfrm>
            <a:off x="-68216" y="8397875"/>
            <a:ext cx="7624716" cy="2301875"/>
          </a:xfrm>
          <a:prstGeom prst="flowChartTerminator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CONSERVA FUNCIONES BÁSICAS GRATUIDAS PARA HOSP. VETERANOS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s-MX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MANEJO DE SERVICIOS DE EMERGENCIA SANITARIOS</a:t>
            </a:r>
          </a:p>
          <a:p>
            <a:pPr algn="ctr"/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SON PAGOS</a:t>
            </a:r>
          </a:p>
          <a:p>
            <a:pPr algn="ctr"/>
            <a:endParaRPr lang="es-MX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CONTRIBUYE EN SUBSIDIOS MEDICARE Y MEDICAID</a:t>
            </a:r>
            <a:endParaRPr lang="es-E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7" name="object 6"/>
          <p:cNvGrpSpPr/>
          <p:nvPr/>
        </p:nvGrpSpPr>
        <p:grpSpPr>
          <a:xfrm>
            <a:off x="3244850" y="1986905"/>
            <a:ext cx="1219200" cy="595722"/>
            <a:chOff x="545431" y="2369278"/>
            <a:chExt cx="715645" cy="393065"/>
          </a:xfrm>
        </p:grpSpPr>
        <p:sp>
          <p:nvSpPr>
            <p:cNvPr id="18" name="object 7"/>
            <p:cNvSpPr/>
            <p:nvPr/>
          </p:nvSpPr>
          <p:spPr>
            <a:xfrm>
              <a:off x="545426" y="2369285"/>
              <a:ext cx="715645" cy="393065"/>
            </a:xfrm>
            <a:custGeom>
              <a:avLst/>
              <a:gdLst/>
              <a:ahLst/>
              <a:cxnLst/>
              <a:rect l="l" t="t" r="r" b="b"/>
              <a:pathLst>
                <a:path w="715644" h="393064">
                  <a:moveTo>
                    <a:pt x="715238" y="362305"/>
                  </a:moveTo>
                  <a:lnTo>
                    <a:pt x="0" y="362305"/>
                  </a:lnTo>
                  <a:lnTo>
                    <a:pt x="0" y="392493"/>
                  </a:lnTo>
                  <a:lnTo>
                    <a:pt x="715238" y="392493"/>
                  </a:lnTo>
                  <a:lnTo>
                    <a:pt x="715238" y="362305"/>
                  </a:lnTo>
                  <a:close/>
                </a:path>
                <a:path w="715644" h="393064">
                  <a:moveTo>
                    <a:pt x="715238" y="301917"/>
                  </a:moveTo>
                  <a:lnTo>
                    <a:pt x="0" y="301917"/>
                  </a:lnTo>
                  <a:lnTo>
                    <a:pt x="0" y="332117"/>
                  </a:lnTo>
                  <a:lnTo>
                    <a:pt x="715238" y="332117"/>
                  </a:lnTo>
                  <a:lnTo>
                    <a:pt x="715238" y="301917"/>
                  </a:lnTo>
                  <a:close/>
                </a:path>
                <a:path w="715644" h="393064">
                  <a:moveTo>
                    <a:pt x="715238" y="241541"/>
                  </a:moveTo>
                  <a:lnTo>
                    <a:pt x="0" y="241541"/>
                  </a:lnTo>
                  <a:lnTo>
                    <a:pt x="0" y="271729"/>
                  </a:lnTo>
                  <a:lnTo>
                    <a:pt x="715238" y="271729"/>
                  </a:lnTo>
                  <a:lnTo>
                    <a:pt x="715238" y="241541"/>
                  </a:lnTo>
                  <a:close/>
                </a:path>
                <a:path w="715644" h="393064">
                  <a:moveTo>
                    <a:pt x="715238" y="181152"/>
                  </a:moveTo>
                  <a:lnTo>
                    <a:pt x="296913" y="181152"/>
                  </a:lnTo>
                  <a:lnTo>
                    <a:pt x="296913" y="211340"/>
                  </a:lnTo>
                  <a:lnTo>
                    <a:pt x="715238" y="211340"/>
                  </a:lnTo>
                  <a:lnTo>
                    <a:pt x="715238" y="181152"/>
                  </a:lnTo>
                  <a:close/>
                </a:path>
                <a:path w="715644" h="393064">
                  <a:moveTo>
                    <a:pt x="715238" y="120764"/>
                  </a:moveTo>
                  <a:lnTo>
                    <a:pt x="296913" y="120764"/>
                  </a:lnTo>
                  <a:lnTo>
                    <a:pt x="296913" y="150964"/>
                  </a:lnTo>
                  <a:lnTo>
                    <a:pt x="715238" y="150964"/>
                  </a:lnTo>
                  <a:lnTo>
                    <a:pt x="715238" y="120764"/>
                  </a:lnTo>
                  <a:close/>
                </a:path>
                <a:path w="715644" h="393064">
                  <a:moveTo>
                    <a:pt x="715238" y="60388"/>
                  </a:moveTo>
                  <a:lnTo>
                    <a:pt x="296913" y="60388"/>
                  </a:lnTo>
                  <a:lnTo>
                    <a:pt x="296913" y="90576"/>
                  </a:lnTo>
                  <a:lnTo>
                    <a:pt x="715238" y="90576"/>
                  </a:lnTo>
                  <a:lnTo>
                    <a:pt x="715238" y="60388"/>
                  </a:lnTo>
                  <a:close/>
                </a:path>
                <a:path w="715644" h="393064">
                  <a:moveTo>
                    <a:pt x="715238" y="0"/>
                  </a:moveTo>
                  <a:lnTo>
                    <a:pt x="296913" y="0"/>
                  </a:lnTo>
                  <a:lnTo>
                    <a:pt x="296913" y="30187"/>
                  </a:lnTo>
                  <a:lnTo>
                    <a:pt x="715238" y="30187"/>
                  </a:lnTo>
                  <a:lnTo>
                    <a:pt x="715238" y="0"/>
                  </a:lnTo>
                  <a:close/>
                </a:path>
              </a:pathLst>
            </a:custGeom>
            <a:solidFill>
              <a:srgbClr val="E74A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8"/>
            <p:cNvSpPr/>
            <p:nvPr/>
          </p:nvSpPr>
          <p:spPr>
            <a:xfrm>
              <a:off x="545426" y="2399473"/>
              <a:ext cx="715645" cy="332740"/>
            </a:xfrm>
            <a:custGeom>
              <a:avLst/>
              <a:gdLst/>
              <a:ahLst/>
              <a:cxnLst/>
              <a:rect l="l" t="t" r="r" b="b"/>
              <a:pathLst>
                <a:path w="715644" h="332739">
                  <a:moveTo>
                    <a:pt x="715238" y="301929"/>
                  </a:moveTo>
                  <a:lnTo>
                    <a:pt x="0" y="301929"/>
                  </a:lnTo>
                  <a:lnTo>
                    <a:pt x="0" y="332117"/>
                  </a:lnTo>
                  <a:lnTo>
                    <a:pt x="715238" y="332117"/>
                  </a:lnTo>
                  <a:lnTo>
                    <a:pt x="715238" y="301929"/>
                  </a:lnTo>
                  <a:close/>
                </a:path>
                <a:path w="715644" h="332739">
                  <a:moveTo>
                    <a:pt x="715238" y="241541"/>
                  </a:moveTo>
                  <a:lnTo>
                    <a:pt x="0" y="241541"/>
                  </a:lnTo>
                  <a:lnTo>
                    <a:pt x="0" y="271729"/>
                  </a:lnTo>
                  <a:lnTo>
                    <a:pt x="715238" y="271729"/>
                  </a:lnTo>
                  <a:lnTo>
                    <a:pt x="715238" y="241541"/>
                  </a:lnTo>
                  <a:close/>
                </a:path>
                <a:path w="715644" h="332739">
                  <a:moveTo>
                    <a:pt x="715238" y="181152"/>
                  </a:moveTo>
                  <a:lnTo>
                    <a:pt x="0" y="181152"/>
                  </a:lnTo>
                  <a:lnTo>
                    <a:pt x="0" y="211353"/>
                  </a:lnTo>
                  <a:lnTo>
                    <a:pt x="715238" y="211353"/>
                  </a:lnTo>
                  <a:lnTo>
                    <a:pt x="715238" y="181152"/>
                  </a:lnTo>
                  <a:close/>
                </a:path>
                <a:path w="715644" h="332739">
                  <a:moveTo>
                    <a:pt x="715238" y="120777"/>
                  </a:moveTo>
                  <a:lnTo>
                    <a:pt x="296913" y="120777"/>
                  </a:lnTo>
                  <a:lnTo>
                    <a:pt x="296913" y="150964"/>
                  </a:lnTo>
                  <a:lnTo>
                    <a:pt x="715238" y="150964"/>
                  </a:lnTo>
                  <a:lnTo>
                    <a:pt x="715238" y="120777"/>
                  </a:lnTo>
                  <a:close/>
                </a:path>
                <a:path w="715644" h="332739">
                  <a:moveTo>
                    <a:pt x="715238" y="60388"/>
                  </a:moveTo>
                  <a:lnTo>
                    <a:pt x="296913" y="60388"/>
                  </a:lnTo>
                  <a:lnTo>
                    <a:pt x="296913" y="90576"/>
                  </a:lnTo>
                  <a:lnTo>
                    <a:pt x="715238" y="90576"/>
                  </a:lnTo>
                  <a:lnTo>
                    <a:pt x="715238" y="60388"/>
                  </a:lnTo>
                  <a:close/>
                </a:path>
                <a:path w="715644" h="332739">
                  <a:moveTo>
                    <a:pt x="715238" y="0"/>
                  </a:moveTo>
                  <a:lnTo>
                    <a:pt x="296913" y="0"/>
                  </a:lnTo>
                  <a:lnTo>
                    <a:pt x="296913" y="30200"/>
                  </a:lnTo>
                  <a:lnTo>
                    <a:pt x="715238" y="30200"/>
                  </a:lnTo>
                  <a:lnTo>
                    <a:pt x="7152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9"/>
            <p:cNvSpPr/>
            <p:nvPr/>
          </p:nvSpPr>
          <p:spPr>
            <a:xfrm>
              <a:off x="545431" y="2369278"/>
              <a:ext cx="297180" cy="211454"/>
            </a:xfrm>
            <a:custGeom>
              <a:avLst/>
              <a:gdLst/>
              <a:ahLst/>
              <a:cxnLst/>
              <a:rect l="l" t="t" r="r" b="b"/>
              <a:pathLst>
                <a:path w="297180" h="211455">
                  <a:moveTo>
                    <a:pt x="296915" y="211345"/>
                  </a:moveTo>
                  <a:lnTo>
                    <a:pt x="0" y="211345"/>
                  </a:lnTo>
                  <a:lnTo>
                    <a:pt x="0" y="0"/>
                  </a:lnTo>
                  <a:lnTo>
                    <a:pt x="296915" y="0"/>
                  </a:lnTo>
                  <a:lnTo>
                    <a:pt x="296915" y="211345"/>
                  </a:lnTo>
                  <a:close/>
                </a:path>
              </a:pathLst>
            </a:custGeom>
            <a:solidFill>
              <a:srgbClr val="297E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0"/>
            <p:cNvSpPr/>
            <p:nvPr/>
          </p:nvSpPr>
          <p:spPr>
            <a:xfrm>
              <a:off x="563763" y="2381656"/>
              <a:ext cx="260985" cy="184785"/>
            </a:xfrm>
            <a:custGeom>
              <a:avLst/>
              <a:gdLst/>
              <a:ahLst/>
              <a:cxnLst/>
              <a:rect l="l" t="t" r="r" b="b"/>
              <a:pathLst>
                <a:path w="260984" h="184785">
                  <a:moveTo>
                    <a:pt x="4207" y="21134"/>
                  </a:moveTo>
                  <a:lnTo>
                    <a:pt x="6911" y="12982"/>
                  </a:lnTo>
                  <a:lnTo>
                    <a:pt x="0" y="8151"/>
                  </a:lnTo>
                  <a:lnTo>
                    <a:pt x="8414" y="8151"/>
                  </a:lnTo>
                  <a:lnTo>
                    <a:pt x="11119" y="301"/>
                  </a:lnTo>
                  <a:lnTo>
                    <a:pt x="13823" y="8453"/>
                  </a:lnTo>
                  <a:lnTo>
                    <a:pt x="22238" y="8453"/>
                  </a:lnTo>
                  <a:lnTo>
                    <a:pt x="15326" y="13284"/>
                  </a:lnTo>
                  <a:lnTo>
                    <a:pt x="16328" y="16303"/>
                  </a:lnTo>
                  <a:lnTo>
                    <a:pt x="11119" y="16303"/>
                  </a:lnTo>
                  <a:lnTo>
                    <a:pt x="4207" y="21134"/>
                  </a:lnTo>
                  <a:close/>
                </a:path>
                <a:path w="260984" h="184785">
                  <a:moveTo>
                    <a:pt x="18031" y="21436"/>
                  </a:moveTo>
                  <a:lnTo>
                    <a:pt x="11119" y="16303"/>
                  </a:lnTo>
                  <a:lnTo>
                    <a:pt x="16328" y="16303"/>
                  </a:lnTo>
                  <a:lnTo>
                    <a:pt x="18031" y="21436"/>
                  </a:lnTo>
                  <a:close/>
                </a:path>
                <a:path w="260984" h="184785">
                  <a:moveTo>
                    <a:pt x="51689" y="21134"/>
                  </a:moveTo>
                  <a:lnTo>
                    <a:pt x="54394" y="12982"/>
                  </a:lnTo>
                  <a:lnTo>
                    <a:pt x="47482" y="8151"/>
                  </a:lnTo>
                  <a:lnTo>
                    <a:pt x="55897" y="8151"/>
                  </a:lnTo>
                  <a:lnTo>
                    <a:pt x="58601" y="301"/>
                  </a:lnTo>
                  <a:lnTo>
                    <a:pt x="61306" y="8453"/>
                  </a:lnTo>
                  <a:lnTo>
                    <a:pt x="69721" y="8453"/>
                  </a:lnTo>
                  <a:lnTo>
                    <a:pt x="62809" y="13284"/>
                  </a:lnTo>
                  <a:lnTo>
                    <a:pt x="63849" y="16303"/>
                  </a:lnTo>
                  <a:lnTo>
                    <a:pt x="58601" y="16303"/>
                  </a:lnTo>
                  <a:lnTo>
                    <a:pt x="51689" y="21134"/>
                  </a:lnTo>
                  <a:close/>
                </a:path>
                <a:path w="260984" h="184785">
                  <a:moveTo>
                    <a:pt x="65513" y="21134"/>
                  </a:moveTo>
                  <a:lnTo>
                    <a:pt x="58601" y="16303"/>
                  </a:lnTo>
                  <a:lnTo>
                    <a:pt x="63849" y="16303"/>
                  </a:lnTo>
                  <a:lnTo>
                    <a:pt x="65513" y="21134"/>
                  </a:lnTo>
                  <a:close/>
                </a:path>
                <a:path w="260984" h="184785">
                  <a:moveTo>
                    <a:pt x="99472" y="21134"/>
                  </a:moveTo>
                  <a:lnTo>
                    <a:pt x="102177" y="12982"/>
                  </a:lnTo>
                  <a:lnTo>
                    <a:pt x="95265" y="8151"/>
                  </a:lnTo>
                  <a:lnTo>
                    <a:pt x="103679" y="8151"/>
                  </a:lnTo>
                  <a:lnTo>
                    <a:pt x="106384" y="0"/>
                  </a:lnTo>
                  <a:lnTo>
                    <a:pt x="109089" y="8151"/>
                  </a:lnTo>
                  <a:lnTo>
                    <a:pt x="117503" y="8151"/>
                  </a:lnTo>
                  <a:lnTo>
                    <a:pt x="110591" y="12982"/>
                  </a:lnTo>
                  <a:lnTo>
                    <a:pt x="111693" y="16303"/>
                  </a:lnTo>
                  <a:lnTo>
                    <a:pt x="106384" y="16303"/>
                  </a:lnTo>
                  <a:lnTo>
                    <a:pt x="99472" y="21134"/>
                  </a:lnTo>
                  <a:close/>
                </a:path>
                <a:path w="260984" h="184785">
                  <a:moveTo>
                    <a:pt x="113296" y="21134"/>
                  </a:moveTo>
                  <a:lnTo>
                    <a:pt x="106384" y="16303"/>
                  </a:lnTo>
                  <a:lnTo>
                    <a:pt x="111693" y="16303"/>
                  </a:lnTo>
                  <a:lnTo>
                    <a:pt x="113296" y="21134"/>
                  </a:lnTo>
                  <a:close/>
                </a:path>
                <a:path w="260984" h="184785">
                  <a:moveTo>
                    <a:pt x="156571" y="8151"/>
                  </a:moveTo>
                  <a:lnTo>
                    <a:pt x="151462" y="8151"/>
                  </a:lnTo>
                  <a:lnTo>
                    <a:pt x="153867" y="0"/>
                  </a:lnTo>
                  <a:lnTo>
                    <a:pt x="156571" y="8151"/>
                  </a:lnTo>
                  <a:close/>
                </a:path>
                <a:path w="260984" h="184785">
                  <a:moveTo>
                    <a:pt x="147255" y="21134"/>
                  </a:moveTo>
                  <a:lnTo>
                    <a:pt x="149960" y="12982"/>
                  </a:lnTo>
                  <a:lnTo>
                    <a:pt x="143048" y="8151"/>
                  </a:lnTo>
                  <a:lnTo>
                    <a:pt x="164986" y="8151"/>
                  </a:lnTo>
                  <a:lnTo>
                    <a:pt x="158374" y="12982"/>
                  </a:lnTo>
                  <a:lnTo>
                    <a:pt x="159476" y="16303"/>
                  </a:lnTo>
                  <a:lnTo>
                    <a:pt x="154167" y="16303"/>
                  </a:lnTo>
                  <a:lnTo>
                    <a:pt x="147255" y="21134"/>
                  </a:lnTo>
                  <a:close/>
                </a:path>
                <a:path w="260984" h="184785">
                  <a:moveTo>
                    <a:pt x="161079" y="21134"/>
                  </a:moveTo>
                  <a:lnTo>
                    <a:pt x="154167" y="16303"/>
                  </a:lnTo>
                  <a:lnTo>
                    <a:pt x="159476" y="16303"/>
                  </a:lnTo>
                  <a:lnTo>
                    <a:pt x="161079" y="21134"/>
                  </a:lnTo>
                  <a:close/>
                </a:path>
                <a:path w="260984" h="184785">
                  <a:moveTo>
                    <a:pt x="194737" y="21134"/>
                  </a:moveTo>
                  <a:lnTo>
                    <a:pt x="197442" y="12982"/>
                  </a:lnTo>
                  <a:lnTo>
                    <a:pt x="190530" y="8151"/>
                  </a:lnTo>
                  <a:lnTo>
                    <a:pt x="198945" y="8151"/>
                  </a:lnTo>
                  <a:lnTo>
                    <a:pt x="201650" y="0"/>
                  </a:lnTo>
                  <a:lnTo>
                    <a:pt x="204354" y="8151"/>
                  </a:lnTo>
                  <a:lnTo>
                    <a:pt x="212769" y="8151"/>
                  </a:lnTo>
                  <a:lnTo>
                    <a:pt x="205857" y="12982"/>
                  </a:lnTo>
                  <a:lnTo>
                    <a:pt x="206959" y="16303"/>
                  </a:lnTo>
                  <a:lnTo>
                    <a:pt x="201650" y="16303"/>
                  </a:lnTo>
                  <a:lnTo>
                    <a:pt x="194737" y="21134"/>
                  </a:lnTo>
                  <a:close/>
                </a:path>
                <a:path w="260984" h="184785">
                  <a:moveTo>
                    <a:pt x="208562" y="21134"/>
                  </a:moveTo>
                  <a:lnTo>
                    <a:pt x="201650" y="16303"/>
                  </a:lnTo>
                  <a:lnTo>
                    <a:pt x="206959" y="16303"/>
                  </a:lnTo>
                  <a:lnTo>
                    <a:pt x="208562" y="21134"/>
                  </a:lnTo>
                  <a:close/>
                </a:path>
                <a:path w="260984" h="184785">
                  <a:moveTo>
                    <a:pt x="242520" y="21134"/>
                  </a:moveTo>
                  <a:lnTo>
                    <a:pt x="245225" y="12982"/>
                  </a:lnTo>
                  <a:lnTo>
                    <a:pt x="238313" y="8151"/>
                  </a:lnTo>
                  <a:lnTo>
                    <a:pt x="246728" y="8151"/>
                  </a:lnTo>
                  <a:lnTo>
                    <a:pt x="249132" y="301"/>
                  </a:lnTo>
                  <a:lnTo>
                    <a:pt x="251837" y="8151"/>
                  </a:lnTo>
                  <a:lnTo>
                    <a:pt x="260251" y="8151"/>
                  </a:lnTo>
                  <a:lnTo>
                    <a:pt x="253339" y="12982"/>
                  </a:lnTo>
                  <a:lnTo>
                    <a:pt x="254441" y="16303"/>
                  </a:lnTo>
                  <a:lnTo>
                    <a:pt x="249132" y="16303"/>
                  </a:lnTo>
                  <a:lnTo>
                    <a:pt x="242520" y="21134"/>
                  </a:lnTo>
                  <a:close/>
                </a:path>
                <a:path w="260984" h="184785">
                  <a:moveTo>
                    <a:pt x="256044" y="21134"/>
                  </a:moveTo>
                  <a:lnTo>
                    <a:pt x="249132" y="16303"/>
                  </a:lnTo>
                  <a:lnTo>
                    <a:pt x="254441" y="16303"/>
                  </a:lnTo>
                  <a:lnTo>
                    <a:pt x="256044" y="21134"/>
                  </a:lnTo>
                  <a:close/>
                </a:path>
                <a:path w="260984" h="184785">
                  <a:moveTo>
                    <a:pt x="27948" y="41665"/>
                  </a:moveTo>
                  <a:lnTo>
                    <a:pt x="30653" y="33513"/>
                  </a:lnTo>
                  <a:lnTo>
                    <a:pt x="23741" y="28682"/>
                  </a:lnTo>
                  <a:lnTo>
                    <a:pt x="32155" y="28682"/>
                  </a:lnTo>
                  <a:lnTo>
                    <a:pt x="34860" y="20530"/>
                  </a:lnTo>
                  <a:lnTo>
                    <a:pt x="37565" y="28682"/>
                  </a:lnTo>
                  <a:lnTo>
                    <a:pt x="45979" y="28682"/>
                  </a:lnTo>
                  <a:lnTo>
                    <a:pt x="39067" y="33513"/>
                  </a:lnTo>
                  <a:lnTo>
                    <a:pt x="40169" y="36834"/>
                  </a:lnTo>
                  <a:lnTo>
                    <a:pt x="34860" y="36834"/>
                  </a:lnTo>
                  <a:lnTo>
                    <a:pt x="27948" y="41665"/>
                  </a:lnTo>
                  <a:close/>
                </a:path>
                <a:path w="260984" h="184785">
                  <a:moveTo>
                    <a:pt x="41772" y="41665"/>
                  </a:moveTo>
                  <a:lnTo>
                    <a:pt x="34860" y="36834"/>
                  </a:lnTo>
                  <a:lnTo>
                    <a:pt x="40169" y="36834"/>
                  </a:lnTo>
                  <a:lnTo>
                    <a:pt x="41772" y="41665"/>
                  </a:lnTo>
                  <a:close/>
                </a:path>
                <a:path w="260984" h="184785">
                  <a:moveTo>
                    <a:pt x="75731" y="41665"/>
                  </a:moveTo>
                  <a:lnTo>
                    <a:pt x="78436" y="33513"/>
                  </a:lnTo>
                  <a:lnTo>
                    <a:pt x="71524" y="28682"/>
                  </a:lnTo>
                  <a:lnTo>
                    <a:pt x="79938" y="28682"/>
                  </a:lnTo>
                  <a:lnTo>
                    <a:pt x="82643" y="20530"/>
                  </a:lnTo>
                  <a:lnTo>
                    <a:pt x="85348" y="28682"/>
                  </a:lnTo>
                  <a:lnTo>
                    <a:pt x="93762" y="28682"/>
                  </a:lnTo>
                  <a:lnTo>
                    <a:pt x="86850" y="33513"/>
                  </a:lnTo>
                  <a:lnTo>
                    <a:pt x="87952" y="36834"/>
                  </a:lnTo>
                  <a:lnTo>
                    <a:pt x="82643" y="36834"/>
                  </a:lnTo>
                  <a:lnTo>
                    <a:pt x="75731" y="41665"/>
                  </a:lnTo>
                  <a:close/>
                </a:path>
                <a:path w="260984" h="184785">
                  <a:moveTo>
                    <a:pt x="89555" y="41665"/>
                  </a:moveTo>
                  <a:lnTo>
                    <a:pt x="82643" y="36834"/>
                  </a:lnTo>
                  <a:lnTo>
                    <a:pt x="87952" y="36834"/>
                  </a:lnTo>
                  <a:lnTo>
                    <a:pt x="89555" y="41665"/>
                  </a:lnTo>
                  <a:close/>
                </a:path>
                <a:path w="260984" h="184785">
                  <a:moveTo>
                    <a:pt x="123213" y="41665"/>
                  </a:moveTo>
                  <a:lnTo>
                    <a:pt x="125918" y="33513"/>
                  </a:lnTo>
                  <a:lnTo>
                    <a:pt x="119006" y="28682"/>
                  </a:lnTo>
                  <a:lnTo>
                    <a:pt x="127421" y="28682"/>
                  </a:lnTo>
                  <a:lnTo>
                    <a:pt x="130125" y="20530"/>
                  </a:lnTo>
                  <a:lnTo>
                    <a:pt x="132830" y="28682"/>
                  </a:lnTo>
                  <a:lnTo>
                    <a:pt x="141245" y="28682"/>
                  </a:lnTo>
                  <a:lnTo>
                    <a:pt x="134333" y="33513"/>
                  </a:lnTo>
                  <a:lnTo>
                    <a:pt x="135435" y="36834"/>
                  </a:lnTo>
                  <a:lnTo>
                    <a:pt x="130125" y="36834"/>
                  </a:lnTo>
                  <a:lnTo>
                    <a:pt x="123213" y="41665"/>
                  </a:lnTo>
                  <a:close/>
                </a:path>
                <a:path w="260984" h="184785">
                  <a:moveTo>
                    <a:pt x="137037" y="41665"/>
                  </a:moveTo>
                  <a:lnTo>
                    <a:pt x="130125" y="36834"/>
                  </a:lnTo>
                  <a:lnTo>
                    <a:pt x="135435" y="36834"/>
                  </a:lnTo>
                  <a:lnTo>
                    <a:pt x="137037" y="41665"/>
                  </a:lnTo>
                  <a:close/>
                </a:path>
                <a:path w="260984" h="184785">
                  <a:moveTo>
                    <a:pt x="170996" y="41665"/>
                  </a:moveTo>
                  <a:lnTo>
                    <a:pt x="173701" y="33513"/>
                  </a:lnTo>
                  <a:lnTo>
                    <a:pt x="166789" y="28682"/>
                  </a:lnTo>
                  <a:lnTo>
                    <a:pt x="175204" y="28682"/>
                  </a:lnTo>
                  <a:lnTo>
                    <a:pt x="177908" y="20530"/>
                  </a:lnTo>
                  <a:lnTo>
                    <a:pt x="180613" y="28682"/>
                  </a:lnTo>
                  <a:lnTo>
                    <a:pt x="189028" y="28682"/>
                  </a:lnTo>
                  <a:lnTo>
                    <a:pt x="182116" y="33513"/>
                  </a:lnTo>
                  <a:lnTo>
                    <a:pt x="183218" y="36834"/>
                  </a:lnTo>
                  <a:lnTo>
                    <a:pt x="177908" y="36834"/>
                  </a:lnTo>
                  <a:lnTo>
                    <a:pt x="170996" y="41665"/>
                  </a:lnTo>
                  <a:close/>
                </a:path>
                <a:path w="260984" h="184785">
                  <a:moveTo>
                    <a:pt x="184820" y="41665"/>
                  </a:moveTo>
                  <a:lnTo>
                    <a:pt x="177908" y="36834"/>
                  </a:lnTo>
                  <a:lnTo>
                    <a:pt x="183218" y="36834"/>
                  </a:lnTo>
                  <a:lnTo>
                    <a:pt x="184820" y="41665"/>
                  </a:lnTo>
                  <a:close/>
                </a:path>
                <a:path w="260984" h="184785">
                  <a:moveTo>
                    <a:pt x="218479" y="41665"/>
                  </a:moveTo>
                  <a:lnTo>
                    <a:pt x="221183" y="33513"/>
                  </a:lnTo>
                  <a:lnTo>
                    <a:pt x="214271" y="28682"/>
                  </a:lnTo>
                  <a:lnTo>
                    <a:pt x="222686" y="28682"/>
                  </a:lnTo>
                  <a:lnTo>
                    <a:pt x="225391" y="20530"/>
                  </a:lnTo>
                  <a:lnTo>
                    <a:pt x="228095" y="28682"/>
                  </a:lnTo>
                  <a:lnTo>
                    <a:pt x="236510" y="28682"/>
                  </a:lnTo>
                  <a:lnTo>
                    <a:pt x="229598" y="33513"/>
                  </a:lnTo>
                  <a:lnTo>
                    <a:pt x="230700" y="36834"/>
                  </a:lnTo>
                  <a:lnTo>
                    <a:pt x="225391" y="36834"/>
                  </a:lnTo>
                  <a:lnTo>
                    <a:pt x="218479" y="41665"/>
                  </a:lnTo>
                  <a:close/>
                </a:path>
                <a:path w="260984" h="184785">
                  <a:moveTo>
                    <a:pt x="232303" y="41665"/>
                  </a:moveTo>
                  <a:lnTo>
                    <a:pt x="225391" y="36834"/>
                  </a:lnTo>
                  <a:lnTo>
                    <a:pt x="230700" y="36834"/>
                  </a:lnTo>
                  <a:lnTo>
                    <a:pt x="232303" y="41665"/>
                  </a:lnTo>
                  <a:close/>
                </a:path>
                <a:path w="260984" h="184785">
                  <a:moveTo>
                    <a:pt x="4207" y="62195"/>
                  </a:moveTo>
                  <a:lnTo>
                    <a:pt x="6911" y="54043"/>
                  </a:lnTo>
                  <a:lnTo>
                    <a:pt x="0" y="48911"/>
                  </a:lnTo>
                  <a:lnTo>
                    <a:pt x="8414" y="48911"/>
                  </a:lnTo>
                  <a:lnTo>
                    <a:pt x="11119" y="41061"/>
                  </a:lnTo>
                  <a:lnTo>
                    <a:pt x="13823" y="49213"/>
                  </a:lnTo>
                  <a:lnTo>
                    <a:pt x="22238" y="49213"/>
                  </a:lnTo>
                  <a:lnTo>
                    <a:pt x="15326" y="54043"/>
                  </a:lnTo>
                  <a:lnTo>
                    <a:pt x="16366" y="57063"/>
                  </a:lnTo>
                  <a:lnTo>
                    <a:pt x="11119" y="57063"/>
                  </a:lnTo>
                  <a:lnTo>
                    <a:pt x="4207" y="62195"/>
                  </a:lnTo>
                  <a:close/>
                </a:path>
                <a:path w="260984" h="184785">
                  <a:moveTo>
                    <a:pt x="18031" y="61893"/>
                  </a:moveTo>
                  <a:lnTo>
                    <a:pt x="11119" y="57063"/>
                  </a:lnTo>
                  <a:lnTo>
                    <a:pt x="16366" y="57063"/>
                  </a:lnTo>
                  <a:lnTo>
                    <a:pt x="18031" y="61893"/>
                  </a:lnTo>
                  <a:close/>
                </a:path>
                <a:path w="260984" h="184785">
                  <a:moveTo>
                    <a:pt x="51689" y="61893"/>
                  </a:moveTo>
                  <a:lnTo>
                    <a:pt x="54394" y="53742"/>
                  </a:lnTo>
                  <a:lnTo>
                    <a:pt x="47482" y="48911"/>
                  </a:lnTo>
                  <a:lnTo>
                    <a:pt x="55897" y="48911"/>
                  </a:lnTo>
                  <a:lnTo>
                    <a:pt x="58601" y="41061"/>
                  </a:lnTo>
                  <a:lnTo>
                    <a:pt x="61306" y="49213"/>
                  </a:lnTo>
                  <a:lnTo>
                    <a:pt x="69721" y="49213"/>
                  </a:lnTo>
                  <a:lnTo>
                    <a:pt x="62809" y="54043"/>
                  </a:lnTo>
                  <a:lnTo>
                    <a:pt x="63849" y="57063"/>
                  </a:lnTo>
                  <a:lnTo>
                    <a:pt x="58601" y="57063"/>
                  </a:lnTo>
                  <a:lnTo>
                    <a:pt x="51689" y="61893"/>
                  </a:lnTo>
                  <a:close/>
                </a:path>
                <a:path w="260984" h="184785">
                  <a:moveTo>
                    <a:pt x="65513" y="61893"/>
                  </a:moveTo>
                  <a:lnTo>
                    <a:pt x="58601" y="57063"/>
                  </a:lnTo>
                  <a:lnTo>
                    <a:pt x="63849" y="57063"/>
                  </a:lnTo>
                  <a:lnTo>
                    <a:pt x="65513" y="61893"/>
                  </a:lnTo>
                  <a:close/>
                </a:path>
                <a:path w="260984" h="184785">
                  <a:moveTo>
                    <a:pt x="99472" y="61893"/>
                  </a:moveTo>
                  <a:lnTo>
                    <a:pt x="102177" y="53742"/>
                  </a:lnTo>
                  <a:lnTo>
                    <a:pt x="95265" y="48911"/>
                  </a:lnTo>
                  <a:lnTo>
                    <a:pt x="103679" y="48911"/>
                  </a:lnTo>
                  <a:lnTo>
                    <a:pt x="106384" y="41061"/>
                  </a:lnTo>
                  <a:lnTo>
                    <a:pt x="109089" y="49213"/>
                  </a:lnTo>
                  <a:lnTo>
                    <a:pt x="117503" y="49213"/>
                  </a:lnTo>
                  <a:lnTo>
                    <a:pt x="110591" y="54043"/>
                  </a:lnTo>
                  <a:lnTo>
                    <a:pt x="111632" y="57063"/>
                  </a:lnTo>
                  <a:lnTo>
                    <a:pt x="106384" y="57063"/>
                  </a:lnTo>
                  <a:lnTo>
                    <a:pt x="99472" y="61893"/>
                  </a:lnTo>
                  <a:close/>
                </a:path>
                <a:path w="260984" h="184785">
                  <a:moveTo>
                    <a:pt x="113296" y="61893"/>
                  </a:moveTo>
                  <a:lnTo>
                    <a:pt x="106384" y="57063"/>
                  </a:lnTo>
                  <a:lnTo>
                    <a:pt x="111632" y="57063"/>
                  </a:lnTo>
                  <a:lnTo>
                    <a:pt x="113296" y="61893"/>
                  </a:lnTo>
                  <a:close/>
                </a:path>
                <a:path w="260984" h="184785">
                  <a:moveTo>
                    <a:pt x="147255" y="61893"/>
                  </a:moveTo>
                  <a:lnTo>
                    <a:pt x="149960" y="53742"/>
                  </a:lnTo>
                  <a:lnTo>
                    <a:pt x="143048" y="48911"/>
                  </a:lnTo>
                  <a:lnTo>
                    <a:pt x="151462" y="48911"/>
                  </a:lnTo>
                  <a:lnTo>
                    <a:pt x="153867" y="41061"/>
                  </a:lnTo>
                  <a:lnTo>
                    <a:pt x="156571" y="49213"/>
                  </a:lnTo>
                  <a:lnTo>
                    <a:pt x="164986" y="49213"/>
                  </a:lnTo>
                  <a:lnTo>
                    <a:pt x="158074" y="54043"/>
                  </a:lnTo>
                  <a:lnTo>
                    <a:pt x="159230" y="57063"/>
                  </a:lnTo>
                  <a:lnTo>
                    <a:pt x="154167" y="57063"/>
                  </a:lnTo>
                  <a:lnTo>
                    <a:pt x="147255" y="61893"/>
                  </a:lnTo>
                  <a:close/>
                </a:path>
                <a:path w="260984" h="184785">
                  <a:moveTo>
                    <a:pt x="161079" y="61893"/>
                  </a:moveTo>
                  <a:lnTo>
                    <a:pt x="154167" y="57063"/>
                  </a:lnTo>
                  <a:lnTo>
                    <a:pt x="159230" y="57063"/>
                  </a:lnTo>
                  <a:lnTo>
                    <a:pt x="161079" y="61893"/>
                  </a:lnTo>
                  <a:close/>
                </a:path>
                <a:path w="260984" h="184785">
                  <a:moveTo>
                    <a:pt x="194737" y="61893"/>
                  </a:moveTo>
                  <a:lnTo>
                    <a:pt x="197442" y="53742"/>
                  </a:lnTo>
                  <a:lnTo>
                    <a:pt x="190530" y="48911"/>
                  </a:lnTo>
                  <a:lnTo>
                    <a:pt x="198945" y="48911"/>
                  </a:lnTo>
                  <a:lnTo>
                    <a:pt x="201649" y="41061"/>
                  </a:lnTo>
                  <a:lnTo>
                    <a:pt x="204354" y="49213"/>
                  </a:lnTo>
                  <a:lnTo>
                    <a:pt x="212769" y="49213"/>
                  </a:lnTo>
                  <a:lnTo>
                    <a:pt x="205857" y="54043"/>
                  </a:lnTo>
                  <a:lnTo>
                    <a:pt x="206897" y="57063"/>
                  </a:lnTo>
                  <a:lnTo>
                    <a:pt x="201650" y="57063"/>
                  </a:lnTo>
                  <a:lnTo>
                    <a:pt x="194737" y="61893"/>
                  </a:lnTo>
                  <a:close/>
                </a:path>
                <a:path w="260984" h="184785">
                  <a:moveTo>
                    <a:pt x="208562" y="61893"/>
                  </a:moveTo>
                  <a:lnTo>
                    <a:pt x="201650" y="57063"/>
                  </a:lnTo>
                  <a:lnTo>
                    <a:pt x="206897" y="57063"/>
                  </a:lnTo>
                  <a:lnTo>
                    <a:pt x="208562" y="61893"/>
                  </a:lnTo>
                  <a:close/>
                </a:path>
                <a:path w="260984" h="184785">
                  <a:moveTo>
                    <a:pt x="242520" y="61893"/>
                  </a:moveTo>
                  <a:lnTo>
                    <a:pt x="245225" y="53742"/>
                  </a:lnTo>
                  <a:lnTo>
                    <a:pt x="238313" y="48911"/>
                  </a:lnTo>
                  <a:lnTo>
                    <a:pt x="246728" y="48911"/>
                  </a:lnTo>
                  <a:lnTo>
                    <a:pt x="249132" y="40759"/>
                  </a:lnTo>
                  <a:lnTo>
                    <a:pt x="251837" y="49213"/>
                  </a:lnTo>
                  <a:lnTo>
                    <a:pt x="260251" y="49213"/>
                  </a:lnTo>
                  <a:lnTo>
                    <a:pt x="253339" y="54043"/>
                  </a:lnTo>
                  <a:lnTo>
                    <a:pt x="254379" y="57063"/>
                  </a:lnTo>
                  <a:lnTo>
                    <a:pt x="249132" y="57063"/>
                  </a:lnTo>
                  <a:lnTo>
                    <a:pt x="242520" y="61893"/>
                  </a:lnTo>
                  <a:close/>
                </a:path>
                <a:path w="260984" h="184785">
                  <a:moveTo>
                    <a:pt x="256044" y="61893"/>
                  </a:moveTo>
                  <a:lnTo>
                    <a:pt x="249132" y="57063"/>
                  </a:lnTo>
                  <a:lnTo>
                    <a:pt x="254379" y="57063"/>
                  </a:lnTo>
                  <a:lnTo>
                    <a:pt x="256044" y="61893"/>
                  </a:lnTo>
                  <a:close/>
                </a:path>
                <a:path w="260984" h="184785">
                  <a:moveTo>
                    <a:pt x="37565" y="69442"/>
                  </a:moveTo>
                  <a:lnTo>
                    <a:pt x="32155" y="69442"/>
                  </a:lnTo>
                  <a:lnTo>
                    <a:pt x="34860" y="61290"/>
                  </a:lnTo>
                  <a:lnTo>
                    <a:pt x="37565" y="69442"/>
                  </a:lnTo>
                  <a:close/>
                </a:path>
                <a:path w="260984" h="184785">
                  <a:moveTo>
                    <a:pt x="27948" y="82424"/>
                  </a:moveTo>
                  <a:lnTo>
                    <a:pt x="30653" y="74272"/>
                  </a:lnTo>
                  <a:lnTo>
                    <a:pt x="23741" y="69442"/>
                  </a:lnTo>
                  <a:lnTo>
                    <a:pt x="45979" y="69442"/>
                  </a:lnTo>
                  <a:lnTo>
                    <a:pt x="39067" y="74272"/>
                  </a:lnTo>
                  <a:lnTo>
                    <a:pt x="40169" y="77593"/>
                  </a:lnTo>
                  <a:lnTo>
                    <a:pt x="34860" y="77593"/>
                  </a:lnTo>
                  <a:lnTo>
                    <a:pt x="27948" y="82424"/>
                  </a:lnTo>
                  <a:close/>
                </a:path>
                <a:path w="260984" h="184785">
                  <a:moveTo>
                    <a:pt x="41772" y="82424"/>
                  </a:moveTo>
                  <a:lnTo>
                    <a:pt x="34860" y="77593"/>
                  </a:lnTo>
                  <a:lnTo>
                    <a:pt x="40169" y="77593"/>
                  </a:lnTo>
                  <a:lnTo>
                    <a:pt x="41772" y="82424"/>
                  </a:lnTo>
                  <a:close/>
                </a:path>
                <a:path w="260984" h="184785">
                  <a:moveTo>
                    <a:pt x="85348" y="69442"/>
                  </a:moveTo>
                  <a:lnTo>
                    <a:pt x="79938" y="69442"/>
                  </a:lnTo>
                  <a:lnTo>
                    <a:pt x="82643" y="61290"/>
                  </a:lnTo>
                  <a:lnTo>
                    <a:pt x="85348" y="69442"/>
                  </a:lnTo>
                  <a:close/>
                </a:path>
                <a:path w="260984" h="184785">
                  <a:moveTo>
                    <a:pt x="75731" y="82424"/>
                  </a:moveTo>
                  <a:lnTo>
                    <a:pt x="78436" y="74272"/>
                  </a:lnTo>
                  <a:lnTo>
                    <a:pt x="71524" y="69442"/>
                  </a:lnTo>
                  <a:lnTo>
                    <a:pt x="93762" y="69442"/>
                  </a:lnTo>
                  <a:lnTo>
                    <a:pt x="86850" y="74272"/>
                  </a:lnTo>
                  <a:lnTo>
                    <a:pt x="87952" y="77593"/>
                  </a:lnTo>
                  <a:lnTo>
                    <a:pt x="82643" y="77593"/>
                  </a:lnTo>
                  <a:lnTo>
                    <a:pt x="75731" y="82424"/>
                  </a:lnTo>
                  <a:close/>
                </a:path>
                <a:path w="260984" h="184785">
                  <a:moveTo>
                    <a:pt x="89555" y="82424"/>
                  </a:moveTo>
                  <a:lnTo>
                    <a:pt x="82643" y="77593"/>
                  </a:lnTo>
                  <a:lnTo>
                    <a:pt x="87952" y="77593"/>
                  </a:lnTo>
                  <a:lnTo>
                    <a:pt x="89555" y="82424"/>
                  </a:lnTo>
                  <a:close/>
                </a:path>
                <a:path w="260984" h="184785">
                  <a:moveTo>
                    <a:pt x="132830" y="69442"/>
                  </a:moveTo>
                  <a:lnTo>
                    <a:pt x="127421" y="69442"/>
                  </a:lnTo>
                  <a:lnTo>
                    <a:pt x="130125" y="61290"/>
                  </a:lnTo>
                  <a:lnTo>
                    <a:pt x="132830" y="69442"/>
                  </a:lnTo>
                  <a:close/>
                </a:path>
                <a:path w="260984" h="184785">
                  <a:moveTo>
                    <a:pt x="123213" y="82424"/>
                  </a:moveTo>
                  <a:lnTo>
                    <a:pt x="125918" y="74272"/>
                  </a:lnTo>
                  <a:lnTo>
                    <a:pt x="119006" y="69442"/>
                  </a:lnTo>
                  <a:lnTo>
                    <a:pt x="141245" y="69442"/>
                  </a:lnTo>
                  <a:lnTo>
                    <a:pt x="134333" y="74272"/>
                  </a:lnTo>
                  <a:lnTo>
                    <a:pt x="135435" y="77593"/>
                  </a:lnTo>
                  <a:lnTo>
                    <a:pt x="130125" y="77593"/>
                  </a:lnTo>
                  <a:lnTo>
                    <a:pt x="123213" y="82424"/>
                  </a:lnTo>
                  <a:close/>
                </a:path>
                <a:path w="260984" h="184785">
                  <a:moveTo>
                    <a:pt x="137037" y="82424"/>
                  </a:moveTo>
                  <a:lnTo>
                    <a:pt x="130125" y="77593"/>
                  </a:lnTo>
                  <a:lnTo>
                    <a:pt x="135435" y="77593"/>
                  </a:lnTo>
                  <a:lnTo>
                    <a:pt x="137037" y="82424"/>
                  </a:lnTo>
                  <a:close/>
                </a:path>
                <a:path w="260984" h="184785">
                  <a:moveTo>
                    <a:pt x="170996" y="82424"/>
                  </a:moveTo>
                  <a:lnTo>
                    <a:pt x="173701" y="74272"/>
                  </a:lnTo>
                  <a:lnTo>
                    <a:pt x="166789" y="69442"/>
                  </a:lnTo>
                  <a:lnTo>
                    <a:pt x="175204" y="69441"/>
                  </a:lnTo>
                  <a:lnTo>
                    <a:pt x="177908" y="61290"/>
                  </a:lnTo>
                  <a:lnTo>
                    <a:pt x="180613" y="69441"/>
                  </a:lnTo>
                  <a:lnTo>
                    <a:pt x="189028" y="69441"/>
                  </a:lnTo>
                  <a:lnTo>
                    <a:pt x="182116" y="74272"/>
                  </a:lnTo>
                  <a:lnTo>
                    <a:pt x="183218" y="77593"/>
                  </a:lnTo>
                  <a:lnTo>
                    <a:pt x="177908" y="77593"/>
                  </a:lnTo>
                  <a:lnTo>
                    <a:pt x="170996" y="82424"/>
                  </a:lnTo>
                  <a:close/>
                </a:path>
                <a:path w="260984" h="184785">
                  <a:moveTo>
                    <a:pt x="184820" y="82424"/>
                  </a:moveTo>
                  <a:lnTo>
                    <a:pt x="177908" y="77593"/>
                  </a:lnTo>
                  <a:lnTo>
                    <a:pt x="183218" y="77593"/>
                  </a:lnTo>
                  <a:lnTo>
                    <a:pt x="184820" y="82424"/>
                  </a:lnTo>
                  <a:close/>
                </a:path>
                <a:path w="260984" h="184785">
                  <a:moveTo>
                    <a:pt x="228095" y="69442"/>
                  </a:moveTo>
                  <a:lnTo>
                    <a:pt x="222686" y="69442"/>
                  </a:lnTo>
                  <a:lnTo>
                    <a:pt x="225391" y="61290"/>
                  </a:lnTo>
                  <a:lnTo>
                    <a:pt x="228095" y="69442"/>
                  </a:lnTo>
                  <a:close/>
                </a:path>
                <a:path w="260984" h="184785">
                  <a:moveTo>
                    <a:pt x="218479" y="82424"/>
                  </a:moveTo>
                  <a:lnTo>
                    <a:pt x="221183" y="74272"/>
                  </a:lnTo>
                  <a:lnTo>
                    <a:pt x="214271" y="69442"/>
                  </a:lnTo>
                  <a:lnTo>
                    <a:pt x="236510" y="69442"/>
                  </a:lnTo>
                  <a:lnTo>
                    <a:pt x="229598" y="74272"/>
                  </a:lnTo>
                  <a:lnTo>
                    <a:pt x="230700" y="77593"/>
                  </a:lnTo>
                  <a:lnTo>
                    <a:pt x="225391" y="77593"/>
                  </a:lnTo>
                  <a:lnTo>
                    <a:pt x="218479" y="82424"/>
                  </a:lnTo>
                  <a:close/>
                </a:path>
                <a:path w="260984" h="184785">
                  <a:moveTo>
                    <a:pt x="232303" y="82424"/>
                  </a:moveTo>
                  <a:lnTo>
                    <a:pt x="225391" y="77593"/>
                  </a:lnTo>
                  <a:lnTo>
                    <a:pt x="230700" y="77593"/>
                  </a:lnTo>
                  <a:lnTo>
                    <a:pt x="232303" y="82424"/>
                  </a:lnTo>
                  <a:close/>
                </a:path>
                <a:path w="260984" h="184785">
                  <a:moveTo>
                    <a:pt x="13823" y="89670"/>
                  </a:moveTo>
                  <a:lnTo>
                    <a:pt x="8414" y="89670"/>
                  </a:lnTo>
                  <a:lnTo>
                    <a:pt x="11119" y="81518"/>
                  </a:lnTo>
                  <a:lnTo>
                    <a:pt x="13823" y="89670"/>
                  </a:lnTo>
                  <a:close/>
                </a:path>
                <a:path w="260984" h="184785">
                  <a:moveTo>
                    <a:pt x="4207" y="102653"/>
                  </a:moveTo>
                  <a:lnTo>
                    <a:pt x="6911" y="94501"/>
                  </a:lnTo>
                  <a:lnTo>
                    <a:pt x="0" y="89670"/>
                  </a:lnTo>
                  <a:lnTo>
                    <a:pt x="22238" y="89670"/>
                  </a:lnTo>
                  <a:lnTo>
                    <a:pt x="15326" y="94501"/>
                  </a:lnTo>
                  <a:lnTo>
                    <a:pt x="16428" y="97822"/>
                  </a:lnTo>
                  <a:lnTo>
                    <a:pt x="11119" y="97822"/>
                  </a:lnTo>
                  <a:lnTo>
                    <a:pt x="4207" y="102653"/>
                  </a:lnTo>
                  <a:close/>
                </a:path>
                <a:path w="260984" h="184785">
                  <a:moveTo>
                    <a:pt x="18031" y="102653"/>
                  </a:moveTo>
                  <a:lnTo>
                    <a:pt x="11119" y="97822"/>
                  </a:lnTo>
                  <a:lnTo>
                    <a:pt x="16428" y="97822"/>
                  </a:lnTo>
                  <a:lnTo>
                    <a:pt x="18031" y="102653"/>
                  </a:lnTo>
                  <a:close/>
                </a:path>
                <a:path w="260984" h="184785">
                  <a:moveTo>
                    <a:pt x="51689" y="102653"/>
                  </a:moveTo>
                  <a:lnTo>
                    <a:pt x="54394" y="94501"/>
                  </a:lnTo>
                  <a:lnTo>
                    <a:pt x="47482" y="89670"/>
                  </a:lnTo>
                  <a:lnTo>
                    <a:pt x="55897" y="89670"/>
                  </a:lnTo>
                  <a:lnTo>
                    <a:pt x="58601" y="81518"/>
                  </a:lnTo>
                  <a:lnTo>
                    <a:pt x="61306" y="89670"/>
                  </a:lnTo>
                  <a:lnTo>
                    <a:pt x="69721" y="89670"/>
                  </a:lnTo>
                  <a:lnTo>
                    <a:pt x="62809" y="94501"/>
                  </a:lnTo>
                  <a:lnTo>
                    <a:pt x="63910" y="97822"/>
                  </a:lnTo>
                  <a:lnTo>
                    <a:pt x="58601" y="97822"/>
                  </a:lnTo>
                  <a:lnTo>
                    <a:pt x="51689" y="102653"/>
                  </a:lnTo>
                  <a:close/>
                </a:path>
                <a:path w="260984" h="184785">
                  <a:moveTo>
                    <a:pt x="65513" y="102653"/>
                  </a:moveTo>
                  <a:lnTo>
                    <a:pt x="58601" y="97822"/>
                  </a:lnTo>
                  <a:lnTo>
                    <a:pt x="63910" y="97822"/>
                  </a:lnTo>
                  <a:lnTo>
                    <a:pt x="65513" y="102653"/>
                  </a:lnTo>
                  <a:close/>
                </a:path>
                <a:path w="260984" h="184785">
                  <a:moveTo>
                    <a:pt x="109089" y="89670"/>
                  </a:moveTo>
                  <a:lnTo>
                    <a:pt x="103679" y="89670"/>
                  </a:lnTo>
                  <a:lnTo>
                    <a:pt x="106384" y="81518"/>
                  </a:lnTo>
                  <a:lnTo>
                    <a:pt x="109089" y="89670"/>
                  </a:lnTo>
                  <a:close/>
                </a:path>
                <a:path w="260984" h="184785">
                  <a:moveTo>
                    <a:pt x="99472" y="102653"/>
                  </a:moveTo>
                  <a:lnTo>
                    <a:pt x="102177" y="94501"/>
                  </a:lnTo>
                  <a:lnTo>
                    <a:pt x="95265" y="89670"/>
                  </a:lnTo>
                  <a:lnTo>
                    <a:pt x="117503" y="89670"/>
                  </a:lnTo>
                  <a:lnTo>
                    <a:pt x="110591" y="94501"/>
                  </a:lnTo>
                  <a:lnTo>
                    <a:pt x="111693" y="97822"/>
                  </a:lnTo>
                  <a:lnTo>
                    <a:pt x="106384" y="97822"/>
                  </a:lnTo>
                  <a:lnTo>
                    <a:pt x="99472" y="102653"/>
                  </a:lnTo>
                  <a:close/>
                </a:path>
                <a:path w="260984" h="184785">
                  <a:moveTo>
                    <a:pt x="113296" y="102653"/>
                  </a:moveTo>
                  <a:lnTo>
                    <a:pt x="106384" y="97822"/>
                  </a:lnTo>
                  <a:lnTo>
                    <a:pt x="111693" y="97822"/>
                  </a:lnTo>
                  <a:lnTo>
                    <a:pt x="113296" y="102653"/>
                  </a:lnTo>
                  <a:close/>
                </a:path>
                <a:path w="260984" h="184785">
                  <a:moveTo>
                    <a:pt x="156872" y="89670"/>
                  </a:moveTo>
                  <a:lnTo>
                    <a:pt x="151462" y="89670"/>
                  </a:lnTo>
                  <a:lnTo>
                    <a:pt x="154167" y="81518"/>
                  </a:lnTo>
                  <a:lnTo>
                    <a:pt x="156872" y="89670"/>
                  </a:lnTo>
                  <a:close/>
                </a:path>
                <a:path w="260984" h="184785">
                  <a:moveTo>
                    <a:pt x="147255" y="102653"/>
                  </a:moveTo>
                  <a:lnTo>
                    <a:pt x="149960" y="94501"/>
                  </a:lnTo>
                  <a:lnTo>
                    <a:pt x="143048" y="89670"/>
                  </a:lnTo>
                  <a:lnTo>
                    <a:pt x="165286" y="89670"/>
                  </a:lnTo>
                  <a:lnTo>
                    <a:pt x="158374" y="94501"/>
                  </a:lnTo>
                  <a:lnTo>
                    <a:pt x="159476" y="97822"/>
                  </a:lnTo>
                  <a:lnTo>
                    <a:pt x="154167" y="97822"/>
                  </a:lnTo>
                  <a:lnTo>
                    <a:pt x="147255" y="102653"/>
                  </a:lnTo>
                  <a:close/>
                </a:path>
                <a:path w="260984" h="184785">
                  <a:moveTo>
                    <a:pt x="161079" y="102653"/>
                  </a:moveTo>
                  <a:lnTo>
                    <a:pt x="154167" y="97822"/>
                  </a:lnTo>
                  <a:lnTo>
                    <a:pt x="159476" y="97822"/>
                  </a:lnTo>
                  <a:lnTo>
                    <a:pt x="161079" y="102653"/>
                  </a:lnTo>
                  <a:close/>
                </a:path>
                <a:path w="260984" h="184785">
                  <a:moveTo>
                    <a:pt x="204354" y="89670"/>
                  </a:moveTo>
                  <a:lnTo>
                    <a:pt x="198945" y="89670"/>
                  </a:lnTo>
                  <a:lnTo>
                    <a:pt x="201650" y="81518"/>
                  </a:lnTo>
                  <a:lnTo>
                    <a:pt x="204354" y="89670"/>
                  </a:lnTo>
                  <a:close/>
                </a:path>
                <a:path w="260984" h="184785">
                  <a:moveTo>
                    <a:pt x="194737" y="102653"/>
                  </a:moveTo>
                  <a:lnTo>
                    <a:pt x="197442" y="94501"/>
                  </a:lnTo>
                  <a:lnTo>
                    <a:pt x="190530" y="89670"/>
                  </a:lnTo>
                  <a:lnTo>
                    <a:pt x="212769" y="89670"/>
                  </a:lnTo>
                  <a:lnTo>
                    <a:pt x="205857" y="94501"/>
                  </a:lnTo>
                  <a:lnTo>
                    <a:pt x="206959" y="97822"/>
                  </a:lnTo>
                  <a:lnTo>
                    <a:pt x="201650" y="97822"/>
                  </a:lnTo>
                  <a:lnTo>
                    <a:pt x="194737" y="102653"/>
                  </a:lnTo>
                  <a:close/>
                </a:path>
                <a:path w="260984" h="184785">
                  <a:moveTo>
                    <a:pt x="208562" y="102653"/>
                  </a:moveTo>
                  <a:lnTo>
                    <a:pt x="201650" y="97822"/>
                  </a:lnTo>
                  <a:lnTo>
                    <a:pt x="206959" y="97822"/>
                  </a:lnTo>
                  <a:lnTo>
                    <a:pt x="208562" y="102653"/>
                  </a:lnTo>
                  <a:close/>
                </a:path>
                <a:path w="260984" h="184785">
                  <a:moveTo>
                    <a:pt x="252137" y="89670"/>
                  </a:moveTo>
                  <a:lnTo>
                    <a:pt x="246728" y="89670"/>
                  </a:lnTo>
                  <a:lnTo>
                    <a:pt x="249132" y="81518"/>
                  </a:lnTo>
                  <a:lnTo>
                    <a:pt x="252137" y="89670"/>
                  </a:lnTo>
                  <a:close/>
                </a:path>
                <a:path w="260984" h="184785">
                  <a:moveTo>
                    <a:pt x="242520" y="102653"/>
                  </a:moveTo>
                  <a:lnTo>
                    <a:pt x="245225" y="94501"/>
                  </a:lnTo>
                  <a:lnTo>
                    <a:pt x="238313" y="89670"/>
                  </a:lnTo>
                  <a:lnTo>
                    <a:pt x="260552" y="89670"/>
                  </a:lnTo>
                  <a:lnTo>
                    <a:pt x="253640" y="94501"/>
                  </a:lnTo>
                  <a:lnTo>
                    <a:pt x="254742" y="97822"/>
                  </a:lnTo>
                  <a:lnTo>
                    <a:pt x="249432" y="97822"/>
                  </a:lnTo>
                  <a:lnTo>
                    <a:pt x="242520" y="102653"/>
                  </a:lnTo>
                  <a:close/>
                </a:path>
                <a:path w="260984" h="184785">
                  <a:moveTo>
                    <a:pt x="256344" y="102653"/>
                  </a:moveTo>
                  <a:lnTo>
                    <a:pt x="249432" y="97822"/>
                  </a:lnTo>
                  <a:lnTo>
                    <a:pt x="254742" y="97822"/>
                  </a:lnTo>
                  <a:lnTo>
                    <a:pt x="256344" y="102653"/>
                  </a:lnTo>
                  <a:close/>
                </a:path>
                <a:path w="260984" h="184785">
                  <a:moveTo>
                    <a:pt x="37565" y="109899"/>
                  </a:moveTo>
                  <a:lnTo>
                    <a:pt x="32155" y="109899"/>
                  </a:lnTo>
                  <a:lnTo>
                    <a:pt x="34860" y="101747"/>
                  </a:lnTo>
                  <a:lnTo>
                    <a:pt x="37565" y="109899"/>
                  </a:lnTo>
                  <a:close/>
                </a:path>
                <a:path w="260984" h="184785">
                  <a:moveTo>
                    <a:pt x="27948" y="122882"/>
                  </a:moveTo>
                  <a:lnTo>
                    <a:pt x="30653" y="114730"/>
                  </a:lnTo>
                  <a:lnTo>
                    <a:pt x="23741" y="109899"/>
                  </a:lnTo>
                  <a:lnTo>
                    <a:pt x="45979" y="109899"/>
                  </a:lnTo>
                  <a:lnTo>
                    <a:pt x="39067" y="114730"/>
                  </a:lnTo>
                  <a:lnTo>
                    <a:pt x="40169" y="118051"/>
                  </a:lnTo>
                  <a:lnTo>
                    <a:pt x="34860" y="118051"/>
                  </a:lnTo>
                  <a:lnTo>
                    <a:pt x="27948" y="122882"/>
                  </a:lnTo>
                  <a:close/>
                </a:path>
                <a:path w="260984" h="184785">
                  <a:moveTo>
                    <a:pt x="41772" y="122882"/>
                  </a:moveTo>
                  <a:lnTo>
                    <a:pt x="34860" y="118051"/>
                  </a:lnTo>
                  <a:lnTo>
                    <a:pt x="40169" y="118051"/>
                  </a:lnTo>
                  <a:lnTo>
                    <a:pt x="41772" y="122882"/>
                  </a:lnTo>
                  <a:close/>
                </a:path>
                <a:path w="260984" h="184785">
                  <a:moveTo>
                    <a:pt x="85348" y="109899"/>
                  </a:moveTo>
                  <a:lnTo>
                    <a:pt x="79938" y="109899"/>
                  </a:lnTo>
                  <a:lnTo>
                    <a:pt x="82643" y="101747"/>
                  </a:lnTo>
                  <a:lnTo>
                    <a:pt x="85348" y="109899"/>
                  </a:lnTo>
                  <a:close/>
                </a:path>
                <a:path w="260984" h="184785">
                  <a:moveTo>
                    <a:pt x="75731" y="122882"/>
                  </a:moveTo>
                  <a:lnTo>
                    <a:pt x="78436" y="114730"/>
                  </a:lnTo>
                  <a:lnTo>
                    <a:pt x="71524" y="109899"/>
                  </a:lnTo>
                  <a:lnTo>
                    <a:pt x="93762" y="109899"/>
                  </a:lnTo>
                  <a:lnTo>
                    <a:pt x="86850" y="114730"/>
                  </a:lnTo>
                  <a:lnTo>
                    <a:pt x="87952" y="118051"/>
                  </a:lnTo>
                  <a:lnTo>
                    <a:pt x="82643" y="118051"/>
                  </a:lnTo>
                  <a:lnTo>
                    <a:pt x="75731" y="122882"/>
                  </a:lnTo>
                  <a:close/>
                </a:path>
                <a:path w="260984" h="184785">
                  <a:moveTo>
                    <a:pt x="89555" y="122882"/>
                  </a:moveTo>
                  <a:lnTo>
                    <a:pt x="82643" y="118051"/>
                  </a:lnTo>
                  <a:lnTo>
                    <a:pt x="87952" y="118051"/>
                  </a:lnTo>
                  <a:lnTo>
                    <a:pt x="89555" y="122882"/>
                  </a:lnTo>
                  <a:close/>
                </a:path>
                <a:path w="260984" h="184785">
                  <a:moveTo>
                    <a:pt x="132830" y="109899"/>
                  </a:moveTo>
                  <a:lnTo>
                    <a:pt x="127421" y="109899"/>
                  </a:lnTo>
                  <a:lnTo>
                    <a:pt x="130125" y="101747"/>
                  </a:lnTo>
                  <a:lnTo>
                    <a:pt x="132830" y="109899"/>
                  </a:lnTo>
                  <a:close/>
                </a:path>
                <a:path w="260984" h="184785">
                  <a:moveTo>
                    <a:pt x="123213" y="122882"/>
                  </a:moveTo>
                  <a:lnTo>
                    <a:pt x="125918" y="114730"/>
                  </a:lnTo>
                  <a:lnTo>
                    <a:pt x="119006" y="109899"/>
                  </a:lnTo>
                  <a:lnTo>
                    <a:pt x="141245" y="109899"/>
                  </a:lnTo>
                  <a:lnTo>
                    <a:pt x="134333" y="114730"/>
                  </a:lnTo>
                  <a:lnTo>
                    <a:pt x="135435" y="118051"/>
                  </a:lnTo>
                  <a:lnTo>
                    <a:pt x="130125" y="118051"/>
                  </a:lnTo>
                  <a:lnTo>
                    <a:pt x="123213" y="122882"/>
                  </a:lnTo>
                  <a:close/>
                </a:path>
                <a:path w="260984" h="184785">
                  <a:moveTo>
                    <a:pt x="137037" y="122882"/>
                  </a:moveTo>
                  <a:lnTo>
                    <a:pt x="130125" y="118051"/>
                  </a:lnTo>
                  <a:lnTo>
                    <a:pt x="135435" y="118051"/>
                  </a:lnTo>
                  <a:lnTo>
                    <a:pt x="137037" y="122882"/>
                  </a:lnTo>
                  <a:close/>
                </a:path>
                <a:path w="260984" h="184785">
                  <a:moveTo>
                    <a:pt x="180613" y="109899"/>
                  </a:moveTo>
                  <a:lnTo>
                    <a:pt x="175204" y="109899"/>
                  </a:lnTo>
                  <a:lnTo>
                    <a:pt x="177908" y="101747"/>
                  </a:lnTo>
                  <a:lnTo>
                    <a:pt x="180613" y="109899"/>
                  </a:lnTo>
                  <a:close/>
                </a:path>
                <a:path w="260984" h="184785">
                  <a:moveTo>
                    <a:pt x="170996" y="122882"/>
                  </a:moveTo>
                  <a:lnTo>
                    <a:pt x="173701" y="114730"/>
                  </a:lnTo>
                  <a:lnTo>
                    <a:pt x="166789" y="109899"/>
                  </a:lnTo>
                  <a:lnTo>
                    <a:pt x="189028" y="109899"/>
                  </a:lnTo>
                  <a:lnTo>
                    <a:pt x="182116" y="114730"/>
                  </a:lnTo>
                  <a:lnTo>
                    <a:pt x="183218" y="118051"/>
                  </a:lnTo>
                  <a:lnTo>
                    <a:pt x="177908" y="118051"/>
                  </a:lnTo>
                  <a:lnTo>
                    <a:pt x="170996" y="122882"/>
                  </a:lnTo>
                  <a:close/>
                </a:path>
                <a:path w="260984" h="184785">
                  <a:moveTo>
                    <a:pt x="184820" y="122882"/>
                  </a:moveTo>
                  <a:lnTo>
                    <a:pt x="177908" y="118051"/>
                  </a:lnTo>
                  <a:lnTo>
                    <a:pt x="183218" y="118051"/>
                  </a:lnTo>
                  <a:lnTo>
                    <a:pt x="184820" y="122882"/>
                  </a:lnTo>
                  <a:close/>
                </a:path>
                <a:path w="260984" h="184785">
                  <a:moveTo>
                    <a:pt x="228095" y="109899"/>
                  </a:moveTo>
                  <a:lnTo>
                    <a:pt x="222686" y="109899"/>
                  </a:lnTo>
                  <a:lnTo>
                    <a:pt x="225391" y="101747"/>
                  </a:lnTo>
                  <a:lnTo>
                    <a:pt x="228095" y="109899"/>
                  </a:lnTo>
                  <a:close/>
                </a:path>
                <a:path w="260984" h="184785">
                  <a:moveTo>
                    <a:pt x="218479" y="122882"/>
                  </a:moveTo>
                  <a:lnTo>
                    <a:pt x="221183" y="114730"/>
                  </a:lnTo>
                  <a:lnTo>
                    <a:pt x="214271" y="109899"/>
                  </a:lnTo>
                  <a:lnTo>
                    <a:pt x="236510" y="109899"/>
                  </a:lnTo>
                  <a:lnTo>
                    <a:pt x="229598" y="114730"/>
                  </a:lnTo>
                  <a:lnTo>
                    <a:pt x="230700" y="118051"/>
                  </a:lnTo>
                  <a:lnTo>
                    <a:pt x="225391" y="118051"/>
                  </a:lnTo>
                  <a:lnTo>
                    <a:pt x="218479" y="122882"/>
                  </a:lnTo>
                  <a:close/>
                </a:path>
                <a:path w="260984" h="184785">
                  <a:moveTo>
                    <a:pt x="232303" y="122882"/>
                  </a:moveTo>
                  <a:lnTo>
                    <a:pt x="225391" y="118051"/>
                  </a:lnTo>
                  <a:lnTo>
                    <a:pt x="230700" y="118051"/>
                  </a:lnTo>
                  <a:lnTo>
                    <a:pt x="232303" y="122882"/>
                  </a:lnTo>
                  <a:close/>
                </a:path>
                <a:path w="260984" h="184785">
                  <a:moveTo>
                    <a:pt x="13823" y="130430"/>
                  </a:moveTo>
                  <a:lnTo>
                    <a:pt x="8414" y="130430"/>
                  </a:lnTo>
                  <a:lnTo>
                    <a:pt x="11119" y="122278"/>
                  </a:lnTo>
                  <a:lnTo>
                    <a:pt x="13823" y="130430"/>
                  </a:lnTo>
                  <a:close/>
                </a:path>
                <a:path w="260984" h="184785">
                  <a:moveTo>
                    <a:pt x="4207" y="143412"/>
                  </a:moveTo>
                  <a:lnTo>
                    <a:pt x="6911" y="135260"/>
                  </a:lnTo>
                  <a:lnTo>
                    <a:pt x="0" y="130430"/>
                  </a:lnTo>
                  <a:lnTo>
                    <a:pt x="22238" y="130430"/>
                  </a:lnTo>
                  <a:lnTo>
                    <a:pt x="15326" y="135260"/>
                  </a:lnTo>
                  <a:lnTo>
                    <a:pt x="16428" y="138582"/>
                  </a:lnTo>
                  <a:lnTo>
                    <a:pt x="11119" y="138582"/>
                  </a:lnTo>
                  <a:lnTo>
                    <a:pt x="4207" y="143412"/>
                  </a:lnTo>
                  <a:close/>
                </a:path>
                <a:path w="260984" h="184785">
                  <a:moveTo>
                    <a:pt x="18031" y="143412"/>
                  </a:moveTo>
                  <a:lnTo>
                    <a:pt x="11119" y="138582"/>
                  </a:lnTo>
                  <a:lnTo>
                    <a:pt x="16428" y="138582"/>
                  </a:lnTo>
                  <a:lnTo>
                    <a:pt x="18031" y="143412"/>
                  </a:lnTo>
                  <a:close/>
                </a:path>
                <a:path w="260984" h="184785">
                  <a:moveTo>
                    <a:pt x="51689" y="143412"/>
                  </a:moveTo>
                  <a:lnTo>
                    <a:pt x="54394" y="135260"/>
                  </a:lnTo>
                  <a:lnTo>
                    <a:pt x="47482" y="130430"/>
                  </a:lnTo>
                  <a:lnTo>
                    <a:pt x="55897" y="130430"/>
                  </a:lnTo>
                  <a:lnTo>
                    <a:pt x="58601" y="122278"/>
                  </a:lnTo>
                  <a:lnTo>
                    <a:pt x="61306" y="130430"/>
                  </a:lnTo>
                  <a:lnTo>
                    <a:pt x="69721" y="130430"/>
                  </a:lnTo>
                  <a:lnTo>
                    <a:pt x="62809" y="135260"/>
                  </a:lnTo>
                  <a:lnTo>
                    <a:pt x="63910" y="138582"/>
                  </a:lnTo>
                  <a:lnTo>
                    <a:pt x="58601" y="138582"/>
                  </a:lnTo>
                  <a:lnTo>
                    <a:pt x="51689" y="143412"/>
                  </a:lnTo>
                  <a:close/>
                </a:path>
                <a:path w="260984" h="184785">
                  <a:moveTo>
                    <a:pt x="65513" y="143412"/>
                  </a:moveTo>
                  <a:lnTo>
                    <a:pt x="58601" y="138582"/>
                  </a:lnTo>
                  <a:lnTo>
                    <a:pt x="63910" y="138582"/>
                  </a:lnTo>
                  <a:lnTo>
                    <a:pt x="65513" y="143412"/>
                  </a:lnTo>
                  <a:close/>
                </a:path>
                <a:path w="260984" h="184785">
                  <a:moveTo>
                    <a:pt x="109089" y="130430"/>
                  </a:moveTo>
                  <a:lnTo>
                    <a:pt x="103679" y="130430"/>
                  </a:lnTo>
                  <a:lnTo>
                    <a:pt x="106384" y="122278"/>
                  </a:lnTo>
                  <a:lnTo>
                    <a:pt x="109089" y="130430"/>
                  </a:lnTo>
                  <a:close/>
                </a:path>
                <a:path w="260984" h="184785">
                  <a:moveTo>
                    <a:pt x="99472" y="143412"/>
                  </a:moveTo>
                  <a:lnTo>
                    <a:pt x="102177" y="135260"/>
                  </a:lnTo>
                  <a:lnTo>
                    <a:pt x="95265" y="130430"/>
                  </a:lnTo>
                  <a:lnTo>
                    <a:pt x="117503" y="130430"/>
                  </a:lnTo>
                  <a:lnTo>
                    <a:pt x="110591" y="135260"/>
                  </a:lnTo>
                  <a:lnTo>
                    <a:pt x="111693" y="138582"/>
                  </a:lnTo>
                  <a:lnTo>
                    <a:pt x="106384" y="138582"/>
                  </a:lnTo>
                  <a:lnTo>
                    <a:pt x="99472" y="143412"/>
                  </a:lnTo>
                  <a:close/>
                </a:path>
                <a:path w="260984" h="184785">
                  <a:moveTo>
                    <a:pt x="113296" y="143412"/>
                  </a:moveTo>
                  <a:lnTo>
                    <a:pt x="106384" y="138582"/>
                  </a:lnTo>
                  <a:lnTo>
                    <a:pt x="111693" y="138582"/>
                  </a:lnTo>
                  <a:lnTo>
                    <a:pt x="113296" y="143412"/>
                  </a:lnTo>
                  <a:close/>
                </a:path>
                <a:path w="260984" h="184785">
                  <a:moveTo>
                    <a:pt x="156872" y="130430"/>
                  </a:moveTo>
                  <a:lnTo>
                    <a:pt x="151462" y="130430"/>
                  </a:lnTo>
                  <a:lnTo>
                    <a:pt x="154167" y="122278"/>
                  </a:lnTo>
                  <a:lnTo>
                    <a:pt x="156872" y="130430"/>
                  </a:lnTo>
                  <a:close/>
                </a:path>
                <a:path w="260984" h="184785">
                  <a:moveTo>
                    <a:pt x="147255" y="143412"/>
                  </a:moveTo>
                  <a:lnTo>
                    <a:pt x="149960" y="135260"/>
                  </a:lnTo>
                  <a:lnTo>
                    <a:pt x="143048" y="130430"/>
                  </a:lnTo>
                  <a:lnTo>
                    <a:pt x="165286" y="130430"/>
                  </a:lnTo>
                  <a:lnTo>
                    <a:pt x="158374" y="135260"/>
                  </a:lnTo>
                  <a:lnTo>
                    <a:pt x="159476" y="138582"/>
                  </a:lnTo>
                  <a:lnTo>
                    <a:pt x="154167" y="138582"/>
                  </a:lnTo>
                  <a:lnTo>
                    <a:pt x="147255" y="143412"/>
                  </a:lnTo>
                  <a:close/>
                </a:path>
                <a:path w="260984" h="184785">
                  <a:moveTo>
                    <a:pt x="161079" y="143412"/>
                  </a:moveTo>
                  <a:lnTo>
                    <a:pt x="154167" y="138582"/>
                  </a:lnTo>
                  <a:lnTo>
                    <a:pt x="159476" y="138582"/>
                  </a:lnTo>
                  <a:lnTo>
                    <a:pt x="161079" y="143412"/>
                  </a:lnTo>
                  <a:close/>
                </a:path>
                <a:path w="260984" h="184785">
                  <a:moveTo>
                    <a:pt x="204354" y="130430"/>
                  </a:moveTo>
                  <a:lnTo>
                    <a:pt x="198945" y="130430"/>
                  </a:lnTo>
                  <a:lnTo>
                    <a:pt x="201650" y="122278"/>
                  </a:lnTo>
                  <a:lnTo>
                    <a:pt x="204354" y="130430"/>
                  </a:lnTo>
                  <a:close/>
                </a:path>
                <a:path w="260984" h="184785">
                  <a:moveTo>
                    <a:pt x="194737" y="143412"/>
                  </a:moveTo>
                  <a:lnTo>
                    <a:pt x="197442" y="135260"/>
                  </a:lnTo>
                  <a:lnTo>
                    <a:pt x="190530" y="130430"/>
                  </a:lnTo>
                  <a:lnTo>
                    <a:pt x="212769" y="130430"/>
                  </a:lnTo>
                  <a:lnTo>
                    <a:pt x="205857" y="135260"/>
                  </a:lnTo>
                  <a:lnTo>
                    <a:pt x="206959" y="138582"/>
                  </a:lnTo>
                  <a:lnTo>
                    <a:pt x="201650" y="138582"/>
                  </a:lnTo>
                  <a:lnTo>
                    <a:pt x="194737" y="143412"/>
                  </a:lnTo>
                  <a:close/>
                </a:path>
                <a:path w="260984" h="184785">
                  <a:moveTo>
                    <a:pt x="208562" y="143412"/>
                  </a:moveTo>
                  <a:lnTo>
                    <a:pt x="201650" y="138582"/>
                  </a:lnTo>
                  <a:lnTo>
                    <a:pt x="206959" y="138582"/>
                  </a:lnTo>
                  <a:lnTo>
                    <a:pt x="208562" y="143412"/>
                  </a:lnTo>
                  <a:close/>
                </a:path>
                <a:path w="260984" h="184785">
                  <a:moveTo>
                    <a:pt x="252137" y="130430"/>
                  </a:moveTo>
                  <a:lnTo>
                    <a:pt x="246728" y="130430"/>
                  </a:lnTo>
                  <a:lnTo>
                    <a:pt x="249132" y="122278"/>
                  </a:lnTo>
                  <a:lnTo>
                    <a:pt x="252137" y="130430"/>
                  </a:lnTo>
                  <a:close/>
                </a:path>
                <a:path w="260984" h="184785">
                  <a:moveTo>
                    <a:pt x="242520" y="143412"/>
                  </a:moveTo>
                  <a:lnTo>
                    <a:pt x="245225" y="135260"/>
                  </a:lnTo>
                  <a:lnTo>
                    <a:pt x="238313" y="130430"/>
                  </a:lnTo>
                  <a:lnTo>
                    <a:pt x="260552" y="130430"/>
                  </a:lnTo>
                  <a:lnTo>
                    <a:pt x="253640" y="135260"/>
                  </a:lnTo>
                  <a:lnTo>
                    <a:pt x="254742" y="138582"/>
                  </a:lnTo>
                  <a:lnTo>
                    <a:pt x="249432" y="138582"/>
                  </a:lnTo>
                  <a:lnTo>
                    <a:pt x="242520" y="143412"/>
                  </a:lnTo>
                  <a:close/>
                </a:path>
                <a:path w="260984" h="184785">
                  <a:moveTo>
                    <a:pt x="256344" y="143412"/>
                  </a:moveTo>
                  <a:lnTo>
                    <a:pt x="249432" y="138582"/>
                  </a:lnTo>
                  <a:lnTo>
                    <a:pt x="254742" y="138582"/>
                  </a:lnTo>
                  <a:lnTo>
                    <a:pt x="256344" y="143412"/>
                  </a:lnTo>
                  <a:close/>
                </a:path>
                <a:path w="260984" h="184785">
                  <a:moveTo>
                    <a:pt x="37565" y="150658"/>
                  </a:moveTo>
                  <a:lnTo>
                    <a:pt x="32155" y="150658"/>
                  </a:lnTo>
                  <a:lnTo>
                    <a:pt x="34860" y="142507"/>
                  </a:lnTo>
                  <a:lnTo>
                    <a:pt x="37565" y="150658"/>
                  </a:lnTo>
                  <a:close/>
                </a:path>
                <a:path w="260984" h="184785">
                  <a:moveTo>
                    <a:pt x="27948" y="163641"/>
                  </a:moveTo>
                  <a:lnTo>
                    <a:pt x="30653" y="155489"/>
                  </a:lnTo>
                  <a:lnTo>
                    <a:pt x="23741" y="150658"/>
                  </a:lnTo>
                  <a:lnTo>
                    <a:pt x="45979" y="150658"/>
                  </a:lnTo>
                  <a:lnTo>
                    <a:pt x="39067" y="155489"/>
                  </a:lnTo>
                  <a:lnTo>
                    <a:pt x="40169" y="158810"/>
                  </a:lnTo>
                  <a:lnTo>
                    <a:pt x="34860" y="158810"/>
                  </a:lnTo>
                  <a:lnTo>
                    <a:pt x="27948" y="163641"/>
                  </a:lnTo>
                  <a:close/>
                </a:path>
                <a:path w="260984" h="184785">
                  <a:moveTo>
                    <a:pt x="41772" y="163641"/>
                  </a:moveTo>
                  <a:lnTo>
                    <a:pt x="34860" y="158810"/>
                  </a:lnTo>
                  <a:lnTo>
                    <a:pt x="40169" y="158810"/>
                  </a:lnTo>
                  <a:lnTo>
                    <a:pt x="41772" y="163641"/>
                  </a:lnTo>
                  <a:close/>
                </a:path>
                <a:path w="260984" h="184785">
                  <a:moveTo>
                    <a:pt x="85348" y="150658"/>
                  </a:moveTo>
                  <a:lnTo>
                    <a:pt x="79938" y="150658"/>
                  </a:lnTo>
                  <a:lnTo>
                    <a:pt x="82643" y="142507"/>
                  </a:lnTo>
                  <a:lnTo>
                    <a:pt x="85348" y="150658"/>
                  </a:lnTo>
                  <a:close/>
                </a:path>
                <a:path w="260984" h="184785">
                  <a:moveTo>
                    <a:pt x="75731" y="163641"/>
                  </a:moveTo>
                  <a:lnTo>
                    <a:pt x="78436" y="155489"/>
                  </a:lnTo>
                  <a:lnTo>
                    <a:pt x="71524" y="150658"/>
                  </a:lnTo>
                  <a:lnTo>
                    <a:pt x="93762" y="150658"/>
                  </a:lnTo>
                  <a:lnTo>
                    <a:pt x="86850" y="155489"/>
                  </a:lnTo>
                  <a:lnTo>
                    <a:pt x="87952" y="158810"/>
                  </a:lnTo>
                  <a:lnTo>
                    <a:pt x="82643" y="158810"/>
                  </a:lnTo>
                  <a:lnTo>
                    <a:pt x="75731" y="163641"/>
                  </a:lnTo>
                  <a:close/>
                </a:path>
                <a:path w="260984" h="184785">
                  <a:moveTo>
                    <a:pt x="89555" y="163641"/>
                  </a:moveTo>
                  <a:lnTo>
                    <a:pt x="82643" y="158810"/>
                  </a:lnTo>
                  <a:lnTo>
                    <a:pt x="87952" y="158810"/>
                  </a:lnTo>
                  <a:lnTo>
                    <a:pt x="89555" y="163641"/>
                  </a:lnTo>
                  <a:close/>
                </a:path>
                <a:path w="260984" h="184785">
                  <a:moveTo>
                    <a:pt x="132830" y="150658"/>
                  </a:moveTo>
                  <a:lnTo>
                    <a:pt x="127421" y="150658"/>
                  </a:lnTo>
                  <a:lnTo>
                    <a:pt x="130125" y="142507"/>
                  </a:lnTo>
                  <a:lnTo>
                    <a:pt x="132830" y="150658"/>
                  </a:lnTo>
                  <a:close/>
                </a:path>
                <a:path w="260984" h="184785">
                  <a:moveTo>
                    <a:pt x="123213" y="163641"/>
                  </a:moveTo>
                  <a:lnTo>
                    <a:pt x="125918" y="155489"/>
                  </a:lnTo>
                  <a:lnTo>
                    <a:pt x="119006" y="150658"/>
                  </a:lnTo>
                  <a:lnTo>
                    <a:pt x="141245" y="150658"/>
                  </a:lnTo>
                  <a:lnTo>
                    <a:pt x="134333" y="155489"/>
                  </a:lnTo>
                  <a:lnTo>
                    <a:pt x="135435" y="158810"/>
                  </a:lnTo>
                  <a:lnTo>
                    <a:pt x="130125" y="158810"/>
                  </a:lnTo>
                  <a:lnTo>
                    <a:pt x="123213" y="163641"/>
                  </a:lnTo>
                  <a:close/>
                </a:path>
                <a:path w="260984" h="184785">
                  <a:moveTo>
                    <a:pt x="137037" y="163641"/>
                  </a:moveTo>
                  <a:lnTo>
                    <a:pt x="130125" y="158810"/>
                  </a:lnTo>
                  <a:lnTo>
                    <a:pt x="135435" y="158810"/>
                  </a:lnTo>
                  <a:lnTo>
                    <a:pt x="137037" y="163641"/>
                  </a:lnTo>
                  <a:close/>
                </a:path>
                <a:path w="260984" h="184785">
                  <a:moveTo>
                    <a:pt x="180613" y="150658"/>
                  </a:moveTo>
                  <a:lnTo>
                    <a:pt x="175204" y="150658"/>
                  </a:lnTo>
                  <a:lnTo>
                    <a:pt x="177908" y="142507"/>
                  </a:lnTo>
                  <a:lnTo>
                    <a:pt x="180613" y="150658"/>
                  </a:lnTo>
                  <a:close/>
                </a:path>
                <a:path w="260984" h="184785">
                  <a:moveTo>
                    <a:pt x="170996" y="163641"/>
                  </a:moveTo>
                  <a:lnTo>
                    <a:pt x="173701" y="155489"/>
                  </a:lnTo>
                  <a:lnTo>
                    <a:pt x="166789" y="150658"/>
                  </a:lnTo>
                  <a:lnTo>
                    <a:pt x="189028" y="150658"/>
                  </a:lnTo>
                  <a:lnTo>
                    <a:pt x="182116" y="155489"/>
                  </a:lnTo>
                  <a:lnTo>
                    <a:pt x="183218" y="158810"/>
                  </a:lnTo>
                  <a:lnTo>
                    <a:pt x="177908" y="158810"/>
                  </a:lnTo>
                  <a:lnTo>
                    <a:pt x="170996" y="163641"/>
                  </a:lnTo>
                  <a:close/>
                </a:path>
                <a:path w="260984" h="184785">
                  <a:moveTo>
                    <a:pt x="184820" y="163641"/>
                  </a:moveTo>
                  <a:lnTo>
                    <a:pt x="177908" y="158810"/>
                  </a:lnTo>
                  <a:lnTo>
                    <a:pt x="183218" y="158810"/>
                  </a:lnTo>
                  <a:lnTo>
                    <a:pt x="184820" y="163641"/>
                  </a:lnTo>
                  <a:close/>
                </a:path>
                <a:path w="260984" h="184785">
                  <a:moveTo>
                    <a:pt x="228095" y="150658"/>
                  </a:moveTo>
                  <a:lnTo>
                    <a:pt x="222686" y="150658"/>
                  </a:lnTo>
                  <a:lnTo>
                    <a:pt x="225391" y="142507"/>
                  </a:lnTo>
                  <a:lnTo>
                    <a:pt x="228095" y="150658"/>
                  </a:lnTo>
                  <a:close/>
                </a:path>
                <a:path w="260984" h="184785">
                  <a:moveTo>
                    <a:pt x="218479" y="163641"/>
                  </a:moveTo>
                  <a:lnTo>
                    <a:pt x="221183" y="155489"/>
                  </a:lnTo>
                  <a:lnTo>
                    <a:pt x="214271" y="150658"/>
                  </a:lnTo>
                  <a:lnTo>
                    <a:pt x="236510" y="150658"/>
                  </a:lnTo>
                  <a:lnTo>
                    <a:pt x="229598" y="155489"/>
                  </a:lnTo>
                  <a:lnTo>
                    <a:pt x="230700" y="158810"/>
                  </a:lnTo>
                  <a:lnTo>
                    <a:pt x="225391" y="158810"/>
                  </a:lnTo>
                  <a:lnTo>
                    <a:pt x="218479" y="163641"/>
                  </a:lnTo>
                  <a:close/>
                </a:path>
                <a:path w="260984" h="184785">
                  <a:moveTo>
                    <a:pt x="232303" y="163641"/>
                  </a:moveTo>
                  <a:lnTo>
                    <a:pt x="225391" y="158810"/>
                  </a:lnTo>
                  <a:lnTo>
                    <a:pt x="230700" y="158810"/>
                  </a:lnTo>
                  <a:lnTo>
                    <a:pt x="232303" y="163641"/>
                  </a:lnTo>
                  <a:close/>
                </a:path>
                <a:path w="260984" h="184785">
                  <a:moveTo>
                    <a:pt x="13823" y="171189"/>
                  </a:moveTo>
                  <a:lnTo>
                    <a:pt x="8414" y="171189"/>
                  </a:lnTo>
                  <a:lnTo>
                    <a:pt x="11119" y="163037"/>
                  </a:lnTo>
                  <a:lnTo>
                    <a:pt x="13823" y="171189"/>
                  </a:lnTo>
                  <a:close/>
                </a:path>
                <a:path w="260984" h="184785">
                  <a:moveTo>
                    <a:pt x="4207" y="184172"/>
                  </a:moveTo>
                  <a:lnTo>
                    <a:pt x="6911" y="176020"/>
                  </a:lnTo>
                  <a:lnTo>
                    <a:pt x="0" y="171189"/>
                  </a:lnTo>
                  <a:lnTo>
                    <a:pt x="22238" y="171189"/>
                  </a:lnTo>
                  <a:lnTo>
                    <a:pt x="15326" y="176020"/>
                  </a:lnTo>
                  <a:lnTo>
                    <a:pt x="16428" y="179341"/>
                  </a:lnTo>
                  <a:lnTo>
                    <a:pt x="11119" y="179341"/>
                  </a:lnTo>
                  <a:lnTo>
                    <a:pt x="4207" y="184172"/>
                  </a:lnTo>
                  <a:close/>
                </a:path>
                <a:path w="260984" h="184785">
                  <a:moveTo>
                    <a:pt x="18031" y="184172"/>
                  </a:moveTo>
                  <a:lnTo>
                    <a:pt x="11119" y="179341"/>
                  </a:lnTo>
                  <a:lnTo>
                    <a:pt x="16428" y="179341"/>
                  </a:lnTo>
                  <a:lnTo>
                    <a:pt x="18031" y="184172"/>
                  </a:lnTo>
                  <a:close/>
                </a:path>
                <a:path w="260984" h="184785">
                  <a:moveTo>
                    <a:pt x="51689" y="184172"/>
                  </a:moveTo>
                  <a:lnTo>
                    <a:pt x="54394" y="176020"/>
                  </a:lnTo>
                  <a:lnTo>
                    <a:pt x="47482" y="171189"/>
                  </a:lnTo>
                  <a:lnTo>
                    <a:pt x="55897" y="171189"/>
                  </a:lnTo>
                  <a:lnTo>
                    <a:pt x="58601" y="163037"/>
                  </a:lnTo>
                  <a:lnTo>
                    <a:pt x="61306" y="171189"/>
                  </a:lnTo>
                  <a:lnTo>
                    <a:pt x="69721" y="171189"/>
                  </a:lnTo>
                  <a:lnTo>
                    <a:pt x="62809" y="176020"/>
                  </a:lnTo>
                  <a:lnTo>
                    <a:pt x="63910" y="179341"/>
                  </a:lnTo>
                  <a:lnTo>
                    <a:pt x="58601" y="179341"/>
                  </a:lnTo>
                  <a:lnTo>
                    <a:pt x="51689" y="184172"/>
                  </a:lnTo>
                  <a:close/>
                </a:path>
                <a:path w="260984" h="184785">
                  <a:moveTo>
                    <a:pt x="65513" y="184172"/>
                  </a:moveTo>
                  <a:lnTo>
                    <a:pt x="58601" y="179341"/>
                  </a:lnTo>
                  <a:lnTo>
                    <a:pt x="63910" y="179341"/>
                  </a:lnTo>
                  <a:lnTo>
                    <a:pt x="65513" y="184172"/>
                  </a:lnTo>
                  <a:close/>
                </a:path>
                <a:path w="260984" h="184785">
                  <a:moveTo>
                    <a:pt x="109089" y="171189"/>
                  </a:moveTo>
                  <a:lnTo>
                    <a:pt x="103679" y="171189"/>
                  </a:lnTo>
                  <a:lnTo>
                    <a:pt x="106384" y="163037"/>
                  </a:lnTo>
                  <a:lnTo>
                    <a:pt x="109089" y="171189"/>
                  </a:lnTo>
                  <a:close/>
                </a:path>
                <a:path w="260984" h="184785">
                  <a:moveTo>
                    <a:pt x="99472" y="184172"/>
                  </a:moveTo>
                  <a:lnTo>
                    <a:pt x="102177" y="176020"/>
                  </a:lnTo>
                  <a:lnTo>
                    <a:pt x="95265" y="171189"/>
                  </a:lnTo>
                  <a:lnTo>
                    <a:pt x="117503" y="171189"/>
                  </a:lnTo>
                  <a:lnTo>
                    <a:pt x="110591" y="176020"/>
                  </a:lnTo>
                  <a:lnTo>
                    <a:pt x="111693" y="179341"/>
                  </a:lnTo>
                  <a:lnTo>
                    <a:pt x="106384" y="179341"/>
                  </a:lnTo>
                  <a:lnTo>
                    <a:pt x="99472" y="184172"/>
                  </a:lnTo>
                  <a:close/>
                </a:path>
                <a:path w="260984" h="184785">
                  <a:moveTo>
                    <a:pt x="113296" y="184172"/>
                  </a:moveTo>
                  <a:lnTo>
                    <a:pt x="106384" y="179341"/>
                  </a:lnTo>
                  <a:lnTo>
                    <a:pt x="111693" y="179341"/>
                  </a:lnTo>
                  <a:lnTo>
                    <a:pt x="113296" y="184172"/>
                  </a:lnTo>
                  <a:close/>
                </a:path>
                <a:path w="260984" h="184785">
                  <a:moveTo>
                    <a:pt x="156872" y="171189"/>
                  </a:moveTo>
                  <a:lnTo>
                    <a:pt x="151462" y="171189"/>
                  </a:lnTo>
                  <a:lnTo>
                    <a:pt x="154167" y="163037"/>
                  </a:lnTo>
                  <a:lnTo>
                    <a:pt x="156872" y="171189"/>
                  </a:lnTo>
                  <a:close/>
                </a:path>
                <a:path w="260984" h="184785">
                  <a:moveTo>
                    <a:pt x="147255" y="184172"/>
                  </a:moveTo>
                  <a:lnTo>
                    <a:pt x="149960" y="176020"/>
                  </a:lnTo>
                  <a:lnTo>
                    <a:pt x="143048" y="171189"/>
                  </a:lnTo>
                  <a:lnTo>
                    <a:pt x="165286" y="171189"/>
                  </a:lnTo>
                  <a:lnTo>
                    <a:pt x="158374" y="176020"/>
                  </a:lnTo>
                  <a:lnTo>
                    <a:pt x="159476" y="179341"/>
                  </a:lnTo>
                  <a:lnTo>
                    <a:pt x="154167" y="179341"/>
                  </a:lnTo>
                  <a:lnTo>
                    <a:pt x="147255" y="184172"/>
                  </a:lnTo>
                  <a:close/>
                </a:path>
                <a:path w="260984" h="184785">
                  <a:moveTo>
                    <a:pt x="161079" y="184172"/>
                  </a:moveTo>
                  <a:lnTo>
                    <a:pt x="154167" y="179341"/>
                  </a:lnTo>
                  <a:lnTo>
                    <a:pt x="159476" y="179341"/>
                  </a:lnTo>
                  <a:lnTo>
                    <a:pt x="161079" y="184172"/>
                  </a:lnTo>
                  <a:close/>
                </a:path>
                <a:path w="260984" h="184785">
                  <a:moveTo>
                    <a:pt x="204354" y="171189"/>
                  </a:moveTo>
                  <a:lnTo>
                    <a:pt x="198945" y="171189"/>
                  </a:lnTo>
                  <a:lnTo>
                    <a:pt x="201650" y="163037"/>
                  </a:lnTo>
                  <a:lnTo>
                    <a:pt x="204354" y="171189"/>
                  </a:lnTo>
                  <a:close/>
                </a:path>
                <a:path w="260984" h="184785">
                  <a:moveTo>
                    <a:pt x="194737" y="184172"/>
                  </a:moveTo>
                  <a:lnTo>
                    <a:pt x="197442" y="176020"/>
                  </a:lnTo>
                  <a:lnTo>
                    <a:pt x="190530" y="171189"/>
                  </a:lnTo>
                  <a:lnTo>
                    <a:pt x="212769" y="171189"/>
                  </a:lnTo>
                  <a:lnTo>
                    <a:pt x="205857" y="176020"/>
                  </a:lnTo>
                  <a:lnTo>
                    <a:pt x="206959" y="179341"/>
                  </a:lnTo>
                  <a:lnTo>
                    <a:pt x="201650" y="179341"/>
                  </a:lnTo>
                  <a:lnTo>
                    <a:pt x="194737" y="184172"/>
                  </a:lnTo>
                  <a:close/>
                </a:path>
                <a:path w="260984" h="184785">
                  <a:moveTo>
                    <a:pt x="208562" y="184172"/>
                  </a:moveTo>
                  <a:lnTo>
                    <a:pt x="201650" y="179341"/>
                  </a:lnTo>
                  <a:lnTo>
                    <a:pt x="206959" y="179341"/>
                  </a:lnTo>
                  <a:lnTo>
                    <a:pt x="208562" y="184172"/>
                  </a:lnTo>
                  <a:close/>
                </a:path>
                <a:path w="260984" h="184785">
                  <a:moveTo>
                    <a:pt x="252137" y="171189"/>
                  </a:moveTo>
                  <a:lnTo>
                    <a:pt x="246728" y="171189"/>
                  </a:lnTo>
                  <a:lnTo>
                    <a:pt x="249132" y="163037"/>
                  </a:lnTo>
                  <a:lnTo>
                    <a:pt x="252137" y="171189"/>
                  </a:lnTo>
                  <a:close/>
                </a:path>
                <a:path w="260984" h="184785">
                  <a:moveTo>
                    <a:pt x="242520" y="184172"/>
                  </a:moveTo>
                  <a:lnTo>
                    <a:pt x="245225" y="176020"/>
                  </a:lnTo>
                  <a:lnTo>
                    <a:pt x="238313" y="171189"/>
                  </a:lnTo>
                  <a:lnTo>
                    <a:pt x="260552" y="171189"/>
                  </a:lnTo>
                  <a:lnTo>
                    <a:pt x="253640" y="176020"/>
                  </a:lnTo>
                  <a:lnTo>
                    <a:pt x="254742" y="179341"/>
                  </a:lnTo>
                  <a:lnTo>
                    <a:pt x="249432" y="179341"/>
                  </a:lnTo>
                  <a:lnTo>
                    <a:pt x="242520" y="184172"/>
                  </a:lnTo>
                  <a:close/>
                </a:path>
                <a:path w="260984" h="184785">
                  <a:moveTo>
                    <a:pt x="256344" y="184172"/>
                  </a:moveTo>
                  <a:lnTo>
                    <a:pt x="249432" y="179341"/>
                  </a:lnTo>
                  <a:lnTo>
                    <a:pt x="254742" y="179341"/>
                  </a:lnTo>
                  <a:lnTo>
                    <a:pt x="256344" y="1841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6584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7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42795" y="6171651"/>
            <a:ext cx="915035" cy="749300"/>
          </a:xfrm>
          <a:custGeom>
            <a:avLst/>
            <a:gdLst/>
            <a:ahLst/>
            <a:cxnLst/>
            <a:rect l="l" t="t" r="r" b="b"/>
            <a:pathLst>
              <a:path w="915035" h="749300">
                <a:moveTo>
                  <a:pt x="591441" y="749192"/>
                </a:moveTo>
                <a:lnTo>
                  <a:pt x="591441" y="588980"/>
                </a:lnTo>
                <a:lnTo>
                  <a:pt x="542969" y="586810"/>
                </a:lnTo>
                <a:lnTo>
                  <a:pt x="495570" y="580861"/>
                </a:lnTo>
                <a:lnTo>
                  <a:pt x="449396" y="571284"/>
                </a:lnTo>
                <a:lnTo>
                  <a:pt x="404601" y="558229"/>
                </a:lnTo>
                <a:lnTo>
                  <a:pt x="361336" y="541849"/>
                </a:lnTo>
                <a:lnTo>
                  <a:pt x="319756" y="522295"/>
                </a:lnTo>
                <a:lnTo>
                  <a:pt x="280012" y="499718"/>
                </a:lnTo>
                <a:lnTo>
                  <a:pt x="242257" y="474269"/>
                </a:lnTo>
                <a:lnTo>
                  <a:pt x="206645" y="446101"/>
                </a:lnTo>
                <a:lnTo>
                  <a:pt x="173327" y="415363"/>
                </a:lnTo>
                <a:lnTo>
                  <a:pt x="142458" y="382208"/>
                </a:lnTo>
                <a:lnTo>
                  <a:pt x="114189" y="346787"/>
                </a:lnTo>
                <a:lnTo>
                  <a:pt x="88674" y="309251"/>
                </a:lnTo>
                <a:lnTo>
                  <a:pt x="66065" y="269752"/>
                </a:lnTo>
                <a:lnTo>
                  <a:pt x="46515" y="228440"/>
                </a:lnTo>
                <a:lnTo>
                  <a:pt x="30177" y="185468"/>
                </a:lnTo>
                <a:lnTo>
                  <a:pt x="17203" y="140987"/>
                </a:lnTo>
                <a:lnTo>
                  <a:pt x="7748" y="95147"/>
                </a:lnTo>
                <a:lnTo>
                  <a:pt x="1962" y="48101"/>
                </a:lnTo>
                <a:lnTo>
                  <a:pt x="0" y="0"/>
                </a:lnTo>
                <a:lnTo>
                  <a:pt x="133563" y="0"/>
                </a:lnTo>
                <a:lnTo>
                  <a:pt x="135929" y="46451"/>
                </a:lnTo>
                <a:lnTo>
                  <a:pt x="142872" y="91580"/>
                </a:lnTo>
                <a:lnTo>
                  <a:pt x="154161" y="135159"/>
                </a:lnTo>
                <a:lnTo>
                  <a:pt x="169566" y="176959"/>
                </a:lnTo>
                <a:lnTo>
                  <a:pt x="188856" y="216751"/>
                </a:lnTo>
                <a:lnTo>
                  <a:pt x="211801" y="254307"/>
                </a:lnTo>
                <a:lnTo>
                  <a:pt x="238168" y="289399"/>
                </a:lnTo>
                <a:lnTo>
                  <a:pt x="267728" y="321797"/>
                </a:lnTo>
                <a:lnTo>
                  <a:pt x="300250" y="351272"/>
                </a:lnTo>
                <a:lnTo>
                  <a:pt x="335502" y="377598"/>
                </a:lnTo>
                <a:lnTo>
                  <a:pt x="373255" y="400544"/>
                </a:lnTo>
                <a:lnTo>
                  <a:pt x="413277" y="419883"/>
                </a:lnTo>
                <a:lnTo>
                  <a:pt x="455337" y="435385"/>
                </a:lnTo>
                <a:lnTo>
                  <a:pt x="499205" y="446823"/>
                </a:lnTo>
                <a:lnTo>
                  <a:pt x="544650" y="453967"/>
                </a:lnTo>
                <a:lnTo>
                  <a:pt x="591441" y="456589"/>
                </a:lnTo>
                <a:lnTo>
                  <a:pt x="591441" y="302572"/>
                </a:lnTo>
                <a:lnTo>
                  <a:pt x="914869" y="525877"/>
                </a:lnTo>
                <a:lnTo>
                  <a:pt x="591441" y="749192"/>
                </a:lnTo>
                <a:close/>
              </a:path>
            </a:pathLst>
          </a:custGeom>
          <a:solidFill>
            <a:srgbClr val="53A3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2690" y="1391598"/>
            <a:ext cx="5437505" cy="588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627630" algn="l"/>
                <a:tab pos="3570604" algn="l"/>
              </a:tabLst>
            </a:pPr>
            <a:r>
              <a:rPr sz="3700" spc="2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3700" spc="405" dirty="0">
                <a:solidFill>
                  <a:srgbClr val="212121"/>
                </a:solidFill>
                <a:latin typeface="Microsoft Sans Serif"/>
                <a:cs typeface="Microsoft Sans Serif"/>
              </a:rPr>
              <a:t>I</a:t>
            </a:r>
            <a:r>
              <a:rPr sz="3700" spc="2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3700" spc="275" dirty="0">
                <a:solidFill>
                  <a:srgbClr val="212121"/>
                </a:solidFill>
                <a:latin typeface="Microsoft Sans Serif"/>
                <a:cs typeface="Microsoft Sans Serif"/>
              </a:rPr>
              <a:t>T</a:t>
            </a:r>
            <a:r>
              <a:rPr sz="3700" spc="370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3700" spc="825" dirty="0">
                <a:solidFill>
                  <a:srgbClr val="212121"/>
                </a:solidFill>
                <a:latin typeface="Microsoft Sans Serif"/>
                <a:cs typeface="Microsoft Sans Serif"/>
              </a:rPr>
              <a:t>M</a:t>
            </a:r>
            <a:r>
              <a:rPr sz="3700" spc="459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37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3700" spc="640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r>
              <a:rPr sz="3700" spc="135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37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3700" spc="2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3700" spc="695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3700" spc="295" dirty="0">
                <a:solidFill>
                  <a:srgbClr val="212121"/>
                </a:solidFill>
                <a:latin typeface="Microsoft Sans Serif"/>
                <a:cs typeface="Microsoft Sans Serif"/>
              </a:rPr>
              <a:t>L</a:t>
            </a:r>
            <a:r>
              <a:rPr sz="3700" spc="595" dirty="0">
                <a:solidFill>
                  <a:srgbClr val="212121"/>
                </a:solidFill>
                <a:latin typeface="Microsoft Sans Serif"/>
                <a:cs typeface="Microsoft Sans Serif"/>
              </a:rPr>
              <a:t>U</a:t>
            </a:r>
            <a:r>
              <a:rPr sz="3700" spc="405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endParaRPr sz="37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4104" y="2256519"/>
            <a:ext cx="6380480" cy="5473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28265" marR="490855" indent="-2219325">
              <a:lnSpc>
                <a:spcPct val="114700"/>
              </a:lnSpc>
              <a:spcBef>
                <a:spcPts val="100"/>
              </a:spcBef>
            </a:pPr>
            <a:r>
              <a:rPr sz="2400" spc="-160" dirty="0">
                <a:latin typeface="Verdana"/>
                <a:cs typeface="Verdana"/>
              </a:rPr>
              <a:t>ASPECTOS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60" dirty="0">
                <a:latin typeface="Verdana"/>
                <a:cs typeface="Verdana"/>
              </a:rPr>
              <a:t>LEGALES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40" dirty="0">
                <a:latin typeface="Verdana"/>
                <a:cs typeface="Verdana"/>
              </a:rPr>
              <a:t>DE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05" dirty="0">
                <a:latin typeface="Verdana"/>
                <a:cs typeface="Verdana"/>
              </a:rPr>
              <a:t>LA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50" dirty="0">
                <a:latin typeface="Verdana"/>
                <a:cs typeface="Verdana"/>
              </a:rPr>
              <a:t>SEGURIDAD  </a:t>
            </a:r>
            <a:r>
              <a:rPr sz="2400" spc="-180" dirty="0">
                <a:latin typeface="Verdana"/>
                <a:cs typeface="Verdana"/>
              </a:rPr>
              <a:t>SOCIAL</a:t>
            </a:r>
            <a:endParaRPr sz="2400" dirty="0">
              <a:latin typeface="Verdana"/>
              <a:cs typeface="Verdana"/>
            </a:endParaRPr>
          </a:p>
          <a:p>
            <a:pPr marL="12700" marR="5715" algn="just">
              <a:lnSpc>
                <a:spcPct val="123900"/>
              </a:lnSpc>
              <a:spcBef>
                <a:spcPts val="1575"/>
              </a:spcBef>
            </a:pPr>
            <a:r>
              <a:rPr sz="1900" spc="85" dirty="0">
                <a:solidFill>
                  <a:srgbClr val="212121"/>
                </a:solidFill>
                <a:latin typeface="Tahoma"/>
                <a:cs typeface="Tahoma"/>
              </a:rPr>
              <a:t>Con </a:t>
            </a:r>
            <a:r>
              <a:rPr sz="1900" spc="20" dirty="0">
                <a:solidFill>
                  <a:srgbClr val="212121"/>
                </a:solidFill>
                <a:latin typeface="Tahoma"/>
                <a:cs typeface="Tahoma"/>
              </a:rPr>
              <a:t>la </a:t>
            </a:r>
            <a:r>
              <a:rPr sz="1900" spc="80" dirty="0">
                <a:solidFill>
                  <a:srgbClr val="212121"/>
                </a:solidFill>
                <a:latin typeface="Tahoma"/>
                <a:cs typeface="Tahoma"/>
              </a:rPr>
              <a:t>expresión </a:t>
            </a:r>
            <a:r>
              <a:rPr sz="1900" b="1" i="1" spc="40" dirty="0">
                <a:solidFill>
                  <a:srgbClr val="212121"/>
                </a:solidFill>
                <a:latin typeface="Trebuchet MS"/>
                <a:cs typeface="Trebuchet MS"/>
              </a:rPr>
              <a:t>Seguridad </a:t>
            </a:r>
            <a:r>
              <a:rPr sz="19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Social </a:t>
            </a:r>
            <a:r>
              <a:rPr sz="1900" spc="60" dirty="0">
                <a:solidFill>
                  <a:srgbClr val="212121"/>
                </a:solidFill>
                <a:latin typeface="Tahoma"/>
                <a:cs typeface="Tahoma"/>
              </a:rPr>
              <a:t>se </a:t>
            </a:r>
            <a:r>
              <a:rPr sz="1900" spc="85" dirty="0">
                <a:solidFill>
                  <a:srgbClr val="212121"/>
                </a:solidFill>
                <a:latin typeface="Tahoma"/>
                <a:cs typeface="Tahoma"/>
              </a:rPr>
              <a:t>denomina </a:t>
            </a:r>
            <a:r>
              <a:rPr sz="1900" spc="70" dirty="0">
                <a:solidFill>
                  <a:srgbClr val="212121"/>
                </a:solidFill>
                <a:latin typeface="Tahoma"/>
                <a:cs typeface="Tahoma"/>
              </a:rPr>
              <a:t>una </a:t>
            </a:r>
            <a:r>
              <a:rPr sz="1900" spc="7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1900" spc="60" dirty="0">
                <a:solidFill>
                  <a:srgbClr val="212121"/>
                </a:solidFill>
                <a:latin typeface="Tahoma"/>
                <a:cs typeface="Tahoma"/>
              </a:rPr>
              <a:t>amplia </a:t>
            </a:r>
            <a:r>
              <a:rPr sz="1900" spc="55" dirty="0">
                <a:solidFill>
                  <a:srgbClr val="212121"/>
                </a:solidFill>
                <a:latin typeface="Tahoma"/>
                <a:cs typeface="Tahoma"/>
              </a:rPr>
              <a:t>temática </a:t>
            </a:r>
            <a:r>
              <a:rPr sz="1900" spc="90" dirty="0">
                <a:solidFill>
                  <a:srgbClr val="212121"/>
                </a:solidFill>
                <a:latin typeface="Tahoma"/>
                <a:cs typeface="Tahoma"/>
              </a:rPr>
              <a:t>que </a:t>
            </a:r>
            <a:r>
              <a:rPr sz="1900" spc="65" dirty="0">
                <a:solidFill>
                  <a:srgbClr val="212121"/>
                </a:solidFill>
                <a:latin typeface="Tahoma"/>
                <a:cs typeface="Tahoma"/>
              </a:rPr>
              <a:t>grandes </a:t>
            </a:r>
            <a:r>
              <a:rPr sz="1900" spc="70" dirty="0">
                <a:solidFill>
                  <a:srgbClr val="212121"/>
                </a:solidFill>
                <a:latin typeface="Tahoma"/>
                <a:cs typeface="Tahoma"/>
              </a:rPr>
              <a:t>esfuerzos </a:t>
            </a:r>
            <a:r>
              <a:rPr sz="1900" spc="55" dirty="0">
                <a:solidFill>
                  <a:srgbClr val="212121"/>
                </a:solidFill>
                <a:latin typeface="Tahoma"/>
                <a:cs typeface="Tahoma"/>
              </a:rPr>
              <a:t>ha </a:t>
            </a:r>
            <a:r>
              <a:rPr sz="1900" spc="80" dirty="0">
                <a:solidFill>
                  <a:srgbClr val="212121"/>
                </a:solidFill>
                <a:latin typeface="Tahoma"/>
                <a:cs typeface="Tahoma"/>
              </a:rPr>
              <a:t>costado </a:t>
            </a:r>
            <a:r>
              <a:rPr sz="1900" spc="70" dirty="0">
                <a:solidFill>
                  <a:srgbClr val="212121"/>
                </a:solidFill>
                <a:latin typeface="Tahoma"/>
                <a:cs typeface="Tahoma"/>
              </a:rPr>
              <a:t>su </a:t>
            </a:r>
            <a:r>
              <a:rPr sz="1900" spc="75" dirty="0">
                <a:solidFill>
                  <a:srgbClr val="212121"/>
                </a:solidFill>
                <a:latin typeface="Tahoma"/>
                <a:cs typeface="Tahoma"/>
              </a:rPr>
              <a:t> implementación</a:t>
            </a:r>
            <a:r>
              <a:rPr sz="1900" spc="8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1900" spc="-70" dirty="0">
                <a:solidFill>
                  <a:srgbClr val="212121"/>
                </a:solidFill>
                <a:latin typeface="Tahoma"/>
                <a:cs typeface="Tahoma"/>
              </a:rPr>
              <a:t>y</a:t>
            </a:r>
            <a:r>
              <a:rPr sz="1900" spc="-6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1900" spc="90" dirty="0">
                <a:solidFill>
                  <a:srgbClr val="212121"/>
                </a:solidFill>
                <a:latin typeface="Tahoma"/>
                <a:cs typeface="Tahoma"/>
              </a:rPr>
              <a:t>que</a:t>
            </a:r>
            <a:r>
              <a:rPr sz="1900" spc="9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1900" spc="45" dirty="0">
                <a:solidFill>
                  <a:srgbClr val="212121"/>
                </a:solidFill>
                <a:latin typeface="Tahoma"/>
                <a:cs typeface="Tahoma"/>
              </a:rPr>
              <a:t>todavía</a:t>
            </a:r>
            <a:r>
              <a:rPr sz="1900" spc="5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1900" spc="60" dirty="0">
                <a:solidFill>
                  <a:srgbClr val="212121"/>
                </a:solidFill>
                <a:latin typeface="Tahoma"/>
                <a:cs typeface="Tahoma"/>
              </a:rPr>
              <a:t>se</a:t>
            </a:r>
            <a:r>
              <a:rPr sz="1900" spc="6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1900" spc="75" dirty="0">
                <a:solidFill>
                  <a:srgbClr val="212121"/>
                </a:solidFill>
                <a:latin typeface="Tahoma"/>
                <a:cs typeface="Tahoma"/>
              </a:rPr>
              <a:t>presenta</a:t>
            </a:r>
            <a:r>
              <a:rPr sz="1900" spc="8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1900" spc="95" dirty="0">
                <a:solidFill>
                  <a:srgbClr val="212121"/>
                </a:solidFill>
                <a:latin typeface="Tahoma"/>
                <a:cs typeface="Tahoma"/>
              </a:rPr>
              <a:t>como </a:t>
            </a:r>
            <a:r>
              <a:rPr sz="1900" spc="10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1900" spc="80" dirty="0">
                <a:solidFill>
                  <a:srgbClr val="212121"/>
                </a:solidFill>
                <a:latin typeface="Tahoma"/>
                <a:cs typeface="Tahoma"/>
              </a:rPr>
              <a:t>pendiente</a:t>
            </a:r>
            <a:r>
              <a:rPr sz="1900" spc="-3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1900" spc="70" dirty="0">
                <a:solidFill>
                  <a:srgbClr val="212121"/>
                </a:solidFill>
                <a:latin typeface="Tahoma"/>
                <a:cs typeface="Tahoma"/>
              </a:rPr>
              <a:t>en</a:t>
            </a:r>
            <a:r>
              <a:rPr sz="1900" spc="-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1900" spc="45" dirty="0">
                <a:solidFill>
                  <a:srgbClr val="212121"/>
                </a:solidFill>
                <a:latin typeface="Tahoma"/>
                <a:cs typeface="Tahoma"/>
              </a:rPr>
              <a:t>gran</a:t>
            </a:r>
            <a:r>
              <a:rPr sz="1900" spc="-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1900" spc="65" dirty="0">
                <a:solidFill>
                  <a:srgbClr val="212121"/>
                </a:solidFill>
                <a:latin typeface="Tahoma"/>
                <a:cs typeface="Tahoma"/>
              </a:rPr>
              <a:t>cantidad</a:t>
            </a:r>
            <a:r>
              <a:rPr sz="1900" spc="-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1900" spc="80" dirty="0">
                <a:solidFill>
                  <a:srgbClr val="212121"/>
                </a:solidFill>
                <a:latin typeface="Tahoma"/>
                <a:cs typeface="Tahoma"/>
              </a:rPr>
              <a:t>de</a:t>
            </a:r>
            <a:r>
              <a:rPr sz="1900" spc="-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1900" spc="45" dirty="0">
                <a:solidFill>
                  <a:srgbClr val="212121"/>
                </a:solidFill>
                <a:latin typeface="Tahoma"/>
                <a:cs typeface="Tahoma"/>
              </a:rPr>
              <a:t>países.</a:t>
            </a:r>
            <a:endParaRPr sz="19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00" dirty="0">
              <a:latin typeface="Tahoma"/>
              <a:cs typeface="Tahoma"/>
            </a:endParaRPr>
          </a:p>
          <a:p>
            <a:pPr marL="12700" marR="5080" algn="just">
              <a:lnSpc>
                <a:spcPct val="123900"/>
              </a:lnSpc>
              <a:spcBef>
                <a:spcPts val="5"/>
              </a:spcBef>
            </a:pPr>
            <a:r>
              <a:rPr sz="1900" b="1" spc="50" dirty="0">
                <a:solidFill>
                  <a:srgbClr val="212121"/>
                </a:solidFill>
                <a:latin typeface="Trebuchet MS"/>
                <a:cs typeface="Trebuchet MS"/>
              </a:rPr>
              <a:t>I</a:t>
            </a:r>
            <a:r>
              <a:rPr sz="1900" b="1" i="1" spc="50" dirty="0">
                <a:solidFill>
                  <a:srgbClr val="212121"/>
                </a:solidFill>
                <a:latin typeface="Trebuchet MS"/>
                <a:cs typeface="Trebuchet MS"/>
              </a:rPr>
              <a:t>ncluye </a:t>
            </a:r>
            <a:r>
              <a:rPr sz="1900" b="1" i="1" spc="55" dirty="0">
                <a:solidFill>
                  <a:srgbClr val="212121"/>
                </a:solidFill>
                <a:latin typeface="Trebuchet MS"/>
                <a:cs typeface="Trebuchet MS"/>
              </a:rPr>
              <a:t>emprendimientos </a:t>
            </a:r>
            <a:r>
              <a:rPr sz="1900" b="1" i="1" spc="-85" dirty="0">
                <a:solidFill>
                  <a:srgbClr val="212121"/>
                </a:solidFill>
                <a:latin typeface="Trebuchet MS"/>
                <a:cs typeface="Trebuchet MS"/>
              </a:rPr>
              <a:t>y </a:t>
            </a:r>
            <a:r>
              <a:rPr sz="1900" b="1" i="1" spc="40" dirty="0">
                <a:solidFill>
                  <a:srgbClr val="212121"/>
                </a:solidFill>
                <a:latin typeface="Trebuchet MS"/>
                <a:cs typeface="Trebuchet MS"/>
              </a:rPr>
              <a:t>acciones </a:t>
            </a:r>
            <a:r>
              <a:rPr sz="19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públicas </a:t>
            </a:r>
            <a:r>
              <a:rPr sz="1900" b="1" i="1" spc="-85" dirty="0">
                <a:solidFill>
                  <a:srgbClr val="212121"/>
                </a:solidFill>
                <a:latin typeface="Trebuchet MS"/>
                <a:cs typeface="Trebuchet MS"/>
              </a:rPr>
              <a:t>y </a:t>
            </a:r>
            <a:r>
              <a:rPr sz="19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de </a:t>
            </a:r>
            <a:r>
              <a:rPr sz="1900" b="1" i="1" dirty="0">
                <a:solidFill>
                  <a:srgbClr val="212121"/>
                </a:solidFill>
                <a:latin typeface="Trebuchet MS"/>
                <a:cs typeface="Trebuchet MS"/>
              </a:rPr>
              <a:t>la </a:t>
            </a:r>
            <a:r>
              <a:rPr sz="1900" b="1" i="1" spc="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9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sociedad </a:t>
            </a:r>
            <a:r>
              <a:rPr sz="1900" b="1" i="1" spc="55" dirty="0">
                <a:solidFill>
                  <a:srgbClr val="212121"/>
                </a:solidFill>
                <a:latin typeface="Trebuchet MS"/>
                <a:cs typeface="Trebuchet MS"/>
              </a:rPr>
              <a:t>que </a:t>
            </a:r>
            <a:r>
              <a:rPr sz="1900" b="1" i="1" spc="45" dirty="0">
                <a:solidFill>
                  <a:srgbClr val="212121"/>
                </a:solidFill>
                <a:latin typeface="Trebuchet MS"/>
                <a:cs typeface="Trebuchet MS"/>
              </a:rPr>
              <a:t>tienen </a:t>
            </a:r>
            <a:r>
              <a:rPr sz="1900" b="1" i="1" spc="75" dirty="0">
                <a:solidFill>
                  <a:srgbClr val="212121"/>
                </a:solidFill>
                <a:latin typeface="Trebuchet MS"/>
                <a:cs typeface="Trebuchet MS"/>
              </a:rPr>
              <a:t>como </a:t>
            </a:r>
            <a:r>
              <a:rPr sz="1900" b="1" i="1" spc="5" dirty="0">
                <a:solidFill>
                  <a:srgbClr val="212121"/>
                </a:solidFill>
                <a:latin typeface="Trebuchet MS"/>
                <a:cs typeface="Trebuchet MS"/>
              </a:rPr>
              <a:t>objeto </a:t>
            </a:r>
            <a:r>
              <a:rPr sz="19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acercar </a:t>
            </a:r>
            <a:r>
              <a:rPr sz="1900" b="1" i="1" dirty="0">
                <a:solidFill>
                  <a:srgbClr val="212121"/>
                </a:solidFill>
                <a:latin typeface="Trebuchet MS"/>
                <a:cs typeface="Trebuchet MS"/>
              </a:rPr>
              <a:t>la </a:t>
            </a:r>
            <a:r>
              <a:rPr sz="1900" b="1" i="1" spc="85" dirty="0">
                <a:solidFill>
                  <a:srgbClr val="212121"/>
                </a:solidFill>
                <a:latin typeface="Trebuchet MS"/>
                <a:cs typeface="Trebuchet MS"/>
              </a:rPr>
              <a:t>más </a:t>
            </a:r>
            <a:r>
              <a:rPr sz="1900" b="1" i="1" spc="5" dirty="0">
                <a:solidFill>
                  <a:srgbClr val="212121"/>
                </a:solidFill>
                <a:latin typeface="Trebuchet MS"/>
                <a:cs typeface="Trebuchet MS"/>
              </a:rPr>
              <a:t>alta </a:t>
            </a:r>
            <a:r>
              <a:rPr sz="1900" b="1" i="1" spc="-56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9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satisfacción posible </a:t>
            </a:r>
            <a:r>
              <a:rPr sz="1900" b="1" i="1" spc="5" dirty="0">
                <a:solidFill>
                  <a:srgbClr val="212121"/>
                </a:solidFill>
                <a:latin typeface="Trebuchet MS"/>
                <a:cs typeface="Trebuchet MS"/>
              </a:rPr>
              <a:t>a </a:t>
            </a:r>
            <a:r>
              <a:rPr sz="19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las </a:t>
            </a:r>
            <a:r>
              <a:rPr sz="1900" b="1" i="1" spc="45" dirty="0">
                <a:solidFill>
                  <a:srgbClr val="212121"/>
                </a:solidFill>
                <a:latin typeface="Trebuchet MS"/>
                <a:cs typeface="Trebuchet MS"/>
              </a:rPr>
              <a:t>necesidades </a:t>
            </a:r>
            <a:r>
              <a:rPr sz="1900" b="1" i="1" spc="-85" dirty="0">
                <a:solidFill>
                  <a:srgbClr val="212121"/>
                </a:solidFill>
                <a:latin typeface="Trebuchet MS"/>
                <a:cs typeface="Trebuchet MS"/>
              </a:rPr>
              <a:t>y </a:t>
            </a:r>
            <a:r>
              <a:rPr sz="1900" b="1" i="1" spc="45" dirty="0">
                <a:solidFill>
                  <a:srgbClr val="212121"/>
                </a:solidFill>
                <a:latin typeface="Trebuchet MS"/>
                <a:cs typeface="Trebuchet MS"/>
              </a:rPr>
              <a:t>condiciones </a:t>
            </a:r>
            <a:r>
              <a:rPr sz="1900" b="1" i="1" spc="5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9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del</a:t>
            </a:r>
            <a:r>
              <a:rPr sz="1900" b="1" i="1" spc="-1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900" b="1" i="1" spc="70" dirty="0">
                <a:solidFill>
                  <a:srgbClr val="212121"/>
                </a:solidFill>
                <a:latin typeface="Trebuchet MS"/>
                <a:cs typeface="Trebuchet MS"/>
              </a:rPr>
              <a:t>hombre</a:t>
            </a:r>
            <a:endParaRPr sz="1900" dirty="0">
              <a:latin typeface="Trebuchet MS"/>
              <a:cs typeface="Trebuchet MS"/>
            </a:endParaRPr>
          </a:p>
          <a:p>
            <a:pPr marL="2538095" algn="ctr">
              <a:lnSpc>
                <a:spcPct val="100000"/>
              </a:lnSpc>
              <a:spcBef>
                <a:spcPts val="55"/>
              </a:spcBef>
            </a:pPr>
            <a:r>
              <a:rPr sz="2100" spc="90" dirty="0">
                <a:solidFill>
                  <a:srgbClr val="212121"/>
                </a:solidFill>
                <a:latin typeface="Tahoma"/>
                <a:cs typeface="Tahoma"/>
              </a:rPr>
              <a:t>Supone</a:t>
            </a:r>
            <a:r>
              <a:rPr sz="2100" spc="-5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20" dirty="0">
                <a:solidFill>
                  <a:srgbClr val="212121"/>
                </a:solidFill>
                <a:latin typeface="Tahoma"/>
                <a:cs typeface="Tahoma"/>
              </a:rPr>
              <a:t>la</a:t>
            </a:r>
            <a:r>
              <a:rPr sz="2100" spc="-5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75" dirty="0">
                <a:solidFill>
                  <a:srgbClr val="212121"/>
                </a:solidFill>
                <a:latin typeface="Tahoma"/>
                <a:cs typeface="Tahoma"/>
              </a:rPr>
              <a:t>ideación</a:t>
            </a:r>
            <a:r>
              <a:rPr sz="2100" spc="-5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-85" dirty="0">
                <a:solidFill>
                  <a:srgbClr val="212121"/>
                </a:solidFill>
                <a:latin typeface="Tahoma"/>
                <a:cs typeface="Tahoma"/>
              </a:rPr>
              <a:t>y</a:t>
            </a:r>
            <a:endParaRPr sz="2100" dirty="0">
              <a:latin typeface="Tahoma"/>
              <a:cs typeface="Tahoma"/>
            </a:endParaRPr>
          </a:p>
          <a:p>
            <a:pPr marL="2463800" algn="ctr">
              <a:lnSpc>
                <a:spcPct val="100000"/>
              </a:lnSpc>
              <a:spcBef>
                <a:spcPts val="625"/>
              </a:spcBef>
            </a:pPr>
            <a:r>
              <a:rPr sz="2100" spc="70" dirty="0">
                <a:solidFill>
                  <a:srgbClr val="212121"/>
                </a:solidFill>
                <a:latin typeface="Tahoma"/>
                <a:cs typeface="Tahoma"/>
              </a:rPr>
              <a:t>despliegue</a:t>
            </a:r>
            <a:r>
              <a:rPr sz="2100" spc="-6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de</a:t>
            </a:r>
            <a:endParaRPr sz="2100" dirty="0">
              <a:latin typeface="Tahoma"/>
              <a:cs typeface="Tahoma"/>
            </a:endParaRPr>
          </a:p>
          <a:p>
            <a:pPr marL="2537460" algn="ctr">
              <a:lnSpc>
                <a:spcPct val="100000"/>
              </a:lnSpc>
              <a:spcBef>
                <a:spcPts val="685"/>
              </a:spcBef>
            </a:pPr>
            <a:r>
              <a:rPr sz="2400" b="1" spc="130" dirty="0">
                <a:solidFill>
                  <a:srgbClr val="37B5FF"/>
                </a:solidFill>
                <a:latin typeface="Trebuchet MS"/>
                <a:cs typeface="Trebuchet MS"/>
              </a:rPr>
              <a:t>POLÍTICAS</a:t>
            </a:r>
            <a:r>
              <a:rPr sz="2400" b="1" spc="-45" dirty="0">
                <a:solidFill>
                  <a:srgbClr val="37B5FF"/>
                </a:solidFill>
                <a:latin typeface="Trebuchet MS"/>
                <a:cs typeface="Trebuchet MS"/>
              </a:rPr>
              <a:t> </a:t>
            </a:r>
            <a:r>
              <a:rPr sz="2400" b="1" spc="155" dirty="0">
                <a:solidFill>
                  <a:srgbClr val="37B5FF"/>
                </a:solidFill>
                <a:latin typeface="Trebuchet MS"/>
                <a:cs typeface="Trebuchet MS"/>
              </a:rPr>
              <a:t>PÚBLICAS</a:t>
            </a: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7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2690" y="1391598"/>
            <a:ext cx="5437505" cy="588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627630" algn="l"/>
                <a:tab pos="3570604" algn="l"/>
              </a:tabLst>
            </a:pPr>
            <a:r>
              <a:rPr sz="3700" spc="2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3700" spc="405" dirty="0">
                <a:solidFill>
                  <a:srgbClr val="212121"/>
                </a:solidFill>
                <a:latin typeface="Microsoft Sans Serif"/>
                <a:cs typeface="Microsoft Sans Serif"/>
              </a:rPr>
              <a:t>I</a:t>
            </a:r>
            <a:r>
              <a:rPr sz="3700" spc="2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3700" spc="275" dirty="0">
                <a:solidFill>
                  <a:srgbClr val="212121"/>
                </a:solidFill>
                <a:latin typeface="Microsoft Sans Serif"/>
                <a:cs typeface="Microsoft Sans Serif"/>
              </a:rPr>
              <a:t>T</a:t>
            </a:r>
            <a:r>
              <a:rPr sz="3700" spc="370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3700" spc="825" dirty="0">
                <a:solidFill>
                  <a:srgbClr val="212121"/>
                </a:solidFill>
                <a:latin typeface="Microsoft Sans Serif"/>
                <a:cs typeface="Microsoft Sans Serif"/>
              </a:rPr>
              <a:t>M</a:t>
            </a:r>
            <a:r>
              <a:rPr sz="3700" spc="459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37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3700" spc="640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r>
              <a:rPr sz="3700" spc="135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37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3700" spc="2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3700" spc="695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3700" spc="295" dirty="0">
                <a:solidFill>
                  <a:srgbClr val="212121"/>
                </a:solidFill>
                <a:latin typeface="Microsoft Sans Serif"/>
                <a:cs typeface="Microsoft Sans Serif"/>
              </a:rPr>
              <a:t>L</a:t>
            </a:r>
            <a:r>
              <a:rPr sz="3700" spc="595" dirty="0">
                <a:solidFill>
                  <a:srgbClr val="212121"/>
                </a:solidFill>
                <a:latin typeface="Microsoft Sans Serif"/>
                <a:cs typeface="Microsoft Sans Serif"/>
              </a:rPr>
              <a:t>U</a:t>
            </a:r>
            <a:r>
              <a:rPr sz="3700" spc="405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endParaRPr sz="37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104" y="2256512"/>
            <a:ext cx="5989320" cy="7414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28265" marR="99695" indent="-2219325">
              <a:lnSpc>
                <a:spcPct val="114700"/>
              </a:lnSpc>
              <a:spcBef>
                <a:spcPts val="100"/>
              </a:spcBef>
            </a:pPr>
            <a:r>
              <a:rPr sz="2400" spc="-160" dirty="0">
                <a:latin typeface="Verdana"/>
                <a:cs typeface="Verdana"/>
              </a:rPr>
              <a:t>ASPECTOS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60" dirty="0">
                <a:latin typeface="Verdana"/>
                <a:cs typeface="Verdana"/>
              </a:rPr>
              <a:t>LEGALES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40" dirty="0">
                <a:latin typeface="Verdana"/>
                <a:cs typeface="Verdana"/>
              </a:rPr>
              <a:t>DE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05" dirty="0">
                <a:latin typeface="Verdana"/>
                <a:cs typeface="Verdana"/>
              </a:rPr>
              <a:t>LA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50" dirty="0">
                <a:latin typeface="Verdana"/>
                <a:cs typeface="Verdana"/>
              </a:rPr>
              <a:t>SEGURIDAD  </a:t>
            </a:r>
            <a:r>
              <a:rPr sz="2400" spc="-180" dirty="0">
                <a:latin typeface="Verdana"/>
                <a:cs typeface="Verdana"/>
              </a:rPr>
              <a:t>SOCIAL</a:t>
            </a:r>
            <a:endParaRPr sz="2400">
              <a:latin typeface="Verdana"/>
              <a:cs typeface="Verdana"/>
            </a:endParaRPr>
          </a:p>
          <a:p>
            <a:pPr marL="12700" marR="5715" algn="just">
              <a:lnSpc>
                <a:spcPct val="123700"/>
              </a:lnSpc>
              <a:spcBef>
                <a:spcPts val="1470"/>
              </a:spcBef>
              <a:tabLst>
                <a:tab pos="1781175" algn="l"/>
                <a:tab pos="4262120" algn="l"/>
              </a:tabLst>
            </a:pPr>
            <a:r>
              <a:rPr sz="2250" spc="35" dirty="0">
                <a:solidFill>
                  <a:srgbClr val="212121"/>
                </a:solidFill>
                <a:latin typeface="Tahoma"/>
                <a:cs typeface="Tahoma"/>
              </a:rPr>
              <a:t>Se</a:t>
            </a:r>
            <a:r>
              <a:rPr sz="2250" spc="4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75" dirty="0">
                <a:solidFill>
                  <a:srgbClr val="212121"/>
                </a:solidFill>
                <a:latin typeface="Tahoma"/>
                <a:cs typeface="Tahoma"/>
              </a:rPr>
              <a:t>señalan</a:t>
            </a:r>
            <a:r>
              <a:rPr sz="2250" spc="8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85" dirty="0">
                <a:solidFill>
                  <a:srgbClr val="212121"/>
                </a:solidFill>
                <a:latin typeface="Tahoma"/>
                <a:cs typeface="Tahoma"/>
              </a:rPr>
              <a:t>entre</a:t>
            </a:r>
            <a:r>
              <a:rPr sz="2250" spc="9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75" dirty="0">
                <a:solidFill>
                  <a:srgbClr val="212121"/>
                </a:solidFill>
                <a:latin typeface="Tahoma"/>
                <a:cs typeface="Tahoma"/>
              </a:rPr>
              <a:t>ellos</a:t>
            </a:r>
            <a:r>
              <a:rPr sz="2250" spc="8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45" dirty="0">
                <a:solidFill>
                  <a:srgbClr val="212121"/>
                </a:solidFill>
                <a:latin typeface="Tahoma"/>
                <a:cs typeface="Tahoma"/>
              </a:rPr>
              <a:t>las  </a:t>
            </a:r>
            <a:r>
              <a:rPr sz="2250" spc="75" dirty="0">
                <a:solidFill>
                  <a:srgbClr val="212121"/>
                </a:solidFill>
                <a:latin typeface="Tahoma"/>
                <a:cs typeface="Tahoma"/>
              </a:rPr>
              <a:t>contingencias </a:t>
            </a:r>
            <a:r>
              <a:rPr sz="2250" spc="8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75" dirty="0">
                <a:solidFill>
                  <a:srgbClr val="212121"/>
                </a:solidFill>
                <a:latin typeface="Tahoma"/>
                <a:cs typeface="Tahoma"/>
              </a:rPr>
              <a:t>c</a:t>
            </a:r>
            <a:r>
              <a:rPr sz="2250" spc="120" dirty="0">
                <a:solidFill>
                  <a:srgbClr val="212121"/>
                </a:solidFill>
                <a:latin typeface="Tahoma"/>
                <a:cs typeface="Tahoma"/>
              </a:rPr>
              <a:t>u</a:t>
            </a:r>
            <a:r>
              <a:rPr sz="2250" spc="-40" dirty="0">
                <a:solidFill>
                  <a:srgbClr val="212121"/>
                </a:solidFill>
                <a:latin typeface="Tahoma"/>
                <a:cs typeface="Tahoma"/>
              </a:rPr>
              <a:t>y</a:t>
            </a:r>
            <a:r>
              <a:rPr sz="2250" spc="15" dirty="0">
                <a:solidFill>
                  <a:srgbClr val="212121"/>
                </a:solidFill>
                <a:latin typeface="Tahoma"/>
                <a:cs typeface="Tahoma"/>
              </a:rPr>
              <a:t>a</a:t>
            </a:r>
            <a:r>
              <a:rPr sz="2250" dirty="0">
                <a:solidFill>
                  <a:srgbClr val="212121"/>
                </a:solidFill>
                <a:latin typeface="Tahoma"/>
                <a:cs typeface="Tahoma"/>
              </a:rPr>
              <a:t>	</a:t>
            </a:r>
            <a:r>
              <a:rPr sz="2250" spc="75" dirty="0">
                <a:solidFill>
                  <a:srgbClr val="212121"/>
                </a:solidFill>
                <a:latin typeface="Tahoma"/>
                <a:cs typeface="Tahoma"/>
              </a:rPr>
              <a:t>c</a:t>
            </a:r>
            <a:r>
              <a:rPr sz="2250" spc="145" dirty="0">
                <a:solidFill>
                  <a:srgbClr val="212121"/>
                </a:solidFill>
                <a:latin typeface="Tahoma"/>
                <a:cs typeface="Tahoma"/>
              </a:rPr>
              <a:t>ob</a:t>
            </a:r>
            <a:r>
              <a:rPr sz="2250" spc="95" dirty="0">
                <a:solidFill>
                  <a:srgbClr val="212121"/>
                </a:solidFill>
                <a:latin typeface="Tahoma"/>
                <a:cs typeface="Tahoma"/>
              </a:rPr>
              <a:t>e</a:t>
            </a:r>
            <a:r>
              <a:rPr sz="2250" spc="110" dirty="0">
                <a:solidFill>
                  <a:srgbClr val="212121"/>
                </a:solidFill>
                <a:latin typeface="Tahoma"/>
                <a:cs typeface="Tahoma"/>
              </a:rPr>
              <a:t>r</a:t>
            </a:r>
            <a:r>
              <a:rPr sz="2250" spc="45" dirty="0">
                <a:solidFill>
                  <a:srgbClr val="212121"/>
                </a:solidFill>
                <a:latin typeface="Tahoma"/>
                <a:cs typeface="Tahoma"/>
              </a:rPr>
              <a:t>t</a:t>
            </a:r>
            <a:r>
              <a:rPr sz="2250" spc="120" dirty="0">
                <a:solidFill>
                  <a:srgbClr val="212121"/>
                </a:solidFill>
                <a:latin typeface="Tahoma"/>
                <a:cs typeface="Tahoma"/>
              </a:rPr>
              <a:t>u</a:t>
            </a:r>
            <a:r>
              <a:rPr sz="2250" spc="110" dirty="0">
                <a:solidFill>
                  <a:srgbClr val="212121"/>
                </a:solidFill>
                <a:latin typeface="Tahoma"/>
                <a:cs typeface="Tahoma"/>
              </a:rPr>
              <a:t>r</a:t>
            </a:r>
            <a:r>
              <a:rPr sz="2250" spc="15" dirty="0">
                <a:solidFill>
                  <a:srgbClr val="212121"/>
                </a:solidFill>
                <a:latin typeface="Tahoma"/>
                <a:cs typeface="Tahoma"/>
              </a:rPr>
              <a:t>a</a:t>
            </a:r>
            <a:r>
              <a:rPr sz="2250" dirty="0">
                <a:solidFill>
                  <a:srgbClr val="212121"/>
                </a:solidFill>
                <a:latin typeface="Tahoma"/>
                <a:cs typeface="Tahoma"/>
              </a:rPr>
              <a:t>	</a:t>
            </a:r>
            <a:r>
              <a:rPr sz="2250" spc="75" dirty="0">
                <a:solidFill>
                  <a:srgbClr val="212121"/>
                </a:solidFill>
                <a:latin typeface="Tahoma"/>
                <a:cs typeface="Tahoma"/>
              </a:rPr>
              <a:t>c</a:t>
            </a:r>
            <a:r>
              <a:rPr sz="2250" spc="145" dirty="0">
                <a:solidFill>
                  <a:srgbClr val="212121"/>
                </a:solidFill>
                <a:latin typeface="Tahoma"/>
                <a:cs typeface="Tahoma"/>
              </a:rPr>
              <a:t>o</a:t>
            </a:r>
            <a:r>
              <a:rPr sz="2250" spc="110" dirty="0">
                <a:solidFill>
                  <a:srgbClr val="212121"/>
                </a:solidFill>
                <a:latin typeface="Tahoma"/>
                <a:cs typeface="Tahoma"/>
              </a:rPr>
              <a:t>rr</a:t>
            </a:r>
            <a:r>
              <a:rPr sz="2250" spc="95" dirty="0">
                <a:solidFill>
                  <a:srgbClr val="212121"/>
                </a:solidFill>
                <a:latin typeface="Tahoma"/>
                <a:cs typeface="Tahoma"/>
              </a:rPr>
              <a:t>e</a:t>
            </a:r>
            <a:r>
              <a:rPr sz="2250" spc="90" dirty="0">
                <a:solidFill>
                  <a:srgbClr val="212121"/>
                </a:solidFill>
                <a:latin typeface="Tahoma"/>
                <a:cs typeface="Tahoma"/>
              </a:rPr>
              <a:t>s</a:t>
            </a:r>
            <a:r>
              <a:rPr sz="2250" spc="145" dirty="0">
                <a:solidFill>
                  <a:srgbClr val="212121"/>
                </a:solidFill>
                <a:latin typeface="Tahoma"/>
                <a:cs typeface="Tahoma"/>
              </a:rPr>
              <a:t>po</a:t>
            </a:r>
            <a:r>
              <a:rPr sz="2250" spc="120" dirty="0">
                <a:solidFill>
                  <a:srgbClr val="212121"/>
                </a:solidFill>
                <a:latin typeface="Tahoma"/>
                <a:cs typeface="Tahoma"/>
              </a:rPr>
              <a:t>n</a:t>
            </a:r>
            <a:r>
              <a:rPr sz="2250" spc="145" dirty="0">
                <a:solidFill>
                  <a:srgbClr val="212121"/>
                </a:solidFill>
                <a:latin typeface="Tahoma"/>
                <a:cs typeface="Tahoma"/>
              </a:rPr>
              <a:t>d</a:t>
            </a:r>
            <a:r>
              <a:rPr sz="2250" spc="40" dirty="0">
                <a:solidFill>
                  <a:srgbClr val="212121"/>
                </a:solidFill>
                <a:latin typeface="Tahoma"/>
                <a:cs typeface="Tahoma"/>
              </a:rPr>
              <a:t>e  </a:t>
            </a:r>
            <a:r>
              <a:rPr sz="2250" spc="80" dirty="0">
                <a:solidFill>
                  <a:srgbClr val="212121"/>
                </a:solidFill>
                <a:latin typeface="Tahoma"/>
                <a:cs typeface="Tahoma"/>
              </a:rPr>
              <a:t>específicamente </a:t>
            </a:r>
            <a:r>
              <a:rPr sz="2250" spc="15" dirty="0">
                <a:solidFill>
                  <a:srgbClr val="212121"/>
                </a:solidFill>
                <a:latin typeface="Tahoma"/>
                <a:cs typeface="Tahoma"/>
              </a:rPr>
              <a:t>a </a:t>
            </a:r>
            <a:r>
              <a:rPr sz="2250" spc="25" dirty="0">
                <a:solidFill>
                  <a:srgbClr val="212121"/>
                </a:solidFill>
                <a:latin typeface="Tahoma"/>
                <a:cs typeface="Tahoma"/>
              </a:rPr>
              <a:t>la </a:t>
            </a:r>
            <a:r>
              <a:rPr sz="2250" spc="80" dirty="0">
                <a:solidFill>
                  <a:srgbClr val="212121"/>
                </a:solidFill>
                <a:latin typeface="Tahoma"/>
                <a:cs typeface="Tahoma"/>
              </a:rPr>
              <a:t>seguridad </a:t>
            </a:r>
            <a:r>
              <a:rPr sz="2250" spc="35" dirty="0">
                <a:solidFill>
                  <a:srgbClr val="212121"/>
                </a:solidFill>
                <a:latin typeface="Tahoma"/>
                <a:cs typeface="Tahoma"/>
              </a:rPr>
              <a:t>social, </a:t>
            </a:r>
            <a:r>
              <a:rPr sz="2250" spc="114" dirty="0">
                <a:solidFill>
                  <a:srgbClr val="212121"/>
                </a:solidFill>
                <a:latin typeface="Tahoma"/>
                <a:cs typeface="Tahoma"/>
              </a:rPr>
              <a:t>como </a:t>
            </a:r>
            <a:r>
              <a:rPr sz="2250" spc="-69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25" dirty="0">
                <a:solidFill>
                  <a:srgbClr val="212121"/>
                </a:solidFill>
                <a:latin typeface="Tahoma"/>
                <a:cs typeface="Tahoma"/>
              </a:rPr>
              <a:t>son:</a:t>
            </a:r>
            <a:endParaRPr sz="2250">
              <a:latin typeface="Tahoma"/>
              <a:cs typeface="Tahoma"/>
            </a:endParaRPr>
          </a:p>
          <a:p>
            <a:pPr marL="499745" indent="-272415" algn="just">
              <a:lnSpc>
                <a:spcPct val="100000"/>
              </a:lnSpc>
              <a:spcBef>
                <a:spcPts val="640"/>
              </a:spcBef>
              <a:buAutoNum type="arabicPeriod"/>
              <a:tabLst>
                <a:tab pos="500380" algn="l"/>
              </a:tabLst>
            </a:pPr>
            <a:r>
              <a:rPr sz="2250" spc="25" dirty="0">
                <a:solidFill>
                  <a:srgbClr val="212121"/>
                </a:solidFill>
                <a:latin typeface="Tahoma"/>
                <a:cs typeface="Tahoma"/>
              </a:rPr>
              <a:t>la</a:t>
            </a:r>
            <a:r>
              <a:rPr sz="2250" spc="-7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b="1" spc="-5" dirty="0">
                <a:solidFill>
                  <a:srgbClr val="212121"/>
                </a:solidFill>
                <a:latin typeface="Trebuchet MS"/>
                <a:cs typeface="Trebuchet MS"/>
              </a:rPr>
              <a:t>vejez</a:t>
            </a:r>
            <a:r>
              <a:rPr sz="2250" spc="-5" dirty="0">
                <a:solidFill>
                  <a:srgbClr val="212121"/>
                </a:solidFill>
                <a:latin typeface="Tahoma"/>
                <a:cs typeface="Tahoma"/>
              </a:rPr>
              <a:t>,</a:t>
            </a:r>
            <a:endParaRPr sz="2250">
              <a:latin typeface="Tahoma"/>
              <a:cs typeface="Tahoma"/>
            </a:endParaRPr>
          </a:p>
          <a:p>
            <a:pPr marL="499745" indent="-272415">
              <a:lnSpc>
                <a:spcPct val="100000"/>
              </a:lnSpc>
              <a:spcBef>
                <a:spcPts val="640"/>
              </a:spcBef>
              <a:buAutoNum type="arabicPeriod"/>
              <a:tabLst>
                <a:tab pos="500380" algn="l"/>
              </a:tabLst>
            </a:pPr>
            <a:r>
              <a:rPr sz="2250" spc="25" dirty="0">
                <a:solidFill>
                  <a:srgbClr val="212121"/>
                </a:solidFill>
                <a:latin typeface="Tahoma"/>
                <a:cs typeface="Tahoma"/>
              </a:rPr>
              <a:t>la</a:t>
            </a:r>
            <a:r>
              <a:rPr sz="2250" spc="-5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b="1" spc="110" dirty="0">
                <a:solidFill>
                  <a:srgbClr val="212121"/>
                </a:solidFill>
                <a:latin typeface="Trebuchet MS"/>
                <a:cs typeface="Trebuchet MS"/>
              </a:rPr>
              <a:t>incapacidad</a:t>
            </a:r>
            <a:r>
              <a:rPr sz="2250" spc="110" dirty="0">
                <a:solidFill>
                  <a:srgbClr val="212121"/>
                </a:solidFill>
                <a:latin typeface="Tahoma"/>
                <a:cs typeface="Tahoma"/>
              </a:rPr>
              <a:t>,</a:t>
            </a:r>
            <a:endParaRPr sz="2250">
              <a:latin typeface="Tahoma"/>
              <a:cs typeface="Tahoma"/>
            </a:endParaRPr>
          </a:p>
          <a:p>
            <a:pPr marL="499745" indent="-272415" algn="just">
              <a:lnSpc>
                <a:spcPct val="100000"/>
              </a:lnSpc>
              <a:spcBef>
                <a:spcPts val="640"/>
              </a:spcBef>
              <a:buAutoNum type="arabicPeriod"/>
              <a:tabLst>
                <a:tab pos="500380" algn="l"/>
              </a:tabLst>
            </a:pPr>
            <a:r>
              <a:rPr sz="2250" spc="25" dirty="0">
                <a:solidFill>
                  <a:srgbClr val="212121"/>
                </a:solidFill>
                <a:latin typeface="Tahoma"/>
                <a:cs typeface="Tahoma"/>
              </a:rPr>
              <a:t>la</a:t>
            </a:r>
            <a:r>
              <a:rPr sz="2250" spc="-7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b="1" spc="105" dirty="0">
                <a:solidFill>
                  <a:srgbClr val="212121"/>
                </a:solidFill>
                <a:latin typeface="Trebuchet MS"/>
                <a:cs typeface="Trebuchet MS"/>
              </a:rPr>
              <a:t>salud</a:t>
            </a:r>
            <a:r>
              <a:rPr sz="2250" spc="105" dirty="0">
                <a:solidFill>
                  <a:srgbClr val="212121"/>
                </a:solidFill>
                <a:latin typeface="Tahoma"/>
                <a:cs typeface="Tahoma"/>
              </a:rPr>
              <a:t>,</a:t>
            </a:r>
            <a:endParaRPr sz="2250">
              <a:latin typeface="Tahoma"/>
              <a:cs typeface="Tahoma"/>
            </a:endParaRPr>
          </a:p>
          <a:p>
            <a:pPr marL="499745" indent="-272415">
              <a:lnSpc>
                <a:spcPct val="100000"/>
              </a:lnSpc>
              <a:spcBef>
                <a:spcPts val="640"/>
              </a:spcBef>
              <a:buAutoNum type="arabicPeriod"/>
              <a:tabLst>
                <a:tab pos="500380" algn="l"/>
              </a:tabLst>
            </a:pPr>
            <a:r>
              <a:rPr sz="2250" spc="75" dirty="0">
                <a:solidFill>
                  <a:srgbClr val="212121"/>
                </a:solidFill>
                <a:latin typeface="Tahoma"/>
                <a:cs typeface="Tahoma"/>
              </a:rPr>
              <a:t>los</a:t>
            </a:r>
            <a:r>
              <a:rPr sz="2250" spc="-4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b="1" spc="135" dirty="0">
                <a:solidFill>
                  <a:srgbClr val="212121"/>
                </a:solidFill>
                <a:latin typeface="Trebuchet MS"/>
                <a:cs typeface="Trebuchet MS"/>
              </a:rPr>
              <a:t>riesgos</a:t>
            </a:r>
            <a:r>
              <a:rPr sz="2250" b="1" spc="-1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50" b="1" spc="90" dirty="0">
                <a:solidFill>
                  <a:srgbClr val="212121"/>
                </a:solidFill>
                <a:latin typeface="Trebuchet MS"/>
                <a:cs typeface="Trebuchet MS"/>
              </a:rPr>
              <a:t>del</a:t>
            </a:r>
            <a:r>
              <a:rPr sz="2250" b="1" spc="-1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50" b="1" spc="85" dirty="0">
                <a:solidFill>
                  <a:srgbClr val="212121"/>
                </a:solidFill>
                <a:latin typeface="Trebuchet MS"/>
                <a:cs typeface="Trebuchet MS"/>
              </a:rPr>
              <a:t>trabajo</a:t>
            </a:r>
            <a:r>
              <a:rPr sz="2250" spc="85" dirty="0">
                <a:solidFill>
                  <a:srgbClr val="212121"/>
                </a:solidFill>
                <a:latin typeface="Tahoma"/>
                <a:cs typeface="Tahoma"/>
              </a:rPr>
              <a:t>,</a:t>
            </a:r>
            <a:endParaRPr sz="2250">
              <a:latin typeface="Tahoma"/>
              <a:cs typeface="Tahoma"/>
            </a:endParaRPr>
          </a:p>
          <a:p>
            <a:pPr marL="499745" indent="-272415">
              <a:lnSpc>
                <a:spcPct val="100000"/>
              </a:lnSpc>
              <a:spcBef>
                <a:spcPts val="640"/>
              </a:spcBef>
              <a:buAutoNum type="arabicPeriod"/>
              <a:tabLst>
                <a:tab pos="500380" algn="l"/>
              </a:tabLst>
            </a:pPr>
            <a:r>
              <a:rPr sz="2250" spc="45" dirty="0">
                <a:solidFill>
                  <a:srgbClr val="212121"/>
                </a:solidFill>
                <a:latin typeface="Tahoma"/>
                <a:cs typeface="Tahoma"/>
              </a:rPr>
              <a:t>el</a:t>
            </a:r>
            <a:r>
              <a:rPr sz="2250" spc="-7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b="1" spc="114" dirty="0">
                <a:solidFill>
                  <a:srgbClr val="212121"/>
                </a:solidFill>
                <a:latin typeface="Trebuchet MS"/>
                <a:cs typeface="Trebuchet MS"/>
              </a:rPr>
              <a:t>desempleo</a:t>
            </a:r>
            <a:r>
              <a:rPr sz="2250" spc="114" dirty="0">
                <a:solidFill>
                  <a:srgbClr val="212121"/>
                </a:solidFill>
                <a:latin typeface="Tahoma"/>
                <a:cs typeface="Tahoma"/>
              </a:rPr>
              <a:t>,</a:t>
            </a:r>
            <a:endParaRPr sz="2250">
              <a:latin typeface="Tahoma"/>
              <a:cs typeface="Tahoma"/>
            </a:endParaRPr>
          </a:p>
          <a:p>
            <a:pPr marL="499745" indent="-272415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AutoNum type="arabicPeriod"/>
              <a:tabLst>
                <a:tab pos="500380" algn="l"/>
              </a:tabLst>
            </a:pPr>
            <a:r>
              <a:rPr sz="2250" spc="25" dirty="0">
                <a:solidFill>
                  <a:srgbClr val="212121"/>
                </a:solidFill>
                <a:latin typeface="Tahoma"/>
                <a:cs typeface="Tahoma"/>
              </a:rPr>
              <a:t>la</a:t>
            </a:r>
            <a:r>
              <a:rPr sz="2250" spc="-5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b="1" spc="130" dirty="0">
                <a:solidFill>
                  <a:srgbClr val="212121"/>
                </a:solidFill>
                <a:latin typeface="Trebuchet MS"/>
                <a:cs typeface="Trebuchet MS"/>
              </a:rPr>
              <a:t>maternidad</a:t>
            </a:r>
            <a:r>
              <a:rPr sz="2250" spc="130" dirty="0">
                <a:solidFill>
                  <a:srgbClr val="212121"/>
                </a:solidFill>
                <a:latin typeface="Tahoma"/>
                <a:cs typeface="Tahoma"/>
              </a:rPr>
              <a:t>,</a:t>
            </a:r>
            <a:endParaRPr sz="2250">
              <a:latin typeface="Tahoma"/>
              <a:cs typeface="Tahoma"/>
            </a:endParaRPr>
          </a:p>
          <a:p>
            <a:pPr marL="499745" marR="5080" indent="-272415" algn="just">
              <a:lnSpc>
                <a:spcPct val="123700"/>
              </a:lnSpc>
              <a:buClr>
                <a:srgbClr val="000000"/>
              </a:buClr>
              <a:buAutoNum type="arabicPeriod"/>
              <a:tabLst>
                <a:tab pos="500380" algn="l"/>
              </a:tabLst>
            </a:pPr>
            <a:r>
              <a:rPr sz="2250" spc="45" dirty="0">
                <a:solidFill>
                  <a:srgbClr val="212121"/>
                </a:solidFill>
                <a:latin typeface="Tahoma"/>
                <a:cs typeface="Tahoma"/>
              </a:rPr>
              <a:t>las</a:t>
            </a:r>
            <a:r>
              <a:rPr sz="2250" spc="5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b="1" spc="150" dirty="0">
                <a:solidFill>
                  <a:srgbClr val="212121"/>
                </a:solidFill>
                <a:latin typeface="Trebuchet MS"/>
                <a:cs typeface="Trebuchet MS"/>
              </a:rPr>
              <a:t>cargas</a:t>
            </a:r>
            <a:r>
              <a:rPr sz="2250" b="1" spc="15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50" b="1" spc="100" dirty="0">
                <a:solidFill>
                  <a:srgbClr val="212121"/>
                </a:solidFill>
                <a:latin typeface="Trebuchet MS"/>
                <a:cs typeface="Trebuchet MS"/>
              </a:rPr>
              <a:t>de</a:t>
            </a:r>
            <a:r>
              <a:rPr sz="2250" b="1" spc="10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50" b="1" spc="140" dirty="0">
                <a:solidFill>
                  <a:srgbClr val="212121"/>
                </a:solidFill>
                <a:latin typeface="Trebuchet MS"/>
                <a:cs typeface="Trebuchet MS"/>
              </a:rPr>
              <a:t>familia</a:t>
            </a:r>
            <a:r>
              <a:rPr sz="2250" b="1" spc="14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2250" spc="-85" dirty="0">
                <a:solidFill>
                  <a:srgbClr val="212121"/>
                </a:solidFill>
                <a:latin typeface="Tahoma"/>
                <a:cs typeface="Tahoma"/>
              </a:rPr>
              <a:t>y</a:t>
            </a:r>
            <a:r>
              <a:rPr sz="2250" spc="-8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90" dirty="0">
                <a:solidFill>
                  <a:srgbClr val="212121"/>
                </a:solidFill>
                <a:latin typeface="Tahoma"/>
                <a:cs typeface="Tahoma"/>
              </a:rPr>
              <a:t>además</a:t>
            </a:r>
            <a:r>
              <a:rPr sz="2250" spc="9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45" dirty="0">
                <a:solidFill>
                  <a:srgbClr val="212121"/>
                </a:solidFill>
                <a:latin typeface="Tahoma"/>
                <a:cs typeface="Tahoma"/>
              </a:rPr>
              <a:t>las </a:t>
            </a:r>
            <a:r>
              <a:rPr sz="2250" spc="-69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90" dirty="0">
                <a:solidFill>
                  <a:srgbClr val="212121"/>
                </a:solidFill>
                <a:latin typeface="Tahoma"/>
                <a:cs typeface="Tahoma"/>
              </a:rPr>
              <a:t>necesidades</a:t>
            </a:r>
            <a:r>
              <a:rPr sz="2250" spc="9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75" dirty="0">
                <a:solidFill>
                  <a:srgbClr val="212121"/>
                </a:solidFill>
                <a:latin typeface="Tahoma"/>
                <a:cs typeface="Tahoma"/>
              </a:rPr>
              <a:t>básicas</a:t>
            </a:r>
            <a:r>
              <a:rPr sz="2250" spc="8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100" dirty="0">
                <a:solidFill>
                  <a:srgbClr val="212121"/>
                </a:solidFill>
                <a:latin typeface="Tahoma"/>
                <a:cs typeface="Tahoma"/>
              </a:rPr>
              <a:t>de</a:t>
            </a:r>
            <a:r>
              <a:rPr sz="2250" spc="10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75" dirty="0">
                <a:solidFill>
                  <a:srgbClr val="212121"/>
                </a:solidFill>
                <a:latin typeface="Tahoma"/>
                <a:cs typeface="Tahoma"/>
              </a:rPr>
              <a:t>los</a:t>
            </a:r>
            <a:r>
              <a:rPr sz="2250" spc="8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90" dirty="0">
                <a:solidFill>
                  <a:srgbClr val="212121"/>
                </a:solidFill>
                <a:latin typeface="Tahoma"/>
                <a:cs typeface="Tahoma"/>
              </a:rPr>
              <a:t>seres </a:t>
            </a:r>
            <a:r>
              <a:rPr sz="2250" spc="9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75" dirty="0">
                <a:solidFill>
                  <a:srgbClr val="212121"/>
                </a:solidFill>
                <a:latin typeface="Tahoma"/>
                <a:cs typeface="Tahoma"/>
              </a:rPr>
              <a:t>humanos,</a:t>
            </a:r>
            <a:r>
              <a:rPr sz="2250" spc="8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114" dirty="0">
                <a:solidFill>
                  <a:srgbClr val="212121"/>
                </a:solidFill>
                <a:latin typeface="Tahoma"/>
                <a:cs typeface="Tahoma"/>
              </a:rPr>
              <a:t>como</a:t>
            </a:r>
            <a:r>
              <a:rPr sz="2250" spc="12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25" dirty="0">
                <a:solidFill>
                  <a:srgbClr val="212121"/>
                </a:solidFill>
                <a:latin typeface="Tahoma"/>
                <a:cs typeface="Tahoma"/>
              </a:rPr>
              <a:t>la</a:t>
            </a:r>
            <a:r>
              <a:rPr sz="2250" spc="3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i="1" u="heavy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alimentación</a:t>
            </a:r>
            <a:r>
              <a:rPr sz="2250" i="1" dirty="0">
                <a:solidFill>
                  <a:srgbClr val="212121"/>
                </a:solidFill>
                <a:latin typeface="Arial"/>
                <a:cs typeface="Arial"/>
              </a:rPr>
              <a:t>,</a:t>
            </a:r>
            <a:r>
              <a:rPr sz="2250" i="1" u="heavy" spc="5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 </a:t>
            </a:r>
            <a:r>
              <a:rPr sz="2250" i="1" u="heavy" spc="3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la </a:t>
            </a:r>
            <a:r>
              <a:rPr sz="2250" i="1" spc="-61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250" i="1" u="heavy" spc="-45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educación</a:t>
            </a:r>
            <a:r>
              <a:rPr sz="2250" i="1" spc="-45" dirty="0">
                <a:solidFill>
                  <a:srgbClr val="212121"/>
                </a:solidFill>
                <a:latin typeface="Arial"/>
                <a:cs typeface="Arial"/>
              </a:rPr>
              <a:t>,</a:t>
            </a:r>
            <a:r>
              <a:rPr sz="2250" i="1" u="heavy" spc="24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 </a:t>
            </a:r>
            <a:r>
              <a:rPr sz="2250" i="1" u="heavy" spc="3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la</a:t>
            </a:r>
            <a:r>
              <a:rPr sz="2250" i="1" u="heavy" spc="5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 </a:t>
            </a:r>
            <a:r>
              <a:rPr sz="2250" i="1" u="heavy" spc="-2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vivienda</a:t>
            </a:r>
            <a:r>
              <a:rPr sz="2250" i="1" u="heavy" spc="45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 </a:t>
            </a:r>
            <a:r>
              <a:rPr sz="2250" i="1" u="heavy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d</a:t>
            </a:r>
            <a:r>
              <a:rPr sz="2250" i="1" dirty="0">
                <a:solidFill>
                  <a:srgbClr val="212121"/>
                </a:solidFill>
                <a:latin typeface="Arial"/>
                <a:cs typeface="Arial"/>
              </a:rPr>
              <a:t>ig</a:t>
            </a:r>
            <a:r>
              <a:rPr sz="2250" i="1" u="heavy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na,</a:t>
            </a:r>
            <a:r>
              <a:rPr sz="2250" i="1" u="heavy" spc="5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 </a:t>
            </a:r>
            <a:endParaRPr sz="22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640"/>
              </a:spcBef>
            </a:pPr>
            <a:r>
              <a:rPr sz="2250" u="heavy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Times New Roman"/>
                <a:cs typeface="Times New Roman"/>
              </a:rPr>
              <a:t>      </a:t>
            </a:r>
            <a:r>
              <a:rPr sz="2250" u="heavy" spc="-15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i="1" u="heavy" spc="3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la </a:t>
            </a:r>
            <a:r>
              <a:rPr sz="2250" i="1" u="heavy" spc="-3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Arial"/>
                <a:cs typeface="Arial"/>
              </a:rPr>
              <a:t>recreación</a:t>
            </a:r>
            <a:r>
              <a:rPr sz="2250" spc="-30" dirty="0">
                <a:solidFill>
                  <a:srgbClr val="212121"/>
                </a:solidFill>
                <a:latin typeface="Tahoma"/>
                <a:cs typeface="Tahoma"/>
              </a:rPr>
              <a:t>,</a:t>
            </a:r>
            <a:r>
              <a:rPr sz="2250" spc="-4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85" dirty="0">
                <a:solidFill>
                  <a:srgbClr val="212121"/>
                </a:solidFill>
                <a:latin typeface="Tahoma"/>
                <a:cs typeface="Tahoma"/>
              </a:rPr>
              <a:t>entre</a:t>
            </a:r>
            <a:r>
              <a:rPr sz="2250" spc="-4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50" spc="50" dirty="0">
                <a:solidFill>
                  <a:srgbClr val="212121"/>
                </a:solidFill>
                <a:latin typeface="Tahoma"/>
                <a:cs typeface="Tahoma"/>
              </a:rPr>
              <a:t>otros.-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4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806" y="4892226"/>
            <a:ext cx="108704" cy="1087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806" y="5805343"/>
            <a:ext cx="108704" cy="10870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806" y="6718459"/>
            <a:ext cx="108704" cy="10870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5806" y="7631576"/>
            <a:ext cx="108704" cy="1087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99649" y="6490129"/>
            <a:ext cx="1208382" cy="149298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70404" y="4430948"/>
            <a:ext cx="519802" cy="162368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12216" y="1502125"/>
            <a:ext cx="6521450" cy="6366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510" algn="ctr">
              <a:lnSpc>
                <a:spcPct val="100000"/>
              </a:lnSpc>
              <a:spcBef>
                <a:spcPts val="120"/>
              </a:spcBef>
              <a:tabLst>
                <a:tab pos="2632075" algn="l"/>
                <a:tab pos="3575050" algn="l"/>
              </a:tabLst>
            </a:pPr>
            <a:r>
              <a:rPr sz="2800" spc="965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	</a:t>
            </a:r>
            <a:r>
              <a:rPr sz="2800" spc="1015" dirty="0">
                <a:solidFill>
                  <a:srgbClr val="212121"/>
                </a:solidFill>
                <a:latin typeface="Microsoft Sans Serif"/>
                <a:cs typeface="Microsoft Sans Serif"/>
              </a:rPr>
              <a:t>DE	</a:t>
            </a:r>
            <a:r>
              <a:rPr sz="2800" spc="10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2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L="551180" marR="490220" algn="ctr">
              <a:lnSpc>
                <a:spcPct val="114700"/>
              </a:lnSpc>
            </a:pPr>
            <a:r>
              <a:rPr sz="2400" spc="-160" dirty="0">
                <a:latin typeface="Verdana"/>
                <a:cs typeface="Verdana"/>
              </a:rPr>
              <a:t>ASPECTOS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60" dirty="0">
                <a:latin typeface="Verdana"/>
                <a:cs typeface="Verdana"/>
              </a:rPr>
              <a:t>LEGALES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40" dirty="0">
                <a:latin typeface="Verdana"/>
                <a:cs typeface="Verdana"/>
              </a:rPr>
              <a:t>DE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05" dirty="0">
                <a:latin typeface="Verdana"/>
                <a:cs typeface="Verdana"/>
              </a:rPr>
              <a:t>LA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50" dirty="0">
                <a:latin typeface="Verdana"/>
                <a:cs typeface="Verdana"/>
              </a:rPr>
              <a:t>SEGURIDAD  </a:t>
            </a:r>
            <a:r>
              <a:rPr sz="2400" spc="-180" dirty="0">
                <a:latin typeface="Verdana"/>
                <a:cs typeface="Verdana"/>
              </a:rPr>
              <a:t>SOCIAL</a:t>
            </a:r>
            <a:endParaRPr sz="2400">
              <a:latin typeface="Verdana"/>
              <a:cs typeface="Verdana"/>
            </a:endParaRPr>
          </a:p>
          <a:p>
            <a:pPr marL="12700" marR="5080">
              <a:lnSpc>
                <a:spcPct val="124800"/>
              </a:lnSpc>
              <a:spcBef>
                <a:spcPts val="1435"/>
              </a:spcBef>
              <a:tabLst>
                <a:tab pos="530225" algn="l"/>
                <a:tab pos="1751330" algn="l"/>
                <a:tab pos="3534410" algn="l"/>
                <a:tab pos="4211320" algn="l"/>
                <a:tab pos="4759960" algn="l"/>
                <a:tab pos="6155055" algn="l"/>
              </a:tabLst>
            </a:pPr>
            <a:r>
              <a:rPr sz="2400" spc="80" dirty="0">
                <a:solidFill>
                  <a:srgbClr val="212121"/>
                </a:solidFill>
                <a:latin typeface="Trebuchet MS"/>
                <a:cs typeface="Trebuchet MS"/>
              </a:rPr>
              <a:t>E</a:t>
            </a:r>
            <a:r>
              <a:rPr sz="2400" spc="105" dirty="0">
                <a:solidFill>
                  <a:srgbClr val="212121"/>
                </a:solidFill>
                <a:latin typeface="Trebuchet MS"/>
                <a:cs typeface="Trebuchet MS"/>
              </a:rPr>
              <a:t>n</a:t>
            </a:r>
            <a:r>
              <a:rPr sz="2400" dirty="0">
                <a:solidFill>
                  <a:srgbClr val="212121"/>
                </a:solidFill>
                <a:latin typeface="Trebuchet MS"/>
                <a:cs typeface="Trebuchet MS"/>
              </a:rPr>
              <a:t>	</a:t>
            </a:r>
            <a:r>
              <a:rPr sz="2400" spc="190" dirty="0">
                <a:latin typeface="Trebuchet MS"/>
                <a:cs typeface="Trebuchet MS"/>
              </a:rPr>
              <a:t>s</a:t>
            </a:r>
            <a:r>
              <a:rPr sz="2400" spc="50" dirty="0">
                <a:latin typeface="Trebuchet MS"/>
                <a:cs typeface="Trebuchet MS"/>
              </a:rPr>
              <a:t>e</a:t>
            </a:r>
            <a:r>
              <a:rPr sz="2400" spc="150" dirty="0">
                <a:latin typeface="Trebuchet MS"/>
                <a:cs typeface="Trebuchet MS"/>
              </a:rPr>
              <a:t>n</a:t>
            </a:r>
            <a:r>
              <a:rPr sz="2400" spc="-105" dirty="0">
                <a:latin typeface="Trebuchet MS"/>
                <a:cs typeface="Trebuchet MS"/>
              </a:rPr>
              <a:t>t</a:t>
            </a:r>
            <a:r>
              <a:rPr sz="2400" spc="-100" dirty="0">
                <a:latin typeface="Trebuchet MS"/>
                <a:cs typeface="Trebuchet MS"/>
              </a:rPr>
              <a:t>i</a:t>
            </a:r>
            <a:r>
              <a:rPr sz="2400" spc="135" dirty="0">
                <a:latin typeface="Trebuchet MS"/>
                <a:cs typeface="Trebuchet MS"/>
              </a:rPr>
              <a:t>d</a:t>
            </a:r>
            <a:r>
              <a:rPr sz="2400" spc="114" dirty="0">
                <a:latin typeface="Trebuchet MS"/>
                <a:cs typeface="Trebuchet MS"/>
              </a:rPr>
              <a:t>o</a:t>
            </a:r>
            <a:r>
              <a:rPr sz="2400" dirty="0">
                <a:latin typeface="Trebuchet MS"/>
                <a:cs typeface="Trebuchet MS"/>
              </a:rPr>
              <a:t>	</a:t>
            </a:r>
            <a:r>
              <a:rPr sz="2400" spc="45" dirty="0">
                <a:latin typeface="Trebuchet MS"/>
                <a:cs typeface="Trebuchet MS"/>
              </a:rPr>
              <a:t>r</a:t>
            </a:r>
            <a:r>
              <a:rPr sz="2400" spc="50" dirty="0">
                <a:latin typeface="Trebuchet MS"/>
                <a:cs typeface="Trebuchet MS"/>
              </a:rPr>
              <a:t>e</a:t>
            </a:r>
            <a:r>
              <a:rPr sz="2400" spc="190" dirty="0">
                <a:latin typeface="Trebuchet MS"/>
                <a:cs typeface="Trebuchet MS"/>
              </a:rPr>
              <a:t>s</a:t>
            </a:r>
            <a:r>
              <a:rPr sz="2400" spc="-105" dirty="0">
                <a:latin typeface="Trebuchet MS"/>
                <a:cs typeface="Trebuchet MS"/>
              </a:rPr>
              <a:t>t</a:t>
            </a:r>
            <a:r>
              <a:rPr sz="2400" spc="45" dirty="0">
                <a:latin typeface="Trebuchet MS"/>
                <a:cs typeface="Trebuchet MS"/>
              </a:rPr>
              <a:t>r</a:t>
            </a:r>
            <a:r>
              <a:rPr sz="2400" spc="-100" dirty="0">
                <a:latin typeface="Trebuchet MS"/>
                <a:cs typeface="Trebuchet MS"/>
              </a:rPr>
              <a:t>i</a:t>
            </a:r>
            <a:r>
              <a:rPr sz="2400" spc="150" dirty="0">
                <a:latin typeface="Trebuchet MS"/>
                <a:cs typeface="Trebuchet MS"/>
              </a:rPr>
              <a:t>n</a:t>
            </a:r>
            <a:r>
              <a:rPr sz="2400" spc="95" dirty="0">
                <a:latin typeface="Trebuchet MS"/>
                <a:cs typeface="Trebuchet MS"/>
              </a:rPr>
              <a:t>g</a:t>
            </a:r>
            <a:r>
              <a:rPr sz="2400" spc="-100" dirty="0">
                <a:latin typeface="Trebuchet MS"/>
                <a:cs typeface="Trebuchet MS"/>
              </a:rPr>
              <a:t>i</a:t>
            </a:r>
            <a:r>
              <a:rPr sz="2400" spc="135" dirty="0">
                <a:latin typeface="Trebuchet MS"/>
                <a:cs typeface="Trebuchet MS"/>
              </a:rPr>
              <a:t>d</a:t>
            </a:r>
            <a:r>
              <a:rPr sz="2400" spc="160" dirty="0">
                <a:latin typeface="Trebuchet MS"/>
                <a:cs typeface="Trebuchet MS"/>
              </a:rPr>
              <a:t>o</a:t>
            </a:r>
            <a:r>
              <a:rPr sz="2400" spc="-370" dirty="0">
                <a:latin typeface="Trebuchet MS"/>
                <a:cs typeface="Trebuchet MS"/>
              </a:rPr>
              <a:t>,</a:t>
            </a:r>
            <a:r>
              <a:rPr sz="2400" dirty="0">
                <a:latin typeface="Trebuchet MS"/>
                <a:cs typeface="Trebuchet MS"/>
              </a:rPr>
              <a:t>	</a:t>
            </a:r>
            <a:r>
              <a:rPr sz="2400" spc="190" dirty="0">
                <a:latin typeface="Trebuchet MS"/>
                <a:cs typeface="Trebuchet MS"/>
              </a:rPr>
              <a:t>s</a:t>
            </a:r>
            <a:r>
              <a:rPr sz="2400" spc="160" dirty="0">
                <a:latin typeface="Trebuchet MS"/>
                <a:cs typeface="Trebuchet MS"/>
              </a:rPr>
              <a:t>o</a:t>
            </a:r>
            <a:r>
              <a:rPr sz="2400" spc="105" dirty="0">
                <a:latin typeface="Trebuchet MS"/>
                <a:cs typeface="Trebuchet MS"/>
              </a:rPr>
              <a:t>n</a:t>
            </a:r>
            <a:r>
              <a:rPr sz="2400" dirty="0">
                <a:latin typeface="Trebuchet MS"/>
                <a:cs typeface="Trebuchet MS"/>
              </a:rPr>
              <a:t>	</a:t>
            </a:r>
            <a:r>
              <a:rPr sz="2400" spc="-120" dirty="0">
                <a:latin typeface="Trebuchet MS"/>
                <a:cs typeface="Trebuchet MS"/>
              </a:rPr>
              <a:t>l</a:t>
            </a:r>
            <a:r>
              <a:rPr sz="2400" spc="55" dirty="0">
                <a:latin typeface="Trebuchet MS"/>
                <a:cs typeface="Trebuchet MS"/>
              </a:rPr>
              <a:t>a</a:t>
            </a:r>
            <a:r>
              <a:rPr sz="2400" spc="145" dirty="0">
                <a:latin typeface="Trebuchet MS"/>
                <a:cs typeface="Trebuchet MS"/>
              </a:rPr>
              <a:t>s</a:t>
            </a:r>
            <a:r>
              <a:rPr sz="2400" dirty="0">
                <a:latin typeface="Trebuchet MS"/>
                <a:cs typeface="Trebuchet MS"/>
              </a:rPr>
              <a:t>	</a:t>
            </a:r>
            <a:r>
              <a:rPr sz="2400" spc="55" dirty="0">
                <a:latin typeface="Trebuchet MS"/>
                <a:cs typeface="Trebuchet MS"/>
              </a:rPr>
              <a:t>a</a:t>
            </a:r>
            <a:r>
              <a:rPr sz="2400" spc="-5" dirty="0">
                <a:latin typeface="Trebuchet MS"/>
                <a:cs typeface="Trebuchet MS"/>
              </a:rPr>
              <a:t>cc</a:t>
            </a:r>
            <a:r>
              <a:rPr sz="2400" spc="-100" dirty="0">
                <a:latin typeface="Trebuchet MS"/>
                <a:cs typeface="Trebuchet MS"/>
              </a:rPr>
              <a:t>i</a:t>
            </a:r>
            <a:r>
              <a:rPr sz="2400" spc="160" dirty="0">
                <a:latin typeface="Trebuchet MS"/>
                <a:cs typeface="Trebuchet MS"/>
              </a:rPr>
              <a:t>o</a:t>
            </a:r>
            <a:r>
              <a:rPr sz="2400" spc="150" dirty="0">
                <a:latin typeface="Trebuchet MS"/>
                <a:cs typeface="Trebuchet MS"/>
              </a:rPr>
              <a:t>n</a:t>
            </a:r>
            <a:r>
              <a:rPr sz="2400" spc="50" dirty="0">
                <a:latin typeface="Trebuchet MS"/>
                <a:cs typeface="Trebuchet MS"/>
              </a:rPr>
              <a:t>e</a:t>
            </a:r>
            <a:r>
              <a:rPr sz="2400" spc="145" dirty="0">
                <a:latin typeface="Trebuchet MS"/>
                <a:cs typeface="Trebuchet MS"/>
              </a:rPr>
              <a:t>s</a:t>
            </a:r>
            <a:r>
              <a:rPr sz="2400" dirty="0">
                <a:latin typeface="Trebuchet MS"/>
                <a:cs typeface="Trebuchet MS"/>
              </a:rPr>
              <a:t>	</a:t>
            </a:r>
            <a:r>
              <a:rPr sz="2400" spc="50" dirty="0">
                <a:latin typeface="Trebuchet MS"/>
                <a:cs typeface="Trebuchet MS"/>
              </a:rPr>
              <a:t>e</a:t>
            </a:r>
            <a:r>
              <a:rPr sz="2400" spc="70" dirty="0">
                <a:latin typeface="Trebuchet MS"/>
                <a:cs typeface="Trebuchet MS"/>
              </a:rPr>
              <a:t>n  </a:t>
            </a:r>
            <a:r>
              <a:rPr sz="2400" spc="95" dirty="0">
                <a:latin typeface="Trebuchet MS"/>
                <a:cs typeface="Trebuchet MS"/>
              </a:rPr>
              <a:t>que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100" dirty="0">
                <a:latin typeface="Trebuchet MS"/>
                <a:cs typeface="Trebuchet MS"/>
              </a:rPr>
              <a:t>se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spc="30" dirty="0">
                <a:latin typeface="Trebuchet MS"/>
                <a:cs typeface="Trebuchet MS"/>
              </a:rPr>
              <a:t>proyecta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la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80" dirty="0">
                <a:latin typeface="Trebuchet MS"/>
                <a:cs typeface="Trebuchet MS"/>
              </a:rPr>
              <a:t>seguridad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spc="25" dirty="0">
                <a:latin typeface="Trebuchet MS"/>
                <a:cs typeface="Trebuchet MS"/>
              </a:rPr>
              <a:t>social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spc="45" dirty="0">
                <a:latin typeface="Trebuchet MS"/>
                <a:cs typeface="Trebuchet MS"/>
              </a:rPr>
              <a:t>son: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00">
              <a:latin typeface="Trebuchet MS"/>
              <a:cs typeface="Trebuchet MS"/>
            </a:endParaRPr>
          </a:p>
          <a:p>
            <a:pPr marL="530860">
              <a:lnSpc>
                <a:spcPct val="100000"/>
              </a:lnSpc>
              <a:spcBef>
                <a:spcPts val="5"/>
              </a:spcBef>
            </a:pPr>
            <a:r>
              <a:rPr sz="2400" b="1" spc="30" dirty="0">
                <a:latin typeface="Tahoma"/>
                <a:cs typeface="Tahoma"/>
              </a:rPr>
              <a:t>la</a:t>
            </a:r>
            <a:r>
              <a:rPr sz="2400" b="1" spc="-10" dirty="0">
                <a:latin typeface="Tahoma"/>
                <a:cs typeface="Tahoma"/>
              </a:rPr>
              <a:t> </a:t>
            </a:r>
            <a:r>
              <a:rPr sz="2400" b="1" spc="40" dirty="0">
                <a:latin typeface="Tahoma"/>
                <a:cs typeface="Tahoma"/>
              </a:rPr>
              <a:t>salud</a:t>
            </a:r>
            <a:r>
              <a:rPr sz="2400" b="1" spc="-10" dirty="0">
                <a:latin typeface="Tahoma"/>
                <a:cs typeface="Tahoma"/>
              </a:rPr>
              <a:t> </a:t>
            </a:r>
            <a:r>
              <a:rPr sz="2400" b="1" spc="25" dirty="0">
                <a:latin typeface="Tahoma"/>
                <a:cs typeface="Tahoma"/>
              </a:rPr>
              <a:t>social,</a:t>
            </a:r>
            <a:endParaRPr sz="2400">
              <a:latin typeface="Tahoma"/>
              <a:cs typeface="Tahoma"/>
            </a:endParaRPr>
          </a:p>
          <a:p>
            <a:pPr marL="530860" marR="1649730">
              <a:lnSpc>
                <a:spcPct val="249600"/>
              </a:lnSpc>
            </a:pPr>
            <a:r>
              <a:rPr sz="2400" b="1" spc="20" dirty="0">
                <a:latin typeface="Tahoma"/>
                <a:cs typeface="Tahoma"/>
              </a:rPr>
              <a:t>las </a:t>
            </a:r>
            <a:r>
              <a:rPr sz="2400" b="1" spc="25" dirty="0">
                <a:latin typeface="Tahoma"/>
                <a:cs typeface="Tahoma"/>
              </a:rPr>
              <a:t>asignaciones </a:t>
            </a:r>
            <a:r>
              <a:rPr sz="2400" b="1" spc="45" dirty="0">
                <a:latin typeface="Tahoma"/>
                <a:cs typeface="Tahoma"/>
              </a:rPr>
              <a:t>familiares, </a:t>
            </a:r>
            <a:r>
              <a:rPr sz="2400" b="1" spc="-690" dirty="0">
                <a:latin typeface="Tahoma"/>
                <a:cs typeface="Tahoma"/>
              </a:rPr>
              <a:t> </a:t>
            </a:r>
            <a:r>
              <a:rPr sz="2400" b="1" spc="30" dirty="0">
                <a:latin typeface="Tahoma"/>
                <a:cs typeface="Tahoma"/>
              </a:rPr>
              <a:t>la</a:t>
            </a:r>
            <a:r>
              <a:rPr sz="2400" b="1" spc="10" dirty="0">
                <a:latin typeface="Tahoma"/>
                <a:cs typeface="Tahoma"/>
              </a:rPr>
              <a:t> </a:t>
            </a:r>
            <a:r>
              <a:rPr sz="2400" b="1" spc="45" dirty="0">
                <a:latin typeface="Tahoma"/>
                <a:cs typeface="Tahoma"/>
              </a:rPr>
              <a:t>previsión</a:t>
            </a:r>
            <a:r>
              <a:rPr sz="2400" b="1" spc="10" dirty="0">
                <a:latin typeface="Tahoma"/>
                <a:cs typeface="Tahoma"/>
              </a:rPr>
              <a:t> </a:t>
            </a:r>
            <a:r>
              <a:rPr sz="2400" b="1" spc="30" dirty="0">
                <a:latin typeface="Tahoma"/>
                <a:cs typeface="Tahoma"/>
              </a:rPr>
              <a:t>social</a:t>
            </a:r>
            <a:r>
              <a:rPr sz="2400" b="1" spc="10" dirty="0">
                <a:latin typeface="Tahoma"/>
                <a:cs typeface="Tahoma"/>
              </a:rPr>
              <a:t> </a:t>
            </a:r>
            <a:r>
              <a:rPr sz="2400" b="1" spc="-20" dirty="0">
                <a:latin typeface="Tahoma"/>
                <a:cs typeface="Tahoma"/>
              </a:rPr>
              <a:t>y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550">
              <a:latin typeface="Tahoma"/>
              <a:cs typeface="Tahoma"/>
            </a:endParaRPr>
          </a:p>
          <a:p>
            <a:pPr marL="530860">
              <a:lnSpc>
                <a:spcPct val="100000"/>
              </a:lnSpc>
            </a:pPr>
            <a:r>
              <a:rPr sz="2400" b="1" spc="20" dirty="0">
                <a:latin typeface="Tahoma"/>
                <a:cs typeface="Tahoma"/>
              </a:rPr>
              <a:t>el</a:t>
            </a:r>
            <a:r>
              <a:rPr sz="2400" b="1" spc="-5" dirty="0">
                <a:latin typeface="Tahoma"/>
                <a:cs typeface="Tahoma"/>
              </a:rPr>
              <a:t> </a:t>
            </a:r>
            <a:r>
              <a:rPr sz="2400" b="1" spc="20" dirty="0">
                <a:latin typeface="Tahoma"/>
                <a:cs typeface="Tahoma"/>
              </a:rPr>
              <a:t>seguro</a:t>
            </a:r>
            <a:r>
              <a:rPr sz="2400" b="1" spc="-5" dirty="0">
                <a:latin typeface="Tahoma"/>
                <a:cs typeface="Tahoma"/>
              </a:rPr>
              <a:t> </a:t>
            </a:r>
            <a:r>
              <a:rPr sz="2400" b="1" spc="20" dirty="0">
                <a:latin typeface="Tahoma"/>
                <a:cs typeface="Tahoma"/>
              </a:rPr>
              <a:t>de</a:t>
            </a:r>
            <a:r>
              <a:rPr sz="2400" b="1" spc="-5" dirty="0">
                <a:latin typeface="Tahoma"/>
                <a:cs typeface="Tahoma"/>
              </a:rPr>
              <a:t> </a:t>
            </a:r>
            <a:r>
              <a:rPr sz="2400" b="1" spc="15" dirty="0">
                <a:latin typeface="Tahoma"/>
                <a:cs typeface="Tahoma"/>
              </a:rPr>
              <a:t>desempleo.-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4790" y="1502125"/>
            <a:ext cx="6503034" cy="88919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10185" algn="ctr">
              <a:lnSpc>
                <a:spcPct val="100000"/>
              </a:lnSpc>
              <a:spcBef>
                <a:spcPts val="120"/>
              </a:spcBef>
              <a:tabLst>
                <a:tab pos="2825115" algn="l"/>
                <a:tab pos="3768090" algn="l"/>
              </a:tabLst>
            </a:pPr>
            <a:r>
              <a:rPr sz="2800" spc="965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	</a:t>
            </a:r>
            <a:r>
              <a:rPr sz="2800" spc="1015" dirty="0">
                <a:solidFill>
                  <a:srgbClr val="212121"/>
                </a:solidFill>
                <a:latin typeface="Microsoft Sans Serif"/>
                <a:cs typeface="Microsoft Sans Serif"/>
              </a:rPr>
              <a:t>DE	</a:t>
            </a:r>
            <a:r>
              <a:rPr sz="2800" spc="10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2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L="829944" marR="575945" algn="ctr">
              <a:lnSpc>
                <a:spcPct val="114700"/>
              </a:lnSpc>
            </a:pPr>
            <a:r>
              <a:rPr sz="2400" spc="-140" dirty="0">
                <a:latin typeface="Verdana"/>
                <a:cs typeface="Verdana"/>
              </a:rPr>
              <a:t>EL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85" dirty="0">
                <a:latin typeface="Verdana"/>
                <a:cs typeface="Verdana"/>
              </a:rPr>
              <a:t>SISTEMA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40" dirty="0">
                <a:latin typeface="Verdana"/>
                <a:cs typeface="Verdana"/>
              </a:rPr>
              <a:t>DE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0" dirty="0">
                <a:latin typeface="Verdana"/>
                <a:cs typeface="Verdana"/>
              </a:rPr>
              <a:t>SALUD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85" dirty="0">
                <a:latin typeface="Verdana"/>
                <a:cs typeface="Verdana"/>
              </a:rPr>
              <a:t>EN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10" dirty="0">
                <a:latin typeface="Verdana"/>
                <a:cs typeface="Verdana"/>
              </a:rPr>
              <a:t>NUESTRO  </a:t>
            </a:r>
            <a:r>
              <a:rPr sz="2400" spc="-200" dirty="0">
                <a:latin typeface="Verdana"/>
                <a:cs typeface="Verdana"/>
              </a:rPr>
              <a:t>PAÍS</a:t>
            </a:r>
            <a:endParaRPr sz="2400">
              <a:latin typeface="Verdana"/>
              <a:cs typeface="Verdana"/>
            </a:endParaRPr>
          </a:p>
          <a:p>
            <a:pPr marL="12700" marR="14604">
              <a:lnSpc>
                <a:spcPct val="117900"/>
              </a:lnSpc>
              <a:spcBef>
                <a:spcPts val="1255"/>
              </a:spcBef>
              <a:tabLst>
                <a:tab pos="383540" algn="l"/>
                <a:tab pos="1549400" algn="l"/>
                <a:tab pos="2024380" algn="l"/>
                <a:tab pos="2879090" algn="l"/>
                <a:tab pos="4300855" algn="l"/>
                <a:tab pos="4995545" algn="l"/>
              </a:tabLst>
            </a:pPr>
            <a:r>
              <a:rPr sz="2200" dirty="0">
                <a:latin typeface="Tahoma"/>
                <a:cs typeface="Tahoma"/>
              </a:rPr>
              <a:t>E</a:t>
            </a:r>
            <a:r>
              <a:rPr sz="2200" spc="60" dirty="0">
                <a:latin typeface="Tahoma"/>
                <a:cs typeface="Tahoma"/>
              </a:rPr>
              <a:t>l</a:t>
            </a:r>
            <a:r>
              <a:rPr sz="2200" dirty="0">
                <a:latin typeface="Tahoma"/>
                <a:cs typeface="Tahoma"/>
              </a:rPr>
              <a:t>	</a:t>
            </a:r>
            <a:r>
              <a:rPr sz="2200" spc="75" dirty="0">
                <a:latin typeface="Tahoma"/>
                <a:cs typeface="Tahoma"/>
              </a:rPr>
              <a:t>s</a:t>
            </a:r>
            <a:r>
              <a:rPr sz="2200" spc="55" dirty="0">
                <a:latin typeface="Tahoma"/>
                <a:cs typeface="Tahoma"/>
              </a:rPr>
              <a:t>i</a:t>
            </a:r>
            <a:r>
              <a:rPr sz="2200" spc="75" dirty="0">
                <a:latin typeface="Tahoma"/>
                <a:cs typeface="Tahoma"/>
              </a:rPr>
              <a:t>s</a:t>
            </a:r>
            <a:r>
              <a:rPr sz="2200" spc="45" dirty="0">
                <a:latin typeface="Tahoma"/>
                <a:cs typeface="Tahoma"/>
              </a:rPr>
              <a:t>t</a:t>
            </a:r>
            <a:r>
              <a:rPr sz="2200" spc="90" dirty="0">
                <a:latin typeface="Tahoma"/>
                <a:cs typeface="Tahoma"/>
              </a:rPr>
              <a:t>e</a:t>
            </a:r>
            <a:r>
              <a:rPr sz="2200" spc="225" dirty="0">
                <a:latin typeface="Tahoma"/>
                <a:cs typeface="Tahoma"/>
              </a:rPr>
              <a:t>m</a:t>
            </a:r>
            <a:r>
              <a:rPr sz="2200" spc="85" dirty="0">
                <a:latin typeface="Tahoma"/>
                <a:cs typeface="Tahoma"/>
              </a:rPr>
              <a:t>a</a:t>
            </a:r>
            <a:r>
              <a:rPr sz="2200" dirty="0">
                <a:latin typeface="Tahoma"/>
                <a:cs typeface="Tahoma"/>
              </a:rPr>
              <a:t>	</a:t>
            </a:r>
            <a:r>
              <a:rPr sz="2200" spc="145" dirty="0">
                <a:latin typeface="Tahoma"/>
                <a:cs typeface="Tahoma"/>
              </a:rPr>
              <a:t>d</a:t>
            </a:r>
            <a:r>
              <a:rPr sz="2200" spc="95" dirty="0">
                <a:latin typeface="Tahoma"/>
                <a:cs typeface="Tahoma"/>
              </a:rPr>
              <a:t>e</a:t>
            </a:r>
            <a:r>
              <a:rPr sz="2200" dirty="0">
                <a:latin typeface="Tahoma"/>
                <a:cs typeface="Tahoma"/>
              </a:rPr>
              <a:t>	</a:t>
            </a:r>
            <a:r>
              <a:rPr sz="2200" spc="75" dirty="0">
                <a:latin typeface="Tahoma"/>
                <a:cs typeface="Tahoma"/>
              </a:rPr>
              <a:t>s</a:t>
            </a:r>
            <a:r>
              <a:rPr sz="2200" spc="80" dirty="0">
                <a:latin typeface="Tahoma"/>
                <a:cs typeface="Tahoma"/>
              </a:rPr>
              <a:t>a</a:t>
            </a:r>
            <a:r>
              <a:rPr sz="2200" spc="55" dirty="0">
                <a:latin typeface="Tahoma"/>
                <a:cs typeface="Tahoma"/>
              </a:rPr>
              <a:t>l</a:t>
            </a:r>
            <a:r>
              <a:rPr sz="2200" spc="140" dirty="0">
                <a:latin typeface="Tahoma"/>
                <a:cs typeface="Tahoma"/>
              </a:rPr>
              <a:t>u</a:t>
            </a:r>
            <a:r>
              <a:rPr sz="2200" spc="150" dirty="0">
                <a:latin typeface="Tahoma"/>
                <a:cs typeface="Tahoma"/>
              </a:rPr>
              <a:t>d</a:t>
            </a:r>
            <a:r>
              <a:rPr sz="2200" dirty="0">
                <a:latin typeface="Tahoma"/>
                <a:cs typeface="Tahoma"/>
              </a:rPr>
              <a:t>	</a:t>
            </a:r>
            <a:r>
              <a:rPr sz="2200" spc="80" dirty="0">
                <a:latin typeface="Tahoma"/>
                <a:cs typeface="Tahoma"/>
              </a:rPr>
              <a:t>a</a:t>
            </a:r>
            <a:r>
              <a:rPr sz="2200" spc="114" dirty="0">
                <a:latin typeface="Tahoma"/>
                <a:cs typeface="Tahoma"/>
              </a:rPr>
              <a:t>r</a:t>
            </a:r>
            <a:r>
              <a:rPr sz="2200" dirty="0">
                <a:latin typeface="Tahoma"/>
                <a:cs typeface="Tahoma"/>
              </a:rPr>
              <a:t>g</a:t>
            </a:r>
            <a:r>
              <a:rPr sz="2200" spc="90" dirty="0">
                <a:latin typeface="Tahoma"/>
                <a:cs typeface="Tahoma"/>
              </a:rPr>
              <a:t>e</a:t>
            </a:r>
            <a:r>
              <a:rPr sz="2200" spc="140" dirty="0">
                <a:latin typeface="Tahoma"/>
                <a:cs typeface="Tahoma"/>
              </a:rPr>
              <a:t>n</a:t>
            </a:r>
            <a:r>
              <a:rPr sz="2200" spc="45" dirty="0">
                <a:latin typeface="Tahoma"/>
                <a:cs typeface="Tahoma"/>
              </a:rPr>
              <a:t>t</a:t>
            </a:r>
            <a:r>
              <a:rPr sz="2200" spc="55" dirty="0">
                <a:latin typeface="Tahoma"/>
                <a:cs typeface="Tahoma"/>
              </a:rPr>
              <a:t>i</a:t>
            </a:r>
            <a:r>
              <a:rPr sz="2200" spc="140" dirty="0">
                <a:latin typeface="Tahoma"/>
                <a:cs typeface="Tahoma"/>
              </a:rPr>
              <a:t>n</a:t>
            </a:r>
            <a:r>
              <a:rPr sz="2200" spc="155" dirty="0">
                <a:latin typeface="Tahoma"/>
                <a:cs typeface="Tahoma"/>
              </a:rPr>
              <a:t>o</a:t>
            </a:r>
            <a:r>
              <a:rPr sz="2200" dirty="0">
                <a:latin typeface="Tahoma"/>
                <a:cs typeface="Tahoma"/>
              </a:rPr>
              <a:t>	</a:t>
            </a:r>
            <a:r>
              <a:rPr sz="2200" spc="90" dirty="0">
                <a:latin typeface="Tahoma"/>
                <a:cs typeface="Tahoma"/>
              </a:rPr>
              <a:t>e</a:t>
            </a:r>
            <a:r>
              <a:rPr sz="2200" spc="75" dirty="0">
                <a:latin typeface="Tahoma"/>
                <a:cs typeface="Tahoma"/>
              </a:rPr>
              <a:t>s</a:t>
            </a:r>
            <a:r>
              <a:rPr sz="2200" spc="45" dirty="0">
                <a:latin typeface="Tahoma"/>
                <a:cs typeface="Tahoma"/>
              </a:rPr>
              <a:t>t</a:t>
            </a:r>
            <a:r>
              <a:rPr sz="2200" spc="85" dirty="0">
                <a:latin typeface="Tahoma"/>
                <a:cs typeface="Tahoma"/>
              </a:rPr>
              <a:t>á</a:t>
            </a:r>
            <a:r>
              <a:rPr sz="2200" dirty="0">
                <a:latin typeface="Tahoma"/>
                <a:cs typeface="Tahoma"/>
              </a:rPr>
              <a:t>	</a:t>
            </a:r>
            <a:r>
              <a:rPr sz="2200" spc="40" dirty="0">
                <a:latin typeface="Tahoma"/>
                <a:cs typeface="Tahoma"/>
              </a:rPr>
              <a:t>c</a:t>
            </a:r>
            <a:r>
              <a:rPr sz="2200" spc="150" dirty="0">
                <a:latin typeface="Tahoma"/>
                <a:cs typeface="Tahoma"/>
              </a:rPr>
              <a:t>o</a:t>
            </a:r>
            <a:r>
              <a:rPr sz="2200" spc="225" dirty="0">
                <a:latin typeface="Tahoma"/>
                <a:cs typeface="Tahoma"/>
              </a:rPr>
              <a:t>m</a:t>
            </a:r>
            <a:r>
              <a:rPr sz="2200" spc="145" dirty="0">
                <a:latin typeface="Tahoma"/>
                <a:cs typeface="Tahoma"/>
              </a:rPr>
              <a:t>p</a:t>
            </a:r>
            <a:r>
              <a:rPr sz="2200" spc="140" dirty="0">
                <a:latin typeface="Tahoma"/>
                <a:cs typeface="Tahoma"/>
              </a:rPr>
              <a:t>u</a:t>
            </a:r>
            <a:r>
              <a:rPr sz="2200" spc="90" dirty="0">
                <a:latin typeface="Tahoma"/>
                <a:cs typeface="Tahoma"/>
              </a:rPr>
              <a:t>e</a:t>
            </a:r>
            <a:r>
              <a:rPr sz="2200" spc="75" dirty="0">
                <a:latin typeface="Tahoma"/>
                <a:cs typeface="Tahoma"/>
              </a:rPr>
              <a:t>s</a:t>
            </a:r>
            <a:r>
              <a:rPr sz="2200" spc="45" dirty="0">
                <a:latin typeface="Tahoma"/>
                <a:cs typeface="Tahoma"/>
              </a:rPr>
              <a:t>t</a:t>
            </a:r>
            <a:r>
              <a:rPr sz="2200" spc="110" dirty="0">
                <a:latin typeface="Tahoma"/>
                <a:cs typeface="Tahoma"/>
              </a:rPr>
              <a:t>o  </a:t>
            </a:r>
            <a:r>
              <a:rPr sz="2200" spc="55" dirty="0">
                <a:latin typeface="Tahoma"/>
                <a:cs typeface="Tahoma"/>
              </a:rPr>
              <a:t>por:</a:t>
            </a:r>
            <a:endParaRPr sz="2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950">
              <a:latin typeface="Tahoma"/>
              <a:cs typeface="Tahoma"/>
            </a:endParaRPr>
          </a:p>
          <a:p>
            <a:pPr marL="353695" indent="-341630">
              <a:lnSpc>
                <a:spcPct val="100000"/>
              </a:lnSpc>
              <a:spcBef>
                <a:spcPts val="5"/>
              </a:spcBef>
              <a:buAutoNum type="alphaLcParenR"/>
              <a:tabLst>
                <a:tab pos="354330" algn="l"/>
              </a:tabLst>
            </a:pPr>
            <a:r>
              <a:rPr sz="2200" b="1" dirty="0">
                <a:latin typeface="Tahoma"/>
                <a:cs typeface="Tahoma"/>
              </a:rPr>
              <a:t>Sistema</a:t>
            </a:r>
            <a:r>
              <a:rPr sz="2200" b="1" spc="-65" dirty="0">
                <a:latin typeface="Tahoma"/>
                <a:cs typeface="Tahoma"/>
              </a:rPr>
              <a:t> </a:t>
            </a:r>
            <a:r>
              <a:rPr sz="2200" b="1" spc="5" dirty="0">
                <a:latin typeface="Tahoma"/>
                <a:cs typeface="Tahoma"/>
              </a:rPr>
              <a:t>Público</a:t>
            </a:r>
            <a:r>
              <a:rPr sz="2200" b="1" spc="-65" dirty="0">
                <a:latin typeface="Tahoma"/>
                <a:cs typeface="Tahoma"/>
              </a:rPr>
              <a:t> </a:t>
            </a:r>
            <a:r>
              <a:rPr sz="2200" b="1" spc="30" dirty="0">
                <a:latin typeface="Tahoma"/>
                <a:cs typeface="Tahoma"/>
              </a:rPr>
              <a:t>Nacional</a:t>
            </a:r>
            <a:r>
              <a:rPr sz="2200" b="1" spc="-60" dirty="0">
                <a:latin typeface="Tahoma"/>
                <a:cs typeface="Tahoma"/>
              </a:rPr>
              <a:t> </a:t>
            </a:r>
            <a:r>
              <a:rPr sz="2200" b="1" spc="5" dirty="0">
                <a:latin typeface="Tahoma"/>
                <a:cs typeface="Tahoma"/>
              </a:rPr>
              <a:t>y</a:t>
            </a:r>
            <a:r>
              <a:rPr sz="2200" b="1" spc="-65" dirty="0">
                <a:latin typeface="Tahoma"/>
                <a:cs typeface="Tahoma"/>
              </a:rPr>
              <a:t> </a:t>
            </a:r>
            <a:r>
              <a:rPr sz="2200" b="1" spc="-5" dirty="0">
                <a:latin typeface="Tahoma"/>
                <a:cs typeface="Tahoma"/>
              </a:rPr>
              <a:t>Provincial;</a:t>
            </a:r>
            <a:endParaRPr sz="2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ahoma"/>
              <a:buAutoNum type="alphaLcParenR"/>
            </a:pPr>
            <a:endParaRPr sz="2950">
              <a:latin typeface="Tahoma"/>
              <a:cs typeface="Tahoma"/>
            </a:endParaRPr>
          </a:p>
          <a:p>
            <a:pPr marL="361950" indent="-349885">
              <a:lnSpc>
                <a:spcPct val="100000"/>
              </a:lnSpc>
              <a:buAutoNum type="alphaLcParenR"/>
              <a:tabLst>
                <a:tab pos="362585" algn="l"/>
              </a:tabLst>
            </a:pPr>
            <a:r>
              <a:rPr sz="2200" b="1" spc="30" dirty="0">
                <a:latin typeface="Tahoma"/>
                <a:cs typeface="Tahoma"/>
              </a:rPr>
              <a:t>Obras</a:t>
            </a:r>
            <a:r>
              <a:rPr sz="2200" b="1" spc="-80" dirty="0">
                <a:latin typeface="Tahoma"/>
                <a:cs typeface="Tahoma"/>
              </a:rPr>
              <a:t> </a:t>
            </a:r>
            <a:r>
              <a:rPr sz="2200" b="1" spc="-15" dirty="0">
                <a:latin typeface="Tahoma"/>
                <a:cs typeface="Tahoma"/>
              </a:rPr>
              <a:t>Sociales</a:t>
            </a:r>
            <a:r>
              <a:rPr sz="2200" b="1" spc="-75" dirty="0">
                <a:latin typeface="Tahoma"/>
                <a:cs typeface="Tahoma"/>
              </a:rPr>
              <a:t> </a:t>
            </a:r>
            <a:r>
              <a:rPr sz="2200" b="1" spc="5" dirty="0">
                <a:latin typeface="Tahoma"/>
                <a:cs typeface="Tahoma"/>
              </a:rPr>
              <a:t>Nacionales;</a:t>
            </a:r>
            <a:endParaRPr sz="2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ahoma"/>
              <a:buAutoNum type="alphaLcParenR"/>
            </a:pPr>
            <a:endParaRPr sz="2950">
              <a:latin typeface="Tahoma"/>
              <a:cs typeface="Tahoma"/>
            </a:endParaRPr>
          </a:p>
          <a:p>
            <a:pPr marL="328295" indent="-316230">
              <a:lnSpc>
                <a:spcPct val="100000"/>
              </a:lnSpc>
              <a:buAutoNum type="alphaLcParenR"/>
              <a:tabLst>
                <a:tab pos="328930" algn="l"/>
              </a:tabLst>
            </a:pPr>
            <a:r>
              <a:rPr sz="2200" b="1" spc="30" dirty="0">
                <a:latin typeface="Tahoma"/>
                <a:cs typeface="Tahoma"/>
              </a:rPr>
              <a:t>Obras</a:t>
            </a:r>
            <a:r>
              <a:rPr sz="2200" b="1" spc="-80" dirty="0">
                <a:latin typeface="Tahoma"/>
                <a:cs typeface="Tahoma"/>
              </a:rPr>
              <a:t> </a:t>
            </a:r>
            <a:r>
              <a:rPr sz="2200" b="1" spc="-15" dirty="0">
                <a:latin typeface="Tahoma"/>
                <a:cs typeface="Tahoma"/>
              </a:rPr>
              <a:t>Sociales</a:t>
            </a:r>
            <a:r>
              <a:rPr sz="2200" b="1" spc="-80" dirty="0">
                <a:latin typeface="Tahoma"/>
                <a:cs typeface="Tahoma"/>
              </a:rPr>
              <a:t> </a:t>
            </a:r>
            <a:r>
              <a:rPr sz="2200" b="1" spc="-5" dirty="0">
                <a:latin typeface="Tahoma"/>
                <a:cs typeface="Tahoma"/>
              </a:rPr>
              <a:t>Provinciales;</a:t>
            </a:r>
            <a:endParaRPr sz="2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ahoma"/>
              <a:buAutoNum type="alphaLcParenR"/>
            </a:pPr>
            <a:endParaRPr sz="2550">
              <a:latin typeface="Tahoma"/>
              <a:cs typeface="Tahoma"/>
            </a:endParaRPr>
          </a:p>
          <a:p>
            <a:pPr marL="12700" marR="5080" algn="just">
              <a:lnSpc>
                <a:spcPct val="117900"/>
              </a:lnSpc>
              <a:buAutoNum type="alphaLcParenR"/>
              <a:tabLst>
                <a:tab pos="382270" algn="l"/>
              </a:tabLst>
            </a:pPr>
            <a:r>
              <a:rPr sz="2200" b="1" spc="5" dirty="0">
                <a:latin typeface="Tahoma"/>
                <a:cs typeface="Tahoma"/>
              </a:rPr>
              <a:t>Entidades </a:t>
            </a:r>
            <a:r>
              <a:rPr sz="2200" b="1" spc="15" dirty="0">
                <a:latin typeface="Tahoma"/>
                <a:cs typeface="Tahoma"/>
              </a:rPr>
              <a:t>creadas </a:t>
            </a:r>
            <a:r>
              <a:rPr sz="2200" b="1" spc="35" dirty="0">
                <a:latin typeface="Tahoma"/>
                <a:cs typeface="Tahoma"/>
              </a:rPr>
              <a:t>por </a:t>
            </a:r>
            <a:r>
              <a:rPr sz="2200" b="1" spc="5" dirty="0">
                <a:latin typeface="Tahoma"/>
                <a:cs typeface="Tahoma"/>
              </a:rPr>
              <a:t>ley </a:t>
            </a:r>
            <a:r>
              <a:rPr sz="2200" spc="75" dirty="0">
                <a:latin typeface="Tahoma"/>
                <a:cs typeface="Tahoma"/>
              </a:rPr>
              <a:t>(Poder </a:t>
            </a:r>
            <a:r>
              <a:rPr sz="2200" spc="30" dirty="0">
                <a:latin typeface="Tahoma"/>
                <a:cs typeface="Tahoma"/>
              </a:rPr>
              <a:t>Judicial </a:t>
            </a:r>
            <a:r>
              <a:rPr sz="2200" spc="120" dirty="0">
                <a:latin typeface="Tahoma"/>
                <a:cs typeface="Tahoma"/>
              </a:rPr>
              <a:t>de </a:t>
            </a:r>
            <a:r>
              <a:rPr sz="2200" spc="-675" dirty="0">
                <a:latin typeface="Tahoma"/>
                <a:cs typeface="Tahoma"/>
              </a:rPr>
              <a:t> </a:t>
            </a:r>
            <a:r>
              <a:rPr sz="2200" spc="70" dirty="0">
                <a:latin typeface="Tahoma"/>
                <a:cs typeface="Tahoma"/>
              </a:rPr>
              <a:t>la </a:t>
            </a:r>
            <a:r>
              <a:rPr sz="2200" spc="80" dirty="0">
                <a:latin typeface="Tahoma"/>
                <a:cs typeface="Tahoma"/>
              </a:rPr>
              <a:t>Nación, </a:t>
            </a:r>
            <a:r>
              <a:rPr sz="2200" spc="55" dirty="0">
                <a:latin typeface="Tahoma"/>
                <a:cs typeface="Tahoma"/>
              </a:rPr>
              <a:t>Legislatura, </a:t>
            </a:r>
            <a:r>
              <a:rPr sz="2200" spc="80" dirty="0">
                <a:latin typeface="Tahoma"/>
                <a:cs typeface="Tahoma"/>
              </a:rPr>
              <a:t>Policía </a:t>
            </a:r>
            <a:r>
              <a:rPr sz="2200" spc="55" dirty="0">
                <a:latin typeface="Tahoma"/>
                <a:cs typeface="Tahoma"/>
              </a:rPr>
              <a:t>Federal, </a:t>
            </a:r>
            <a:r>
              <a:rPr sz="2200" spc="80" dirty="0">
                <a:latin typeface="Tahoma"/>
                <a:cs typeface="Tahoma"/>
              </a:rPr>
              <a:t>Fuerzas </a:t>
            </a:r>
            <a:r>
              <a:rPr sz="2200" spc="85" dirty="0">
                <a:latin typeface="Tahoma"/>
                <a:cs typeface="Tahoma"/>
              </a:rPr>
              <a:t> </a:t>
            </a:r>
            <a:r>
              <a:rPr sz="2200" spc="50" dirty="0">
                <a:latin typeface="Tahoma"/>
                <a:cs typeface="Tahoma"/>
              </a:rPr>
              <a:t>Armadas);</a:t>
            </a:r>
            <a:endParaRPr sz="2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ahoma"/>
              <a:buAutoNum type="alphaLcParenR"/>
            </a:pPr>
            <a:endParaRPr sz="2950">
              <a:latin typeface="Tahoma"/>
              <a:cs typeface="Tahoma"/>
            </a:endParaRPr>
          </a:p>
          <a:p>
            <a:pPr marL="349885" indent="-337820">
              <a:lnSpc>
                <a:spcPct val="100000"/>
              </a:lnSpc>
              <a:buAutoNum type="alphaLcParenR"/>
              <a:tabLst>
                <a:tab pos="350520" algn="l"/>
              </a:tabLst>
            </a:pPr>
            <a:r>
              <a:rPr sz="2200" b="1" spc="30" dirty="0">
                <a:latin typeface="Tahoma"/>
                <a:cs typeface="Tahoma"/>
              </a:rPr>
              <a:t>Obras</a:t>
            </a:r>
            <a:r>
              <a:rPr sz="2200" b="1" spc="-70" dirty="0">
                <a:latin typeface="Tahoma"/>
                <a:cs typeface="Tahoma"/>
              </a:rPr>
              <a:t> </a:t>
            </a:r>
            <a:r>
              <a:rPr sz="2200" b="1" spc="-15" dirty="0">
                <a:latin typeface="Tahoma"/>
                <a:cs typeface="Tahoma"/>
              </a:rPr>
              <a:t>Sociales</a:t>
            </a:r>
            <a:r>
              <a:rPr sz="2200" b="1" spc="-70" dirty="0">
                <a:latin typeface="Tahoma"/>
                <a:cs typeface="Tahoma"/>
              </a:rPr>
              <a:t> </a:t>
            </a:r>
            <a:r>
              <a:rPr sz="2200" b="1" spc="15" dirty="0">
                <a:latin typeface="Tahoma"/>
                <a:cs typeface="Tahoma"/>
              </a:rPr>
              <a:t>Universitarias,</a:t>
            </a:r>
            <a:endParaRPr sz="2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ahoma"/>
              <a:buAutoNum type="alphaLcParenR"/>
            </a:pPr>
            <a:endParaRPr sz="2950">
              <a:latin typeface="Tahoma"/>
              <a:cs typeface="Tahoma"/>
            </a:endParaRPr>
          </a:p>
          <a:p>
            <a:pPr marL="292100" indent="-280035">
              <a:lnSpc>
                <a:spcPct val="100000"/>
              </a:lnSpc>
              <a:buAutoNum type="alphaLcParenR"/>
              <a:tabLst>
                <a:tab pos="292735" algn="l"/>
              </a:tabLst>
            </a:pPr>
            <a:r>
              <a:rPr sz="2200" b="1" spc="30" dirty="0">
                <a:latin typeface="Tahoma"/>
                <a:cs typeface="Tahoma"/>
              </a:rPr>
              <a:t>Medicina</a:t>
            </a:r>
            <a:r>
              <a:rPr sz="2200" b="1" spc="-90" dirty="0">
                <a:latin typeface="Tahoma"/>
                <a:cs typeface="Tahoma"/>
              </a:rPr>
              <a:t> </a:t>
            </a:r>
            <a:r>
              <a:rPr sz="2200" b="1" spc="-5" dirty="0">
                <a:latin typeface="Tahoma"/>
                <a:cs typeface="Tahoma"/>
              </a:rPr>
              <a:t>Prepaga</a:t>
            </a:r>
            <a:endParaRPr sz="2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200" b="1" spc="5" dirty="0">
                <a:latin typeface="Tahoma"/>
                <a:cs typeface="Tahoma"/>
              </a:rPr>
              <a:t>e</a:t>
            </a:r>
            <a:r>
              <a:rPr sz="2200" b="1" spc="-245" dirty="0">
                <a:latin typeface="Tahoma"/>
                <a:cs typeface="Tahoma"/>
              </a:rPr>
              <a:t>)</a:t>
            </a:r>
            <a:r>
              <a:rPr sz="2200" b="1" spc="-65" dirty="0">
                <a:latin typeface="Tahoma"/>
                <a:cs typeface="Tahoma"/>
              </a:rPr>
              <a:t> </a:t>
            </a:r>
            <a:r>
              <a:rPr sz="2200" b="1" spc="135" dirty="0">
                <a:latin typeface="Tahoma"/>
                <a:cs typeface="Tahoma"/>
              </a:rPr>
              <a:t>M</a:t>
            </a:r>
            <a:r>
              <a:rPr sz="2200" b="1" spc="55" dirty="0">
                <a:latin typeface="Tahoma"/>
                <a:cs typeface="Tahoma"/>
              </a:rPr>
              <a:t>u</a:t>
            </a:r>
            <a:r>
              <a:rPr sz="2200" b="1" spc="50" dirty="0">
                <a:latin typeface="Tahoma"/>
                <a:cs typeface="Tahoma"/>
              </a:rPr>
              <a:t>t</a:t>
            </a:r>
            <a:r>
              <a:rPr sz="2200" b="1" spc="55" dirty="0">
                <a:latin typeface="Tahoma"/>
                <a:cs typeface="Tahoma"/>
              </a:rPr>
              <a:t>u</a:t>
            </a:r>
            <a:r>
              <a:rPr sz="2200" b="1" spc="25" dirty="0">
                <a:latin typeface="Tahoma"/>
                <a:cs typeface="Tahoma"/>
              </a:rPr>
              <a:t>a</a:t>
            </a:r>
            <a:r>
              <a:rPr sz="2200" b="1" spc="10" dirty="0">
                <a:latin typeface="Tahoma"/>
                <a:cs typeface="Tahoma"/>
              </a:rPr>
              <a:t>l</a:t>
            </a:r>
            <a:r>
              <a:rPr sz="2200" b="1" spc="5" dirty="0">
                <a:latin typeface="Tahoma"/>
                <a:cs typeface="Tahoma"/>
              </a:rPr>
              <a:t>e</a:t>
            </a:r>
            <a:r>
              <a:rPr sz="2200" b="1" spc="-30" dirty="0">
                <a:latin typeface="Tahoma"/>
                <a:cs typeface="Tahoma"/>
              </a:rPr>
              <a:t>s</a:t>
            </a:r>
            <a:r>
              <a:rPr sz="2200" b="1" spc="-55" dirty="0">
                <a:latin typeface="Tahoma"/>
                <a:cs typeface="Tahoma"/>
              </a:rPr>
              <a:t>.</a:t>
            </a:r>
            <a:r>
              <a:rPr sz="2200" b="1" spc="-229" dirty="0">
                <a:latin typeface="Tahoma"/>
                <a:cs typeface="Tahoma"/>
              </a:rPr>
              <a:t>-</a:t>
            </a:r>
            <a:endParaRPr sz="22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2690" y="1502127"/>
            <a:ext cx="5437505" cy="4559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655" dirty="0">
                <a:solidFill>
                  <a:srgbClr val="212121"/>
                </a:solidFill>
                <a:latin typeface="Microsoft Sans Serif"/>
                <a:cs typeface="Microsoft Sans Serif"/>
              </a:rPr>
              <a:t>I</a:t>
            </a: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825" dirty="0">
                <a:solidFill>
                  <a:srgbClr val="212121"/>
                </a:solidFill>
                <a:latin typeface="Microsoft Sans Serif"/>
                <a:cs typeface="Microsoft Sans Serif"/>
              </a:rPr>
              <a:t>T</a:t>
            </a:r>
            <a:r>
              <a:rPr sz="2800" spc="969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spc="1575" dirty="0">
                <a:solidFill>
                  <a:srgbClr val="212121"/>
                </a:solidFill>
                <a:latin typeface="Microsoft Sans Serif"/>
                <a:cs typeface="Microsoft Sans Serif"/>
              </a:rPr>
              <a:t>M</a:t>
            </a:r>
            <a:r>
              <a:rPr sz="2800" spc="1065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1290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r>
              <a:rPr sz="2800" spc="735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1300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spc="795" dirty="0">
                <a:solidFill>
                  <a:srgbClr val="212121"/>
                </a:solidFill>
                <a:latin typeface="Microsoft Sans Serif"/>
                <a:cs typeface="Microsoft Sans Serif"/>
              </a:rPr>
              <a:t>L</a:t>
            </a:r>
            <a:r>
              <a:rPr sz="2800" spc="1245" dirty="0">
                <a:solidFill>
                  <a:srgbClr val="212121"/>
                </a:solidFill>
                <a:latin typeface="Microsoft Sans Serif"/>
                <a:cs typeface="Microsoft Sans Serif"/>
              </a:rPr>
              <a:t>U</a:t>
            </a:r>
            <a:r>
              <a:rPr sz="2800" spc="1055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endParaRPr sz="28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413" y="5634973"/>
            <a:ext cx="79940" cy="799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413" y="6914027"/>
            <a:ext cx="79940" cy="7994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413" y="8193082"/>
            <a:ext cx="79940" cy="7994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48831" y="2256512"/>
            <a:ext cx="6715759" cy="8310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5960" marR="611505" indent="-2230755">
              <a:lnSpc>
                <a:spcPct val="114700"/>
              </a:lnSpc>
              <a:spcBef>
                <a:spcPts val="100"/>
              </a:spcBef>
            </a:pPr>
            <a:r>
              <a:rPr sz="2400" spc="-140" dirty="0">
                <a:latin typeface="Verdana"/>
                <a:cs typeface="Verdana"/>
              </a:rPr>
              <a:t>EL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85" dirty="0">
                <a:latin typeface="Verdana"/>
                <a:cs typeface="Verdana"/>
              </a:rPr>
              <a:t>SISTEMA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40" dirty="0">
                <a:latin typeface="Verdana"/>
                <a:cs typeface="Verdana"/>
              </a:rPr>
              <a:t>DE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0" dirty="0">
                <a:latin typeface="Verdana"/>
                <a:cs typeface="Verdana"/>
              </a:rPr>
              <a:t>SALUD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85" dirty="0">
                <a:latin typeface="Verdana"/>
                <a:cs typeface="Verdana"/>
              </a:rPr>
              <a:t>EN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10" dirty="0">
                <a:latin typeface="Verdana"/>
                <a:cs typeface="Verdana"/>
              </a:rPr>
              <a:t>NUESTRO  </a:t>
            </a:r>
            <a:r>
              <a:rPr sz="2400" spc="-200" dirty="0">
                <a:latin typeface="Verdana"/>
                <a:cs typeface="Verdana"/>
              </a:rPr>
              <a:t>PAÍS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sz="1700" spc="10" dirty="0">
                <a:latin typeface="Tahoma"/>
                <a:cs typeface="Tahoma"/>
              </a:rPr>
              <a:t>El</a:t>
            </a:r>
            <a:r>
              <a:rPr sz="1700" spc="-100" dirty="0">
                <a:latin typeface="Tahoma"/>
                <a:cs typeface="Tahoma"/>
              </a:rPr>
              <a:t> </a:t>
            </a:r>
            <a:r>
              <a:rPr sz="1700" spc="45" dirty="0">
                <a:latin typeface="Tahoma"/>
                <a:cs typeface="Tahoma"/>
              </a:rPr>
              <a:t>servicio</a:t>
            </a:r>
            <a:r>
              <a:rPr sz="1700" spc="-95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de</a:t>
            </a:r>
            <a:r>
              <a:rPr sz="1700" spc="-100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puede</a:t>
            </a:r>
            <a:r>
              <a:rPr sz="1700" spc="-9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ser</a:t>
            </a:r>
            <a:r>
              <a:rPr sz="1700" spc="-100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provisto</a:t>
            </a:r>
            <a:r>
              <a:rPr sz="1700" spc="-95" dirty="0">
                <a:latin typeface="Tahoma"/>
                <a:cs typeface="Tahoma"/>
              </a:rPr>
              <a:t> </a:t>
            </a:r>
            <a:r>
              <a:rPr sz="1700" spc="90" dirty="0">
                <a:latin typeface="Tahoma"/>
                <a:cs typeface="Tahoma"/>
              </a:rPr>
              <a:t>por</a:t>
            </a:r>
            <a:r>
              <a:rPr sz="1700" spc="-100" dirty="0">
                <a:latin typeface="Tahoma"/>
                <a:cs typeface="Tahoma"/>
              </a:rPr>
              <a:t> </a:t>
            </a:r>
            <a:r>
              <a:rPr sz="1700" spc="35" dirty="0">
                <a:latin typeface="Tahoma"/>
                <a:cs typeface="Tahoma"/>
              </a:rPr>
              <a:t>oferentes:</a:t>
            </a: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>
              <a:latin typeface="Tahoma"/>
              <a:cs typeface="Tahoma"/>
            </a:endParaRPr>
          </a:p>
          <a:p>
            <a:pPr marL="287655" indent="-274955">
              <a:lnSpc>
                <a:spcPct val="100000"/>
              </a:lnSpc>
              <a:buFont typeface="Tahoma"/>
              <a:buAutoNum type="alphaUcParenR"/>
              <a:tabLst>
                <a:tab pos="287655" algn="l"/>
              </a:tabLst>
            </a:pPr>
            <a:r>
              <a:rPr sz="1800" b="1" spc="-55" dirty="0">
                <a:latin typeface="Tahoma"/>
                <a:cs typeface="Tahoma"/>
              </a:rPr>
              <a:t>PÚBLICOS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1800" spc="35" dirty="0">
                <a:latin typeface="Tahoma"/>
                <a:cs typeface="Tahoma"/>
              </a:rPr>
              <a:t>(Estado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Nacional,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Provincial,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Municipal)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50">
              <a:latin typeface="Tahoma"/>
              <a:cs typeface="Tahoma"/>
            </a:endParaRPr>
          </a:p>
          <a:p>
            <a:pPr marL="290830" indent="-278765">
              <a:lnSpc>
                <a:spcPct val="100000"/>
              </a:lnSpc>
              <a:buFont typeface="Tahoma"/>
              <a:buAutoNum type="alphaUcParenR" startAt="2"/>
              <a:tabLst>
                <a:tab pos="291465" algn="l"/>
              </a:tabLst>
            </a:pPr>
            <a:r>
              <a:rPr sz="1800" b="1" spc="-70" dirty="0">
                <a:latin typeface="Tahoma"/>
                <a:cs typeface="Tahoma"/>
              </a:rPr>
              <a:t>PRIVADOS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ahoma"/>
              <a:buAutoNum type="alphaUcParenR" startAt="2"/>
            </a:pPr>
            <a:endParaRPr sz="2350">
              <a:latin typeface="Tahoma"/>
              <a:cs typeface="Tahoma"/>
            </a:endParaRPr>
          </a:p>
          <a:p>
            <a:pPr marL="405765">
              <a:lnSpc>
                <a:spcPct val="100000"/>
              </a:lnSpc>
            </a:pPr>
            <a:r>
              <a:rPr sz="1800" b="1" dirty="0">
                <a:latin typeface="Tahoma"/>
                <a:cs typeface="Tahoma"/>
              </a:rPr>
              <a:t>Empresas</a:t>
            </a:r>
            <a:r>
              <a:rPr sz="1800" b="1" spc="-70" dirty="0">
                <a:latin typeface="Tahoma"/>
                <a:cs typeface="Tahoma"/>
              </a:rPr>
              <a:t> </a:t>
            </a:r>
            <a:r>
              <a:rPr sz="1800" b="1" spc="10" dirty="0">
                <a:latin typeface="Tahoma"/>
                <a:cs typeface="Tahoma"/>
              </a:rPr>
              <a:t>de</a:t>
            </a:r>
            <a:r>
              <a:rPr sz="1800" b="1" spc="-65" dirty="0">
                <a:latin typeface="Tahoma"/>
                <a:cs typeface="Tahoma"/>
              </a:rPr>
              <a:t> </a:t>
            </a:r>
            <a:r>
              <a:rPr sz="1800" b="1" spc="20" dirty="0">
                <a:latin typeface="Tahoma"/>
                <a:cs typeface="Tahoma"/>
              </a:rPr>
              <a:t>Medicina</a:t>
            </a:r>
            <a:r>
              <a:rPr sz="1800" b="1" spc="-70" dirty="0">
                <a:latin typeface="Tahoma"/>
                <a:cs typeface="Tahoma"/>
              </a:rPr>
              <a:t> </a:t>
            </a:r>
            <a:r>
              <a:rPr sz="1800" b="1" spc="-25" dirty="0">
                <a:latin typeface="Tahoma"/>
                <a:cs typeface="Tahoma"/>
              </a:rPr>
              <a:t>Prepaga:</a:t>
            </a:r>
            <a:endParaRPr sz="1800">
              <a:latin typeface="Tahoma"/>
              <a:cs typeface="Tahoma"/>
            </a:endParaRPr>
          </a:p>
          <a:p>
            <a:pPr marL="12700" marR="187960">
              <a:lnSpc>
                <a:spcPct val="116599"/>
              </a:lnSpc>
            </a:pPr>
            <a:r>
              <a:rPr sz="1800" spc="-155" dirty="0">
                <a:latin typeface="Tahoma"/>
                <a:cs typeface="Tahoma"/>
              </a:rPr>
              <a:t>(</a:t>
            </a:r>
            <a:r>
              <a:rPr sz="1800" dirty="0">
                <a:latin typeface="Tahoma"/>
                <a:cs typeface="Tahoma"/>
              </a:rPr>
              <a:t>R</a:t>
            </a:r>
            <a:r>
              <a:rPr sz="1800" spc="65" dirty="0">
                <a:latin typeface="Tahoma"/>
                <a:cs typeface="Tahoma"/>
              </a:rPr>
              <a:t>e</a:t>
            </a:r>
            <a:r>
              <a:rPr sz="1800" spc="-5" dirty="0">
                <a:latin typeface="Tahoma"/>
                <a:cs typeface="Tahoma"/>
              </a:rPr>
              <a:t>g</a:t>
            </a:r>
            <a:r>
              <a:rPr sz="1800" spc="40" dirty="0">
                <a:latin typeface="Tahoma"/>
                <a:cs typeface="Tahoma"/>
              </a:rPr>
              <a:t>l</a:t>
            </a:r>
            <a:r>
              <a:rPr sz="1800" spc="60" dirty="0">
                <a:latin typeface="Tahoma"/>
                <a:cs typeface="Tahoma"/>
              </a:rPr>
              <a:t>a</a:t>
            </a:r>
            <a:r>
              <a:rPr sz="1800" spc="65" dirty="0">
                <a:latin typeface="Tahoma"/>
                <a:cs typeface="Tahoma"/>
              </a:rPr>
              <a:t>s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20" dirty="0">
                <a:latin typeface="Tahoma"/>
                <a:cs typeface="Tahoma"/>
              </a:rPr>
              <a:t>y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l</a:t>
            </a:r>
            <a:r>
              <a:rPr sz="1800" spc="114" dirty="0">
                <a:latin typeface="Tahoma"/>
                <a:cs typeface="Tahoma"/>
              </a:rPr>
              <a:t>ó</a:t>
            </a:r>
            <a:r>
              <a:rPr sz="1800" spc="-5" dirty="0">
                <a:latin typeface="Tahoma"/>
                <a:cs typeface="Tahoma"/>
              </a:rPr>
              <a:t>g</a:t>
            </a:r>
            <a:r>
              <a:rPr sz="1800" spc="40" dirty="0">
                <a:latin typeface="Tahoma"/>
                <a:cs typeface="Tahoma"/>
              </a:rPr>
              <a:t>i</a:t>
            </a:r>
            <a:r>
              <a:rPr sz="1800" spc="30" dirty="0">
                <a:latin typeface="Tahoma"/>
                <a:cs typeface="Tahoma"/>
              </a:rPr>
              <a:t>c</a:t>
            </a:r>
            <a:r>
              <a:rPr sz="1800" spc="60" dirty="0">
                <a:latin typeface="Tahoma"/>
                <a:cs typeface="Tahoma"/>
              </a:rPr>
              <a:t>a</a:t>
            </a:r>
            <a:r>
              <a:rPr sz="1800" spc="65" dirty="0">
                <a:latin typeface="Tahoma"/>
                <a:cs typeface="Tahoma"/>
              </a:rPr>
              <a:t>s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114" dirty="0">
                <a:latin typeface="Tahoma"/>
                <a:cs typeface="Tahoma"/>
              </a:rPr>
              <a:t>d</a:t>
            </a:r>
            <a:r>
              <a:rPr sz="1800" spc="65" dirty="0">
                <a:latin typeface="Tahoma"/>
                <a:cs typeface="Tahoma"/>
              </a:rPr>
              <a:t>e</a:t>
            </a:r>
            <a:r>
              <a:rPr sz="1800" spc="45" dirty="0">
                <a:latin typeface="Tahoma"/>
                <a:cs typeface="Tahoma"/>
              </a:rPr>
              <a:t>l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i="1" spc="-125" dirty="0">
                <a:latin typeface="Verdana"/>
                <a:cs typeface="Verdana"/>
              </a:rPr>
              <a:t>c</a:t>
            </a:r>
            <a:r>
              <a:rPr sz="1800" i="1" spc="-80" dirty="0">
                <a:latin typeface="Verdana"/>
                <a:cs typeface="Verdana"/>
              </a:rPr>
              <a:t>o</a:t>
            </a:r>
            <a:r>
              <a:rPr sz="1800" i="1" spc="-95" dirty="0">
                <a:latin typeface="Verdana"/>
                <a:cs typeface="Verdana"/>
              </a:rPr>
              <a:t>n</a:t>
            </a:r>
            <a:r>
              <a:rPr sz="1800" i="1" spc="-125" dirty="0">
                <a:latin typeface="Verdana"/>
                <a:cs typeface="Verdana"/>
              </a:rPr>
              <a:t>t</a:t>
            </a:r>
            <a:r>
              <a:rPr sz="1800" i="1" spc="-55" dirty="0">
                <a:latin typeface="Verdana"/>
                <a:cs typeface="Verdana"/>
              </a:rPr>
              <a:t>r</a:t>
            </a:r>
            <a:r>
              <a:rPr sz="1800" i="1" spc="-60" dirty="0">
                <a:latin typeface="Verdana"/>
                <a:cs typeface="Verdana"/>
              </a:rPr>
              <a:t>a</a:t>
            </a:r>
            <a:r>
              <a:rPr sz="1800" i="1" spc="-125" dirty="0">
                <a:latin typeface="Verdana"/>
                <a:cs typeface="Verdana"/>
              </a:rPr>
              <a:t>t</a:t>
            </a:r>
            <a:r>
              <a:rPr sz="1800" i="1" spc="-75" dirty="0">
                <a:latin typeface="Verdana"/>
                <a:cs typeface="Verdana"/>
              </a:rPr>
              <a:t>o</a:t>
            </a:r>
            <a:r>
              <a:rPr sz="1800" i="1" spc="-160" dirty="0">
                <a:latin typeface="Verdana"/>
                <a:cs typeface="Verdana"/>
              </a:rPr>
              <a:t> </a:t>
            </a:r>
            <a:r>
              <a:rPr sz="1800" i="1" spc="-75" dirty="0">
                <a:latin typeface="Verdana"/>
                <a:cs typeface="Verdana"/>
              </a:rPr>
              <a:t>d</a:t>
            </a:r>
            <a:r>
              <a:rPr sz="1800" i="1" spc="-175" dirty="0">
                <a:latin typeface="Verdana"/>
                <a:cs typeface="Verdana"/>
              </a:rPr>
              <a:t>e</a:t>
            </a:r>
            <a:r>
              <a:rPr sz="1800" i="1" spc="-160" dirty="0">
                <a:latin typeface="Verdana"/>
                <a:cs typeface="Verdana"/>
              </a:rPr>
              <a:t> </a:t>
            </a:r>
            <a:r>
              <a:rPr sz="1800" i="1" spc="-165" dirty="0">
                <a:latin typeface="Verdana"/>
                <a:cs typeface="Verdana"/>
              </a:rPr>
              <a:t>s</a:t>
            </a:r>
            <a:r>
              <a:rPr sz="1800" i="1" spc="-180" dirty="0">
                <a:latin typeface="Verdana"/>
                <a:cs typeface="Verdana"/>
              </a:rPr>
              <a:t>e</a:t>
            </a:r>
            <a:r>
              <a:rPr sz="1800" i="1" spc="-215" dirty="0">
                <a:latin typeface="Verdana"/>
                <a:cs typeface="Verdana"/>
              </a:rPr>
              <a:t>g</a:t>
            </a:r>
            <a:r>
              <a:rPr sz="1800" i="1" spc="-95" dirty="0">
                <a:latin typeface="Verdana"/>
                <a:cs typeface="Verdana"/>
              </a:rPr>
              <a:t>u</a:t>
            </a:r>
            <a:r>
              <a:rPr sz="1800" i="1" spc="-55" dirty="0">
                <a:latin typeface="Verdana"/>
                <a:cs typeface="Verdana"/>
              </a:rPr>
              <a:t>r</a:t>
            </a:r>
            <a:r>
              <a:rPr sz="1800" i="1" spc="-80" dirty="0">
                <a:latin typeface="Verdana"/>
                <a:cs typeface="Verdana"/>
              </a:rPr>
              <a:t>o</a:t>
            </a:r>
            <a:r>
              <a:rPr sz="1800" spc="-60" dirty="0">
                <a:latin typeface="Tahoma"/>
                <a:cs typeface="Tahoma"/>
              </a:rPr>
              <a:t>.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"</a:t>
            </a:r>
            <a:r>
              <a:rPr sz="1800" i="1" spc="-110" dirty="0">
                <a:latin typeface="Verdana"/>
                <a:cs typeface="Verdana"/>
              </a:rPr>
              <a:t>Q</a:t>
            </a:r>
            <a:r>
              <a:rPr sz="1800" i="1" spc="-95" dirty="0">
                <a:latin typeface="Verdana"/>
                <a:cs typeface="Verdana"/>
              </a:rPr>
              <a:t>u</a:t>
            </a:r>
            <a:r>
              <a:rPr sz="1800" i="1" spc="-175" dirty="0">
                <a:latin typeface="Verdana"/>
                <a:cs typeface="Verdana"/>
              </a:rPr>
              <a:t>é</a:t>
            </a:r>
            <a:r>
              <a:rPr sz="1800" i="1" spc="-160" dirty="0">
                <a:latin typeface="Verdana"/>
                <a:cs typeface="Verdana"/>
              </a:rPr>
              <a:t> </a:t>
            </a:r>
            <a:r>
              <a:rPr sz="1800" i="1" spc="-125" dirty="0">
                <a:latin typeface="Verdana"/>
                <a:cs typeface="Verdana"/>
              </a:rPr>
              <a:t>t</a:t>
            </a:r>
            <a:r>
              <a:rPr sz="1800" i="1" spc="-60" dirty="0">
                <a:latin typeface="Verdana"/>
                <a:cs typeface="Verdana"/>
              </a:rPr>
              <a:t>a</a:t>
            </a:r>
            <a:r>
              <a:rPr sz="1800" i="1" spc="-95" dirty="0">
                <a:latin typeface="Verdana"/>
                <a:cs typeface="Verdana"/>
              </a:rPr>
              <a:t>n</a:t>
            </a:r>
            <a:r>
              <a:rPr sz="1800" i="1" spc="-125" dirty="0">
                <a:latin typeface="Verdana"/>
                <a:cs typeface="Verdana"/>
              </a:rPr>
              <a:t>t</a:t>
            </a:r>
            <a:r>
              <a:rPr sz="1800" i="1" spc="-75" dirty="0">
                <a:latin typeface="Verdana"/>
                <a:cs typeface="Verdana"/>
              </a:rPr>
              <a:t>o</a:t>
            </a:r>
            <a:r>
              <a:rPr sz="1800" i="1" spc="-160" dirty="0">
                <a:latin typeface="Verdana"/>
                <a:cs typeface="Verdana"/>
              </a:rPr>
              <a:t> </a:t>
            </a:r>
            <a:r>
              <a:rPr sz="1800" i="1" spc="-75" dirty="0">
                <a:latin typeface="Verdana"/>
                <a:cs typeface="Verdana"/>
              </a:rPr>
              <a:t>p</a:t>
            </a:r>
            <a:r>
              <a:rPr sz="1800" i="1" spc="-60" dirty="0">
                <a:latin typeface="Verdana"/>
                <a:cs typeface="Verdana"/>
              </a:rPr>
              <a:t>a</a:t>
            </a:r>
            <a:r>
              <a:rPr sz="1800" i="1" spc="-215" dirty="0">
                <a:latin typeface="Verdana"/>
                <a:cs typeface="Verdana"/>
              </a:rPr>
              <a:t>g</a:t>
            </a:r>
            <a:r>
              <a:rPr sz="1800" i="1" spc="-60" dirty="0">
                <a:latin typeface="Verdana"/>
                <a:cs typeface="Verdana"/>
              </a:rPr>
              <a:t>a</a:t>
            </a:r>
            <a:r>
              <a:rPr sz="1800" i="1" spc="-165" dirty="0">
                <a:latin typeface="Verdana"/>
                <a:cs typeface="Verdana"/>
              </a:rPr>
              <a:t>s</a:t>
            </a:r>
            <a:r>
              <a:rPr sz="1800" i="1" spc="-220" dirty="0">
                <a:latin typeface="Verdana"/>
                <a:cs typeface="Verdana"/>
              </a:rPr>
              <a:t>,</a:t>
            </a:r>
            <a:r>
              <a:rPr sz="1800" i="1" spc="-160" dirty="0">
                <a:latin typeface="Verdana"/>
                <a:cs typeface="Verdana"/>
              </a:rPr>
              <a:t> </a:t>
            </a:r>
            <a:r>
              <a:rPr sz="1800" i="1" spc="-75" dirty="0">
                <a:latin typeface="Verdana"/>
                <a:cs typeface="Verdana"/>
              </a:rPr>
              <a:t>q</a:t>
            </a:r>
            <a:r>
              <a:rPr sz="1800" i="1" spc="-95" dirty="0">
                <a:latin typeface="Verdana"/>
                <a:cs typeface="Verdana"/>
              </a:rPr>
              <a:t>u</a:t>
            </a:r>
            <a:r>
              <a:rPr sz="1800" i="1" spc="-130" dirty="0">
                <a:latin typeface="Verdana"/>
                <a:cs typeface="Verdana"/>
              </a:rPr>
              <a:t>é  </a:t>
            </a:r>
            <a:r>
              <a:rPr sz="1800" i="1" spc="-125" dirty="0">
                <a:latin typeface="Verdana"/>
                <a:cs typeface="Verdana"/>
              </a:rPr>
              <a:t>t</a:t>
            </a:r>
            <a:r>
              <a:rPr sz="1800" i="1" spc="-60" dirty="0">
                <a:latin typeface="Verdana"/>
                <a:cs typeface="Verdana"/>
              </a:rPr>
              <a:t>a</a:t>
            </a:r>
            <a:r>
              <a:rPr sz="1800" i="1" spc="-95" dirty="0">
                <a:latin typeface="Verdana"/>
                <a:cs typeface="Verdana"/>
              </a:rPr>
              <a:t>n</a:t>
            </a:r>
            <a:r>
              <a:rPr sz="1800" i="1" spc="-125" dirty="0">
                <a:latin typeface="Verdana"/>
                <a:cs typeface="Verdana"/>
              </a:rPr>
              <a:t>t</a:t>
            </a:r>
            <a:r>
              <a:rPr sz="1800" i="1" spc="-75" dirty="0">
                <a:latin typeface="Verdana"/>
                <a:cs typeface="Verdana"/>
              </a:rPr>
              <a:t>o</a:t>
            </a:r>
            <a:r>
              <a:rPr sz="1800" i="1" spc="-160" dirty="0">
                <a:latin typeface="Verdana"/>
                <a:cs typeface="Verdana"/>
              </a:rPr>
              <a:t> </a:t>
            </a:r>
            <a:r>
              <a:rPr sz="1800" i="1" spc="-80" dirty="0">
                <a:latin typeface="Verdana"/>
                <a:cs typeface="Verdana"/>
              </a:rPr>
              <a:t>o</a:t>
            </a:r>
            <a:r>
              <a:rPr sz="1800" i="1" spc="-75" dirty="0">
                <a:latin typeface="Verdana"/>
                <a:cs typeface="Verdana"/>
              </a:rPr>
              <a:t>b</a:t>
            </a:r>
            <a:r>
              <a:rPr sz="1800" i="1" spc="-125" dirty="0">
                <a:latin typeface="Verdana"/>
                <a:cs typeface="Verdana"/>
              </a:rPr>
              <a:t>t</a:t>
            </a:r>
            <a:r>
              <a:rPr sz="1800" i="1" spc="-40" dirty="0">
                <a:latin typeface="Verdana"/>
                <a:cs typeface="Verdana"/>
              </a:rPr>
              <a:t>i</a:t>
            </a:r>
            <a:r>
              <a:rPr sz="1800" i="1" spc="-180" dirty="0">
                <a:latin typeface="Verdana"/>
                <a:cs typeface="Verdana"/>
              </a:rPr>
              <a:t>e</a:t>
            </a:r>
            <a:r>
              <a:rPr sz="1800" i="1" spc="-95" dirty="0">
                <a:latin typeface="Verdana"/>
                <a:cs typeface="Verdana"/>
              </a:rPr>
              <a:t>n</a:t>
            </a:r>
            <a:r>
              <a:rPr sz="1800" i="1" spc="-180" dirty="0">
                <a:latin typeface="Verdana"/>
                <a:cs typeface="Verdana"/>
              </a:rPr>
              <a:t>e</a:t>
            </a:r>
            <a:r>
              <a:rPr sz="1800" i="1" spc="-165" dirty="0">
                <a:latin typeface="Verdana"/>
                <a:cs typeface="Verdana"/>
              </a:rPr>
              <a:t>s</a:t>
            </a:r>
            <a:r>
              <a:rPr sz="1800" i="1" spc="-300" dirty="0">
                <a:latin typeface="Verdana"/>
                <a:cs typeface="Verdana"/>
              </a:rPr>
              <a:t>)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Verdana"/>
              <a:cs typeface="Verdana"/>
            </a:endParaRPr>
          </a:p>
          <a:p>
            <a:pPr marL="405765">
              <a:lnSpc>
                <a:spcPct val="100000"/>
              </a:lnSpc>
            </a:pPr>
            <a:r>
              <a:rPr sz="1800" b="1" spc="20" dirty="0">
                <a:latin typeface="Tahoma"/>
                <a:cs typeface="Tahoma"/>
              </a:rPr>
              <a:t>Obras</a:t>
            </a:r>
            <a:r>
              <a:rPr sz="1800" b="1" spc="-65" dirty="0">
                <a:latin typeface="Tahoma"/>
                <a:cs typeface="Tahoma"/>
              </a:rPr>
              <a:t> </a:t>
            </a:r>
            <a:r>
              <a:rPr sz="1800" b="1" spc="-20" dirty="0">
                <a:latin typeface="Tahoma"/>
                <a:cs typeface="Tahoma"/>
              </a:rPr>
              <a:t>Sociales</a:t>
            </a:r>
            <a:r>
              <a:rPr sz="1800" b="1" spc="-6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y</a:t>
            </a:r>
            <a:r>
              <a:rPr sz="1800" b="1" spc="-60" dirty="0">
                <a:latin typeface="Tahoma"/>
                <a:cs typeface="Tahoma"/>
              </a:rPr>
              <a:t> </a:t>
            </a:r>
            <a:r>
              <a:rPr sz="1800" b="1" spc="25" dirty="0">
                <a:latin typeface="Tahoma"/>
                <a:cs typeface="Tahoma"/>
              </a:rPr>
              <a:t>Mutuales</a:t>
            </a:r>
            <a:endParaRPr sz="1800">
              <a:latin typeface="Tahoma"/>
              <a:cs typeface="Tahoma"/>
            </a:endParaRPr>
          </a:p>
          <a:p>
            <a:pPr marL="12700" marR="280670">
              <a:lnSpc>
                <a:spcPct val="116599"/>
              </a:lnSpc>
            </a:pPr>
            <a:r>
              <a:rPr sz="1800" spc="45" dirty="0">
                <a:latin typeface="Tahoma"/>
                <a:cs typeface="Tahoma"/>
              </a:rPr>
              <a:t>(Ppio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i="1" spc="-85" dirty="0">
                <a:latin typeface="Verdana"/>
                <a:cs typeface="Verdana"/>
              </a:rPr>
              <a:t>Mutualismo</a:t>
            </a:r>
            <a:r>
              <a:rPr sz="1800" spc="-85" dirty="0">
                <a:latin typeface="Tahoma"/>
                <a:cs typeface="Tahoma"/>
              </a:rPr>
              <a:t>. </a:t>
            </a:r>
            <a:r>
              <a:rPr sz="1800" spc="70" dirty="0">
                <a:latin typeface="Tahoma"/>
                <a:cs typeface="Tahoma"/>
              </a:rPr>
              <a:t>Independientemente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95" dirty="0">
                <a:latin typeface="Tahoma"/>
                <a:cs typeface="Tahoma"/>
              </a:rPr>
              <a:t>de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lo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100" dirty="0">
                <a:latin typeface="Tahoma"/>
                <a:cs typeface="Tahoma"/>
              </a:rPr>
              <a:t>que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se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aporta,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spc="90" dirty="0">
                <a:latin typeface="Tahoma"/>
                <a:cs typeface="Tahoma"/>
              </a:rPr>
              <a:t>todos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los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destinatarios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reciben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las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95" dirty="0">
                <a:latin typeface="Tahoma"/>
                <a:cs typeface="Tahoma"/>
              </a:rPr>
              <a:t>mismas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prestaciones)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>
              <a:latin typeface="Tahoma"/>
              <a:cs typeface="Tahoma"/>
            </a:endParaRPr>
          </a:p>
          <a:p>
            <a:pPr marL="405765">
              <a:lnSpc>
                <a:spcPct val="100000"/>
              </a:lnSpc>
            </a:pPr>
            <a:r>
              <a:rPr sz="1800" b="1" spc="-275" dirty="0">
                <a:latin typeface="Tahoma"/>
                <a:cs typeface="Tahoma"/>
              </a:rPr>
              <a:t>I</a:t>
            </a:r>
            <a:r>
              <a:rPr sz="1800" b="1" spc="40" dirty="0">
                <a:latin typeface="Tahoma"/>
                <a:cs typeface="Tahoma"/>
              </a:rPr>
              <a:t>n</a:t>
            </a:r>
            <a:r>
              <a:rPr sz="1800" b="1" spc="35" dirty="0">
                <a:latin typeface="Tahoma"/>
                <a:cs typeface="Tahoma"/>
              </a:rPr>
              <a:t>t</a:t>
            </a:r>
            <a:r>
              <a:rPr sz="1800" b="1" dirty="0">
                <a:latin typeface="Tahoma"/>
                <a:cs typeface="Tahoma"/>
              </a:rPr>
              <a:t>e</a:t>
            </a:r>
            <a:r>
              <a:rPr sz="1800" b="1" spc="40" dirty="0">
                <a:latin typeface="Tahoma"/>
                <a:cs typeface="Tahoma"/>
              </a:rPr>
              <a:t>r</a:t>
            </a:r>
            <a:r>
              <a:rPr sz="1800" b="1" spc="65" dirty="0">
                <a:latin typeface="Tahoma"/>
                <a:cs typeface="Tahoma"/>
              </a:rPr>
              <a:t>m</a:t>
            </a:r>
            <a:r>
              <a:rPr sz="1800" b="1" dirty="0">
                <a:latin typeface="Tahoma"/>
                <a:cs typeface="Tahoma"/>
              </a:rPr>
              <a:t>e</a:t>
            </a:r>
            <a:r>
              <a:rPr sz="1800" b="1" spc="15" dirty="0">
                <a:latin typeface="Tahoma"/>
                <a:cs typeface="Tahoma"/>
              </a:rPr>
              <a:t>d</a:t>
            </a:r>
            <a:r>
              <a:rPr sz="1800" b="1" spc="5" dirty="0">
                <a:latin typeface="Tahoma"/>
                <a:cs typeface="Tahoma"/>
              </a:rPr>
              <a:t>i</a:t>
            </a:r>
            <a:r>
              <a:rPr sz="1800" b="1" spc="15" dirty="0">
                <a:latin typeface="Tahoma"/>
                <a:cs typeface="Tahoma"/>
              </a:rPr>
              <a:t>a</a:t>
            </a:r>
            <a:r>
              <a:rPr sz="1800" b="1" spc="-25" dirty="0">
                <a:latin typeface="Tahoma"/>
                <a:cs typeface="Tahoma"/>
              </a:rPr>
              <a:t>s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spc="-155" dirty="0">
                <a:latin typeface="Tahoma"/>
                <a:cs typeface="Tahoma"/>
              </a:rPr>
              <a:t>(</a:t>
            </a:r>
            <a:r>
              <a:rPr sz="1800" spc="-5" dirty="0">
                <a:latin typeface="Tahoma"/>
                <a:cs typeface="Tahoma"/>
              </a:rPr>
              <a:t>E</a:t>
            </a:r>
            <a:r>
              <a:rPr sz="1800" spc="-55" dirty="0">
                <a:latin typeface="Tahoma"/>
                <a:cs typeface="Tahoma"/>
              </a:rPr>
              <a:t>j</a:t>
            </a:r>
            <a:r>
              <a:rPr sz="1800" spc="-60" dirty="0">
                <a:latin typeface="Tahoma"/>
                <a:cs typeface="Tahoma"/>
              </a:rPr>
              <a:t>.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140" dirty="0">
                <a:latin typeface="Tahoma"/>
                <a:cs typeface="Tahoma"/>
              </a:rPr>
              <a:t>O</a:t>
            </a:r>
            <a:r>
              <a:rPr sz="1800" spc="-10" dirty="0">
                <a:latin typeface="Tahoma"/>
                <a:cs typeface="Tahoma"/>
              </a:rPr>
              <a:t>S</a:t>
            </a:r>
            <a:r>
              <a:rPr sz="1800" spc="100" dirty="0">
                <a:latin typeface="Tahoma"/>
                <a:cs typeface="Tahoma"/>
              </a:rPr>
              <a:t>D</a:t>
            </a:r>
            <a:r>
              <a:rPr sz="1800" spc="-5" dirty="0">
                <a:latin typeface="Tahoma"/>
                <a:cs typeface="Tahoma"/>
              </a:rPr>
              <a:t>E</a:t>
            </a:r>
            <a:r>
              <a:rPr sz="1800" spc="-150" dirty="0">
                <a:latin typeface="Tahoma"/>
                <a:cs typeface="Tahoma"/>
              </a:rPr>
              <a:t>)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16599"/>
              </a:lnSpc>
            </a:pPr>
            <a:r>
              <a:rPr sz="1800" spc="100" dirty="0">
                <a:latin typeface="Tahoma"/>
                <a:cs typeface="Tahoma"/>
              </a:rPr>
              <a:t>Combina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105" dirty="0">
                <a:latin typeface="Tahoma"/>
                <a:cs typeface="Tahoma"/>
              </a:rPr>
              <a:t>ambos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tipos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95" dirty="0">
                <a:latin typeface="Tahoma"/>
                <a:cs typeface="Tahoma"/>
              </a:rPr>
              <a:t>de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sistemas.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Nacen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bajo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el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mutualismo,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spc="100" dirty="0">
                <a:latin typeface="Tahoma"/>
                <a:cs typeface="Tahoma"/>
              </a:rPr>
              <a:t>pero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admiten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la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segmentación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95" dirty="0">
                <a:latin typeface="Tahoma"/>
                <a:cs typeface="Tahoma"/>
              </a:rPr>
              <a:t>de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800" spc="70" dirty="0">
                <a:latin typeface="Tahoma"/>
                <a:cs typeface="Tahoma"/>
              </a:rPr>
              <a:t>destinatarios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>
              <a:latin typeface="Tahoma"/>
              <a:cs typeface="Tahoma"/>
            </a:endParaRPr>
          </a:p>
          <a:p>
            <a:pPr marL="287020" indent="-274955">
              <a:lnSpc>
                <a:spcPct val="100000"/>
              </a:lnSpc>
              <a:spcBef>
                <a:spcPts val="5"/>
              </a:spcBef>
              <a:buFont typeface="Tahoma"/>
              <a:buAutoNum type="alphaUcParenR" startAt="3"/>
              <a:tabLst>
                <a:tab pos="287655" algn="l"/>
              </a:tabLst>
            </a:pPr>
            <a:r>
              <a:rPr sz="1800" b="1" spc="105" dirty="0">
                <a:latin typeface="Tahoma"/>
                <a:cs typeface="Tahoma"/>
              </a:rPr>
              <a:t>M</a:t>
            </a:r>
            <a:r>
              <a:rPr sz="1800" b="1" spc="-275" dirty="0">
                <a:latin typeface="Tahoma"/>
                <a:cs typeface="Tahoma"/>
              </a:rPr>
              <a:t>I</a:t>
            </a:r>
            <a:r>
              <a:rPr sz="1800" b="1" spc="-25" dirty="0">
                <a:latin typeface="Tahoma"/>
                <a:cs typeface="Tahoma"/>
              </a:rPr>
              <a:t>X</a:t>
            </a:r>
            <a:r>
              <a:rPr sz="1800" b="1" spc="-55" dirty="0">
                <a:latin typeface="Tahoma"/>
                <a:cs typeface="Tahoma"/>
              </a:rPr>
              <a:t>T</a:t>
            </a:r>
            <a:r>
              <a:rPr sz="1800" b="1" spc="55" dirty="0">
                <a:latin typeface="Tahoma"/>
                <a:cs typeface="Tahoma"/>
              </a:rPr>
              <a:t>O</a:t>
            </a:r>
            <a:r>
              <a:rPr sz="1800" b="1" spc="-140" dirty="0">
                <a:latin typeface="Tahoma"/>
                <a:cs typeface="Tahoma"/>
              </a:rPr>
              <a:t>S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spc="-235" dirty="0">
                <a:latin typeface="Tahoma"/>
                <a:cs typeface="Tahoma"/>
              </a:rPr>
              <a:t>–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spc="-50" dirty="0">
                <a:latin typeface="Tahoma"/>
                <a:cs typeface="Tahoma"/>
              </a:rPr>
              <a:t>C</a:t>
            </a:r>
            <a:r>
              <a:rPr sz="1800" b="1" spc="-110" dirty="0">
                <a:latin typeface="Tahoma"/>
                <a:cs typeface="Tahoma"/>
              </a:rPr>
              <a:t>R</a:t>
            </a:r>
            <a:r>
              <a:rPr sz="1800" b="1" spc="-95" dirty="0">
                <a:latin typeface="Tahoma"/>
                <a:cs typeface="Tahoma"/>
              </a:rPr>
              <a:t>E</a:t>
            </a:r>
            <a:r>
              <a:rPr sz="1800" b="1" spc="20" dirty="0">
                <a:latin typeface="Tahoma"/>
                <a:cs typeface="Tahoma"/>
              </a:rPr>
              <a:t>A</a:t>
            </a:r>
            <a:r>
              <a:rPr sz="1800" b="1" spc="-20" dirty="0">
                <a:latin typeface="Tahoma"/>
                <a:cs typeface="Tahoma"/>
              </a:rPr>
              <a:t>D</a:t>
            </a:r>
            <a:r>
              <a:rPr sz="1800" b="1" spc="20" dirty="0">
                <a:latin typeface="Tahoma"/>
                <a:cs typeface="Tahoma"/>
              </a:rPr>
              <a:t>A</a:t>
            </a:r>
            <a:r>
              <a:rPr sz="1800" b="1" spc="-140" dirty="0">
                <a:latin typeface="Tahoma"/>
                <a:cs typeface="Tahoma"/>
              </a:rPr>
              <a:t>S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spc="-45" dirty="0">
                <a:latin typeface="Tahoma"/>
                <a:cs typeface="Tahoma"/>
              </a:rPr>
              <a:t>P</a:t>
            </a:r>
            <a:r>
              <a:rPr sz="1800" b="1" spc="55" dirty="0">
                <a:latin typeface="Tahoma"/>
                <a:cs typeface="Tahoma"/>
              </a:rPr>
              <a:t>O</a:t>
            </a:r>
            <a:r>
              <a:rPr sz="1800" b="1" spc="-105" dirty="0">
                <a:latin typeface="Tahoma"/>
                <a:cs typeface="Tahoma"/>
              </a:rPr>
              <a:t>R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L</a:t>
            </a:r>
            <a:r>
              <a:rPr sz="1800" b="1" spc="-95" dirty="0">
                <a:latin typeface="Tahoma"/>
                <a:cs typeface="Tahoma"/>
              </a:rPr>
              <a:t>E</a:t>
            </a:r>
            <a:r>
              <a:rPr sz="1800" b="1" spc="-70" dirty="0">
                <a:latin typeface="Tahoma"/>
                <a:cs typeface="Tahoma"/>
              </a:rPr>
              <a:t>Y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700" spc="-155" dirty="0">
                <a:latin typeface="Tahoma"/>
                <a:cs typeface="Tahoma"/>
              </a:rPr>
              <a:t>(</a:t>
            </a:r>
            <a:r>
              <a:rPr sz="1700" spc="75" dirty="0">
                <a:latin typeface="Tahoma"/>
                <a:cs typeface="Tahoma"/>
              </a:rPr>
              <a:t>P</a:t>
            </a:r>
            <a:r>
              <a:rPr sz="1700" spc="95" dirty="0">
                <a:latin typeface="Tahoma"/>
                <a:cs typeface="Tahoma"/>
              </a:rPr>
              <a:t>o</a:t>
            </a:r>
            <a:r>
              <a:rPr sz="1700" spc="70" dirty="0">
                <a:latin typeface="Tahoma"/>
                <a:cs typeface="Tahoma"/>
              </a:rPr>
              <a:t>r</a:t>
            </a:r>
            <a:r>
              <a:rPr sz="1700" spc="-65" dirty="0">
                <a:latin typeface="Tahoma"/>
                <a:cs typeface="Tahoma"/>
              </a:rPr>
              <a:t>.</a:t>
            </a:r>
            <a:r>
              <a:rPr sz="1700" spc="-95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e</a:t>
            </a:r>
            <a:r>
              <a:rPr sz="1700" spc="-55" dirty="0">
                <a:latin typeface="Tahoma"/>
                <a:cs typeface="Tahoma"/>
              </a:rPr>
              <a:t>j</a:t>
            </a:r>
            <a:r>
              <a:rPr sz="1700" spc="-65" dirty="0">
                <a:latin typeface="Tahoma"/>
                <a:cs typeface="Tahoma"/>
              </a:rPr>
              <a:t>.</a:t>
            </a:r>
            <a:r>
              <a:rPr sz="1700" spc="-95" dirty="0">
                <a:latin typeface="Tahoma"/>
                <a:cs typeface="Tahoma"/>
              </a:rPr>
              <a:t> </a:t>
            </a:r>
            <a:r>
              <a:rPr sz="1700" spc="110" dirty="0">
                <a:latin typeface="Tahoma"/>
                <a:cs typeface="Tahoma"/>
              </a:rPr>
              <a:t>O</a:t>
            </a:r>
            <a:r>
              <a:rPr sz="1700" spc="-70" dirty="0">
                <a:latin typeface="Tahoma"/>
                <a:cs typeface="Tahoma"/>
              </a:rPr>
              <a:t>.</a:t>
            </a:r>
            <a:r>
              <a:rPr sz="1700" spc="-25" dirty="0">
                <a:latin typeface="Tahoma"/>
                <a:cs typeface="Tahoma"/>
              </a:rPr>
              <a:t>S</a:t>
            </a:r>
            <a:r>
              <a:rPr sz="1700" spc="-65" dirty="0">
                <a:latin typeface="Tahoma"/>
                <a:cs typeface="Tahoma"/>
              </a:rPr>
              <a:t>.</a:t>
            </a:r>
            <a:r>
              <a:rPr sz="1700" spc="-95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P</a:t>
            </a:r>
            <a:r>
              <a:rPr sz="1700" spc="95" dirty="0">
                <a:latin typeface="Tahoma"/>
                <a:cs typeface="Tahoma"/>
              </a:rPr>
              <a:t>o</a:t>
            </a:r>
            <a:r>
              <a:rPr sz="1700" spc="35" dirty="0">
                <a:latin typeface="Tahoma"/>
                <a:cs typeface="Tahoma"/>
              </a:rPr>
              <a:t>li</a:t>
            </a:r>
            <a:r>
              <a:rPr sz="1700" spc="15" dirty="0">
                <a:latin typeface="Tahoma"/>
                <a:cs typeface="Tahoma"/>
              </a:rPr>
              <a:t>c</a:t>
            </a:r>
            <a:r>
              <a:rPr sz="1700" spc="35" dirty="0">
                <a:latin typeface="Tahoma"/>
                <a:cs typeface="Tahoma"/>
              </a:rPr>
              <a:t>í</a:t>
            </a:r>
            <a:r>
              <a:rPr sz="1700" spc="50" dirty="0">
                <a:latin typeface="Tahoma"/>
                <a:cs typeface="Tahoma"/>
              </a:rPr>
              <a:t>a</a:t>
            </a:r>
            <a:r>
              <a:rPr sz="1700" spc="-95" dirty="0">
                <a:latin typeface="Tahoma"/>
                <a:cs typeface="Tahoma"/>
              </a:rPr>
              <a:t> </a:t>
            </a:r>
            <a:r>
              <a:rPr sz="1700" spc="-20" dirty="0">
                <a:latin typeface="Tahoma"/>
                <a:cs typeface="Tahoma"/>
              </a:rPr>
              <a:t>F</a:t>
            </a:r>
            <a:r>
              <a:rPr sz="1700" spc="50" dirty="0">
                <a:latin typeface="Tahoma"/>
                <a:cs typeface="Tahoma"/>
              </a:rPr>
              <a:t>e</a:t>
            </a:r>
            <a:r>
              <a:rPr sz="1700" spc="90" dirty="0">
                <a:latin typeface="Tahoma"/>
                <a:cs typeface="Tahoma"/>
              </a:rPr>
              <a:t>d</a:t>
            </a:r>
            <a:r>
              <a:rPr sz="1700" spc="50" dirty="0">
                <a:latin typeface="Tahoma"/>
                <a:cs typeface="Tahoma"/>
              </a:rPr>
              <a:t>e</a:t>
            </a:r>
            <a:r>
              <a:rPr sz="1700" spc="70" dirty="0">
                <a:latin typeface="Tahoma"/>
                <a:cs typeface="Tahoma"/>
              </a:rPr>
              <a:t>r</a:t>
            </a:r>
            <a:r>
              <a:rPr sz="1700" spc="45" dirty="0">
                <a:latin typeface="Tahoma"/>
                <a:cs typeface="Tahoma"/>
              </a:rPr>
              <a:t>a</a:t>
            </a:r>
            <a:r>
              <a:rPr sz="1700" spc="35" dirty="0">
                <a:latin typeface="Tahoma"/>
                <a:cs typeface="Tahoma"/>
              </a:rPr>
              <a:t>l</a:t>
            </a:r>
            <a:r>
              <a:rPr sz="1700" spc="-100" dirty="0">
                <a:latin typeface="Tahoma"/>
                <a:cs typeface="Tahoma"/>
              </a:rPr>
              <a:t>,</a:t>
            </a:r>
            <a:endParaRPr sz="1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700" spc="-10" dirty="0">
                <a:latin typeface="Tahoma"/>
                <a:cs typeface="Tahoma"/>
              </a:rPr>
              <a:t>O.S.</a:t>
            </a:r>
            <a:r>
              <a:rPr sz="1700" spc="-10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Poder</a:t>
            </a:r>
            <a:r>
              <a:rPr sz="1700" spc="-100" dirty="0">
                <a:latin typeface="Tahoma"/>
                <a:cs typeface="Tahoma"/>
              </a:rPr>
              <a:t> </a:t>
            </a:r>
            <a:r>
              <a:rPr sz="1700" spc="10" dirty="0">
                <a:latin typeface="Tahoma"/>
                <a:cs typeface="Tahoma"/>
              </a:rPr>
              <a:t>Judicial</a:t>
            </a:r>
            <a:r>
              <a:rPr sz="1700" spc="-100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de</a:t>
            </a:r>
            <a:r>
              <a:rPr sz="1700" spc="-100" dirty="0">
                <a:latin typeface="Tahoma"/>
                <a:cs typeface="Tahoma"/>
              </a:rPr>
              <a:t> </a:t>
            </a:r>
            <a:r>
              <a:rPr sz="1700" spc="40" dirty="0">
                <a:latin typeface="Tahoma"/>
                <a:cs typeface="Tahoma"/>
              </a:rPr>
              <a:t>la</a:t>
            </a:r>
            <a:r>
              <a:rPr sz="1700" spc="-105" dirty="0">
                <a:latin typeface="Tahoma"/>
                <a:cs typeface="Tahoma"/>
              </a:rPr>
              <a:t> </a:t>
            </a:r>
            <a:r>
              <a:rPr sz="1700" spc="35" dirty="0">
                <a:latin typeface="Tahoma"/>
                <a:cs typeface="Tahoma"/>
              </a:rPr>
              <a:t>Nación)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651" y="1057133"/>
            <a:ext cx="7239000" cy="8899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655" dirty="0">
                <a:solidFill>
                  <a:srgbClr val="212121"/>
                </a:solidFill>
                <a:latin typeface="Microsoft Sans Serif"/>
                <a:cs typeface="Microsoft Sans Serif"/>
              </a:rPr>
              <a:t>I</a:t>
            </a: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825" dirty="0">
                <a:solidFill>
                  <a:srgbClr val="212121"/>
                </a:solidFill>
                <a:latin typeface="Microsoft Sans Serif"/>
                <a:cs typeface="Microsoft Sans Serif"/>
              </a:rPr>
              <a:t>T</a:t>
            </a:r>
            <a:r>
              <a:rPr sz="2800" spc="969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spc="1575" dirty="0">
                <a:solidFill>
                  <a:srgbClr val="212121"/>
                </a:solidFill>
                <a:latin typeface="Microsoft Sans Serif"/>
                <a:cs typeface="Microsoft Sans Serif"/>
              </a:rPr>
              <a:t>M</a:t>
            </a:r>
            <a:r>
              <a:rPr sz="2800" spc="1065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1290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r>
              <a:rPr sz="2800" spc="735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83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1300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spc="79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L</a:t>
            </a:r>
            <a:r>
              <a:rPr sz="2800" spc="124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U</a:t>
            </a:r>
            <a:r>
              <a:rPr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endParaRPr lang="es-MX" sz="2800" spc="1055" dirty="0" smtClean="0">
              <a:solidFill>
                <a:srgbClr val="212121"/>
              </a:solidFill>
              <a:latin typeface="Microsoft Sans Serif"/>
              <a:cs typeface="Microsoft Sans Serif"/>
            </a:endParaRPr>
          </a:p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lang="es-MX"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CLASIFICACIONES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8831" y="2256512"/>
            <a:ext cx="7110819" cy="12998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11505" algn="ctr">
              <a:lnSpc>
                <a:spcPct val="114700"/>
              </a:lnSpc>
              <a:spcBef>
                <a:spcPts val="100"/>
              </a:spcBef>
            </a:pPr>
            <a:r>
              <a:rPr sz="2400" spc="-140" dirty="0">
                <a:latin typeface="Verdana"/>
                <a:cs typeface="Verdana"/>
              </a:rPr>
              <a:t>EL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85" dirty="0">
                <a:latin typeface="Verdana"/>
                <a:cs typeface="Verdana"/>
              </a:rPr>
              <a:t>SISTEMA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40" dirty="0">
                <a:latin typeface="Verdana"/>
                <a:cs typeface="Verdana"/>
              </a:rPr>
              <a:t>DE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0" dirty="0">
                <a:latin typeface="Verdana"/>
                <a:cs typeface="Verdana"/>
              </a:rPr>
              <a:t>SALUD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85" dirty="0">
                <a:latin typeface="Verdana"/>
                <a:cs typeface="Verdana"/>
              </a:rPr>
              <a:t>EN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10" dirty="0">
                <a:latin typeface="Verdana"/>
                <a:cs typeface="Verdana"/>
              </a:rPr>
              <a:t>NUESTRO  </a:t>
            </a:r>
            <a:r>
              <a:rPr sz="2400" spc="-200" dirty="0" smtClean="0">
                <a:latin typeface="Verdana"/>
                <a:cs typeface="Verdana"/>
              </a:rPr>
              <a:t>PAÍS</a:t>
            </a:r>
            <a:endParaRPr lang="es-MX" sz="2400" spc="-200" dirty="0" smtClean="0">
              <a:latin typeface="Verdana"/>
              <a:cs typeface="Verdana"/>
            </a:endParaRPr>
          </a:p>
          <a:p>
            <a:pPr marR="611505" algn="ctr">
              <a:lnSpc>
                <a:spcPct val="114700"/>
              </a:lnSpc>
              <a:spcBef>
                <a:spcPts val="100"/>
              </a:spcBef>
            </a:pPr>
            <a:r>
              <a:rPr lang="es-MX" sz="2400" spc="-200" dirty="0" smtClean="0">
                <a:latin typeface="Verdana"/>
                <a:cs typeface="Verdana"/>
              </a:rPr>
              <a:t>CONVIVENCIA DE DISTINTOS SISTEMAS AL MISMO TIEMPO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4" name="3 Proceso alternativo"/>
          <p:cNvSpPr/>
          <p:nvPr/>
        </p:nvSpPr>
        <p:spPr>
          <a:xfrm>
            <a:off x="248831" y="3673475"/>
            <a:ext cx="7110819" cy="1066800"/>
          </a:xfrm>
          <a:prstGeom prst="flowChartAlternateProcess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SALUD ARGENTINO</a:t>
            </a:r>
            <a:endParaRPr lang="es-E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Flecha izquierda, derecha y arriba"/>
          <p:cNvSpPr/>
          <p:nvPr/>
        </p:nvSpPr>
        <p:spPr>
          <a:xfrm rot="10800000">
            <a:off x="250328" y="5616576"/>
            <a:ext cx="7110820" cy="144780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abajo"/>
          <p:cNvSpPr/>
          <p:nvPr/>
        </p:nvSpPr>
        <p:spPr>
          <a:xfrm>
            <a:off x="3444121" y="4740275"/>
            <a:ext cx="723234" cy="23241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120651" y="6873875"/>
            <a:ext cx="2559050" cy="1447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PÚBLICO</a:t>
            </a:r>
          </a:p>
          <a:p>
            <a:pPr marL="285750" indent="-285750" algn="ctr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Nacional. </a:t>
            </a:r>
          </a:p>
          <a:p>
            <a:pPr marL="285750" indent="-285750" algn="ctr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Provincial.</a:t>
            </a:r>
          </a:p>
          <a:p>
            <a:pPr marL="285750" indent="-285750" algn="ctr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Municipal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2460626" y="8169275"/>
            <a:ext cx="2559050" cy="1447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CREADAS POR LEY </a:t>
            </a:r>
            <a:endParaRPr lang="es-E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4802098" y="6873875"/>
            <a:ext cx="2559050" cy="144780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PRIVADO</a:t>
            </a:r>
          </a:p>
          <a:p>
            <a:pPr marL="285750" indent="-285750" algn="ctr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O.S, Prepagas e Híbridas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89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pc="835" dirty="0"/>
              <a:t>S</a:t>
            </a:r>
            <a:r>
              <a:rPr spc="655" dirty="0"/>
              <a:t>I</a:t>
            </a:r>
            <a:r>
              <a:rPr spc="835" dirty="0"/>
              <a:t>S</a:t>
            </a:r>
            <a:r>
              <a:rPr spc="825" dirty="0"/>
              <a:t>T</a:t>
            </a:r>
            <a:r>
              <a:rPr spc="969" dirty="0"/>
              <a:t>E</a:t>
            </a:r>
            <a:r>
              <a:rPr spc="1575" dirty="0"/>
              <a:t>M</a:t>
            </a:r>
            <a:r>
              <a:rPr spc="1065" dirty="0"/>
              <a:t>A</a:t>
            </a:r>
            <a:r>
              <a:rPr dirty="0"/>
              <a:t>	</a:t>
            </a:r>
            <a:r>
              <a:rPr spc="1290" dirty="0"/>
              <a:t>D</a:t>
            </a:r>
            <a:r>
              <a:rPr spc="735" dirty="0"/>
              <a:t>E</a:t>
            </a:r>
            <a:r>
              <a:rPr dirty="0"/>
              <a:t>	</a:t>
            </a:r>
            <a:r>
              <a:rPr spc="835" dirty="0"/>
              <a:t>S</a:t>
            </a:r>
            <a:r>
              <a:rPr spc="1300" dirty="0"/>
              <a:t>A</a:t>
            </a:r>
            <a:r>
              <a:rPr spc="795" dirty="0"/>
              <a:t>L</a:t>
            </a:r>
            <a:r>
              <a:rPr spc="1245" dirty="0"/>
              <a:t>U</a:t>
            </a:r>
            <a:r>
              <a:rPr spc="1055" dirty="0"/>
              <a:t>D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7507" y="4851013"/>
            <a:ext cx="79940" cy="799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7515" y="6419853"/>
            <a:ext cx="79940" cy="799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7515" y="7019410"/>
            <a:ext cx="79940" cy="799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7515" y="7618967"/>
            <a:ext cx="79940" cy="7994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74926" y="1826885"/>
            <a:ext cx="5779770" cy="5958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9960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Verdana"/>
                <a:cs typeface="Verdana"/>
              </a:rPr>
              <a:t>OTROS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210" dirty="0">
                <a:latin typeface="Verdana"/>
                <a:cs typeface="Verdana"/>
              </a:rPr>
              <a:t>CRITERIOS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40" dirty="0">
                <a:latin typeface="Verdana"/>
                <a:cs typeface="Verdana"/>
              </a:rPr>
              <a:t>DE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75" dirty="0">
                <a:latin typeface="Verdana"/>
                <a:cs typeface="Verdana"/>
              </a:rPr>
              <a:t>DISTINCIÓN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605"/>
              </a:spcBef>
            </a:pPr>
            <a:r>
              <a:rPr sz="1700" spc="10" dirty="0">
                <a:latin typeface="Tahoma"/>
                <a:cs typeface="Tahoma"/>
              </a:rPr>
              <a:t>El</a:t>
            </a:r>
            <a:r>
              <a:rPr sz="1700" spc="-100" dirty="0">
                <a:latin typeface="Tahoma"/>
                <a:cs typeface="Tahoma"/>
              </a:rPr>
              <a:t> </a:t>
            </a:r>
            <a:r>
              <a:rPr sz="1700" spc="45" dirty="0">
                <a:latin typeface="Tahoma"/>
                <a:cs typeface="Tahoma"/>
              </a:rPr>
              <a:t>servicio</a:t>
            </a:r>
            <a:r>
              <a:rPr sz="1700" spc="-95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de</a:t>
            </a:r>
            <a:r>
              <a:rPr sz="1700" spc="-100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puede</a:t>
            </a:r>
            <a:r>
              <a:rPr sz="1700" spc="-9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ser</a:t>
            </a:r>
            <a:r>
              <a:rPr sz="1700" spc="-100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provisto</a:t>
            </a:r>
            <a:r>
              <a:rPr sz="1700" spc="-95" dirty="0">
                <a:latin typeface="Tahoma"/>
                <a:cs typeface="Tahoma"/>
              </a:rPr>
              <a:t> </a:t>
            </a:r>
            <a:r>
              <a:rPr sz="1700" spc="90" dirty="0">
                <a:latin typeface="Tahoma"/>
                <a:cs typeface="Tahoma"/>
              </a:rPr>
              <a:t>por</a:t>
            </a:r>
            <a:r>
              <a:rPr sz="1700" spc="-100" dirty="0">
                <a:latin typeface="Tahoma"/>
                <a:cs typeface="Tahoma"/>
              </a:rPr>
              <a:t> </a:t>
            </a:r>
            <a:r>
              <a:rPr sz="1700" spc="35" dirty="0">
                <a:latin typeface="Tahoma"/>
                <a:cs typeface="Tahoma"/>
              </a:rPr>
              <a:t>oferentes:</a:t>
            </a: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>
              <a:latin typeface="Tahoma"/>
              <a:cs typeface="Tahoma"/>
            </a:endParaRPr>
          </a:p>
          <a:p>
            <a:pPr marL="287655" indent="-274955">
              <a:lnSpc>
                <a:spcPct val="100000"/>
              </a:lnSpc>
              <a:buFont typeface="Tahoma"/>
              <a:buAutoNum type="alphaUcParenR"/>
              <a:tabLst>
                <a:tab pos="287655" algn="l"/>
              </a:tabLst>
            </a:pPr>
            <a:r>
              <a:rPr sz="1800" b="1" spc="-145" dirty="0">
                <a:latin typeface="Tahoma"/>
                <a:cs typeface="Tahoma"/>
              </a:rPr>
              <a:t>S</a:t>
            </a:r>
            <a:r>
              <a:rPr sz="1800" b="1" spc="-95" dirty="0">
                <a:latin typeface="Tahoma"/>
                <a:cs typeface="Tahoma"/>
              </a:rPr>
              <a:t>E</a:t>
            </a:r>
            <a:r>
              <a:rPr sz="1800" b="1" spc="-50" dirty="0">
                <a:latin typeface="Tahoma"/>
                <a:cs typeface="Tahoma"/>
              </a:rPr>
              <a:t>C</a:t>
            </a:r>
            <a:r>
              <a:rPr sz="1800" b="1" spc="-55" dirty="0">
                <a:latin typeface="Tahoma"/>
                <a:cs typeface="Tahoma"/>
              </a:rPr>
              <a:t>T</a:t>
            </a:r>
            <a:r>
              <a:rPr sz="1800" b="1" spc="55" dirty="0">
                <a:latin typeface="Tahoma"/>
                <a:cs typeface="Tahoma"/>
              </a:rPr>
              <a:t>O</a:t>
            </a:r>
            <a:r>
              <a:rPr sz="1800" b="1" spc="-105" dirty="0">
                <a:latin typeface="Tahoma"/>
                <a:cs typeface="Tahoma"/>
              </a:rPr>
              <a:t>R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spc="-45" dirty="0">
                <a:latin typeface="Tahoma"/>
                <a:cs typeface="Tahoma"/>
              </a:rPr>
              <a:t>P</a:t>
            </a:r>
            <a:r>
              <a:rPr sz="1800" b="1" spc="40" dirty="0">
                <a:latin typeface="Tahoma"/>
                <a:cs typeface="Tahoma"/>
              </a:rPr>
              <a:t>Ú</a:t>
            </a:r>
            <a:r>
              <a:rPr sz="1800" b="1" spc="-20" dirty="0">
                <a:latin typeface="Tahoma"/>
                <a:cs typeface="Tahoma"/>
              </a:rPr>
              <a:t>B</a:t>
            </a:r>
            <a:r>
              <a:rPr sz="1800" b="1" spc="-10" dirty="0">
                <a:latin typeface="Tahoma"/>
                <a:cs typeface="Tahoma"/>
              </a:rPr>
              <a:t>L</a:t>
            </a:r>
            <a:r>
              <a:rPr sz="1800" b="1" spc="-275" dirty="0">
                <a:latin typeface="Tahoma"/>
                <a:cs typeface="Tahoma"/>
              </a:rPr>
              <a:t>I</a:t>
            </a:r>
            <a:r>
              <a:rPr sz="1800" b="1" spc="-50" dirty="0">
                <a:latin typeface="Tahoma"/>
                <a:cs typeface="Tahoma"/>
              </a:rPr>
              <a:t>C</a:t>
            </a:r>
            <a:r>
              <a:rPr sz="1800" b="1" spc="60" dirty="0">
                <a:latin typeface="Tahoma"/>
                <a:cs typeface="Tahoma"/>
              </a:rPr>
              <a:t>O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1800" spc="35" dirty="0">
                <a:latin typeface="Tahoma"/>
                <a:cs typeface="Tahoma"/>
              </a:rPr>
              <a:t>(Estado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Nacional,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Provincial,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Municipal)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>
              <a:latin typeface="Tahoma"/>
              <a:cs typeface="Tahoma"/>
            </a:endParaRPr>
          </a:p>
          <a:p>
            <a:pPr marL="290830" indent="-278765">
              <a:lnSpc>
                <a:spcPct val="100000"/>
              </a:lnSpc>
              <a:buFont typeface="Tahoma"/>
              <a:buAutoNum type="alphaUcParenR" startAt="2"/>
              <a:tabLst>
                <a:tab pos="291465" algn="l"/>
              </a:tabLst>
            </a:pPr>
            <a:r>
              <a:rPr sz="1800" b="1" spc="-70" dirty="0">
                <a:latin typeface="Tahoma"/>
                <a:cs typeface="Tahoma"/>
              </a:rPr>
              <a:t>PRIVADOS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ahoma"/>
              <a:buAutoNum type="alphaUcParenR" startAt="2"/>
            </a:pPr>
            <a:endParaRPr sz="2350">
              <a:latin typeface="Tahoma"/>
              <a:cs typeface="Tahoma"/>
            </a:endParaRPr>
          </a:p>
          <a:p>
            <a:pPr marL="405765">
              <a:lnSpc>
                <a:spcPct val="100000"/>
              </a:lnSpc>
            </a:pPr>
            <a:r>
              <a:rPr sz="1800" b="1" dirty="0">
                <a:latin typeface="Tahoma"/>
                <a:cs typeface="Tahoma"/>
              </a:rPr>
              <a:t>Empresas</a:t>
            </a:r>
            <a:r>
              <a:rPr sz="1800" b="1" spc="-70" dirty="0">
                <a:latin typeface="Tahoma"/>
                <a:cs typeface="Tahoma"/>
              </a:rPr>
              <a:t> </a:t>
            </a:r>
            <a:r>
              <a:rPr sz="1800" b="1" spc="10" dirty="0">
                <a:latin typeface="Tahoma"/>
                <a:cs typeface="Tahoma"/>
              </a:rPr>
              <a:t>de</a:t>
            </a:r>
            <a:r>
              <a:rPr sz="1800" b="1" spc="-65" dirty="0">
                <a:latin typeface="Tahoma"/>
                <a:cs typeface="Tahoma"/>
              </a:rPr>
              <a:t> </a:t>
            </a:r>
            <a:r>
              <a:rPr sz="1800" b="1" spc="20" dirty="0">
                <a:latin typeface="Tahoma"/>
                <a:cs typeface="Tahoma"/>
              </a:rPr>
              <a:t>Medicina</a:t>
            </a:r>
            <a:r>
              <a:rPr sz="1800" b="1" spc="-70" dirty="0">
                <a:latin typeface="Tahoma"/>
                <a:cs typeface="Tahoma"/>
              </a:rPr>
              <a:t> </a:t>
            </a:r>
            <a:r>
              <a:rPr sz="1800" b="1" spc="-25" dirty="0">
                <a:latin typeface="Tahoma"/>
                <a:cs typeface="Tahoma"/>
              </a:rPr>
              <a:t>Prepaga: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800" spc="40" dirty="0">
                <a:latin typeface="Tahoma"/>
                <a:cs typeface="Tahoma"/>
              </a:rPr>
              <a:t>(Oferta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20" dirty="0">
                <a:latin typeface="Tahoma"/>
                <a:cs typeface="Tahoma"/>
              </a:rPr>
              <a:t>y</a:t>
            </a:r>
            <a:r>
              <a:rPr sz="1800" spc="-10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Demanda)</a:t>
            </a:r>
            <a:endParaRPr sz="1800">
              <a:latin typeface="Tahoma"/>
              <a:cs typeface="Tahoma"/>
            </a:endParaRPr>
          </a:p>
          <a:p>
            <a:pPr marL="287655" marR="1619885" indent="-287655">
              <a:lnSpc>
                <a:spcPct val="227300"/>
              </a:lnSpc>
              <a:spcBef>
                <a:spcPts val="125"/>
              </a:spcBef>
              <a:buFont typeface="Tahoma"/>
              <a:buAutoNum type="alphaUcParenR" startAt="3"/>
              <a:tabLst>
                <a:tab pos="287655" algn="l"/>
              </a:tabLst>
            </a:pPr>
            <a:r>
              <a:rPr sz="1800" b="1" spc="-145" dirty="0">
                <a:latin typeface="Tahoma"/>
                <a:cs typeface="Tahoma"/>
              </a:rPr>
              <a:t>S</a:t>
            </a:r>
            <a:r>
              <a:rPr sz="1800" b="1" spc="-95" dirty="0">
                <a:latin typeface="Tahoma"/>
                <a:cs typeface="Tahoma"/>
              </a:rPr>
              <a:t>E</a:t>
            </a:r>
            <a:r>
              <a:rPr sz="1800" b="1" spc="-50" dirty="0">
                <a:latin typeface="Tahoma"/>
                <a:cs typeface="Tahoma"/>
              </a:rPr>
              <a:t>C</a:t>
            </a:r>
            <a:r>
              <a:rPr sz="1800" b="1" spc="-55" dirty="0">
                <a:latin typeface="Tahoma"/>
                <a:cs typeface="Tahoma"/>
              </a:rPr>
              <a:t>T</a:t>
            </a:r>
            <a:r>
              <a:rPr sz="1800" b="1" spc="55" dirty="0">
                <a:latin typeface="Tahoma"/>
                <a:cs typeface="Tahoma"/>
              </a:rPr>
              <a:t>O</a:t>
            </a:r>
            <a:r>
              <a:rPr sz="1800" b="1" spc="-105" dirty="0">
                <a:latin typeface="Tahoma"/>
                <a:cs typeface="Tahoma"/>
              </a:rPr>
              <a:t>R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spc="-20" dirty="0">
                <a:latin typeface="Tahoma"/>
                <a:cs typeface="Tahoma"/>
              </a:rPr>
              <a:t>D</a:t>
            </a:r>
            <a:r>
              <a:rPr sz="1800" b="1" spc="-90" dirty="0">
                <a:latin typeface="Tahoma"/>
                <a:cs typeface="Tahoma"/>
              </a:rPr>
              <a:t>E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L</a:t>
            </a:r>
            <a:r>
              <a:rPr sz="1800" b="1" spc="25" dirty="0">
                <a:latin typeface="Tahoma"/>
                <a:cs typeface="Tahoma"/>
              </a:rPr>
              <a:t>A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spc="-145" dirty="0">
                <a:latin typeface="Tahoma"/>
                <a:cs typeface="Tahoma"/>
              </a:rPr>
              <a:t>S</a:t>
            </a:r>
            <a:r>
              <a:rPr sz="1800" b="1" spc="-95" dirty="0">
                <a:latin typeface="Tahoma"/>
                <a:cs typeface="Tahoma"/>
              </a:rPr>
              <a:t>E</a:t>
            </a:r>
            <a:r>
              <a:rPr sz="1800" b="1" spc="-30" dirty="0">
                <a:latin typeface="Tahoma"/>
                <a:cs typeface="Tahoma"/>
              </a:rPr>
              <a:t>G</a:t>
            </a:r>
            <a:r>
              <a:rPr sz="1800" b="1" spc="40" dirty="0">
                <a:latin typeface="Tahoma"/>
                <a:cs typeface="Tahoma"/>
              </a:rPr>
              <a:t>U</a:t>
            </a:r>
            <a:r>
              <a:rPr sz="1800" b="1" spc="-110" dirty="0">
                <a:latin typeface="Tahoma"/>
                <a:cs typeface="Tahoma"/>
              </a:rPr>
              <a:t>R</a:t>
            </a:r>
            <a:r>
              <a:rPr sz="1800" b="1" spc="-275" dirty="0">
                <a:latin typeface="Tahoma"/>
                <a:cs typeface="Tahoma"/>
              </a:rPr>
              <a:t>I</a:t>
            </a:r>
            <a:r>
              <a:rPr sz="1800" b="1" spc="-20" dirty="0">
                <a:latin typeface="Tahoma"/>
                <a:cs typeface="Tahoma"/>
              </a:rPr>
              <a:t>D</a:t>
            </a:r>
            <a:r>
              <a:rPr sz="1800" b="1" spc="20" dirty="0">
                <a:latin typeface="Tahoma"/>
                <a:cs typeface="Tahoma"/>
              </a:rPr>
              <a:t>A</a:t>
            </a:r>
            <a:r>
              <a:rPr sz="1800" b="1" spc="-15" dirty="0">
                <a:latin typeface="Tahoma"/>
                <a:cs typeface="Tahoma"/>
              </a:rPr>
              <a:t>D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spc="-145" dirty="0">
                <a:latin typeface="Tahoma"/>
                <a:cs typeface="Tahoma"/>
              </a:rPr>
              <a:t>S</a:t>
            </a:r>
            <a:r>
              <a:rPr sz="1800" b="1" spc="55" dirty="0">
                <a:latin typeface="Tahoma"/>
                <a:cs typeface="Tahoma"/>
              </a:rPr>
              <a:t>O</a:t>
            </a:r>
            <a:r>
              <a:rPr sz="1800" b="1" spc="-50" dirty="0">
                <a:latin typeface="Tahoma"/>
                <a:cs typeface="Tahoma"/>
              </a:rPr>
              <a:t>C</a:t>
            </a:r>
            <a:r>
              <a:rPr sz="1800" b="1" spc="-275" dirty="0">
                <a:latin typeface="Tahoma"/>
                <a:cs typeface="Tahoma"/>
              </a:rPr>
              <a:t>I</a:t>
            </a:r>
            <a:r>
              <a:rPr sz="1800" b="1" spc="20" dirty="0">
                <a:latin typeface="Tahoma"/>
                <a:cs typeface="Tahoma"/>
              </a:rPr>
              <a:t>A</a:t>
            </a:r>
            <a:r>
              <a:rPr sz="1800" b="1" spc="-5" dirty="0">
                <a:latin typeface="Tahoma"/>
                <a:cs typeface="Tahoma"/>
              </a:rPr>
              <a:t>L  </a:t>
            </a:r>
            <a:r>
              <a:rPr sz="1700" b="1" spc="5" dirty="0">
                <a:latin typeface="Tahoma"/>
                <a:cs typeface="Tahoma"/>
              </a:rPr>
              <a:t>Obras </a:t>
            </a:r>
            <a:r>
              <a:rPr sz="1700" b="1" spc="-30" dirty="0">
                <a:latin typeface="Tahoma"/>
                <a:cs typeface="Tahoma"/>
              </a:rPr>
              <a:t>Sociales </a:t>
            </a:r>
            <a:r>
              <a:rPr sz="1700" b="1" spc="-15" dirty="0">
                <a:latin typeface="Tahoma"/>
                <a:cs typeface="Tahoma"/>
              </a:rPr>
              <a:t>y </a:t>
            </a:r>
            <a:r>
              <a:rPr sz="1700" b="1" spc="10" dirty="0">
                <a:latin typeface="Tahoma"/>
                <a:cs typeface="Tahoma"/>
              </a:rPr>
              <a:t>Mutuales </a:t>
            </a:r>
            <a:r>
              <a:rPr sz="1700" b="1" spc="15" dirty="0">
                <a:latin typeface="Tahoma"/>
                <a:cs typeface="Tahoma"/>
              </a:rPr>
              <a:t> </a:t>
            </a:r>
            <a:r>
              <a:rPr sz="1700" b="1" spc="-270" dirty="0">
                <a:latin typeface="Tahoma"/>
                <a:cs typeface="Tahoma"/>
              </a:rPr>
              <a:t>I</a:t>
            </a:r>
            <a:r>
              <a:rPr sz="1700" b="1" spc="20" dirty="0">
                <a:latin typeface="Tahoma"/>
                <a:cs typeface="Tahoma"/>
              </a:rPr>
              <a:t>n</a:t>
            </a:r>
            <a:r>
              <a:rPr sz="1700" b="1" spc="25" dirty="0">
                <a:latin typeface="Tahoma"/>
                <a:cs typeface="Tahoma"/>
              </a:rPr>
              <a:t>t</a:t>
            </a:r>
            <a:r>
              <a:rPr sz="1700" b="1" spc="-15" dirty="0">
                <a:latin typeface="Tahoma"/>
                <a:cs typeface="Tahoma"/>
              </a:rPr>
              <a:t>e</a:t>
            </a:r>
            <a:r>
              <a:rPr sz="1700" b="1" spc="25" dirty="0">
                <a:latin typeface="Tahoma"/>
                <a:cs typeface="Tahoma"/>
              </a:rPr>
              <a:t>r</a:t>
            </a:r>
            <a:r>
              <a:rPr sz="1700" b="1" spc="35" dirty="0">
                <a:latin typeface="Tahoma"/>
                <a:cs typeface="Tahoma"/>
              </a:rPr>
              <a:t>m</a:t>
            </a:r>
            <a:r>
              <a:rPr sz="1700" b="1" spc="-15" dirty="0">
                <a:latin typeface="Tahoma"/>
                <a:cs typeface="Tahoma"/>
              </a:rPr>
              <a:t>e</a:t>
            </a:r>
            <a:r>
              <a:rPr sz="1700" b="1" spc="-5" dirty="0">
                <a:latin typeface="Tahoma"/>
                <a:cs typeface="Tahoma"/>
              </a:rPr>
              <a:t>di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-35" dirty="0">
                <a:latin typeface="Tahoma"/>
                <a:cs typeface="Tahoma"/>
              </a:rPr>
              <a:t>s</a:t>
            </a:r>
            <a:r>
              <a:rPr sz="1700" b="1" spc="-60" dirty="0">
                <a:latin typeface="Tahoma"/>
                <a:cs typeface="Tahoma"/>
              </a:rPr>
              <a:t> </a:t>
            </a:r>
            <a:r>
              <a:rPr sz="1700" b="1" spc="-204" dirty="0">
                <a:latin typeface="Tahoma"/>
                <a:cs typeface="Tahoma"/>
              </a:rPr>
              <a:t>(</a:t>
            </a:r>
            <a:r>
              <a:rPr sz="1700" b="1" spc="-105" dirty="0">
                <a:latin typeface="Tahoma"/>
                <a:cs typeface="Tahoma"/>
              </a:rPr>
              <a:t>Ej</a:t>
            </a:r>
            <a:r>
              <a:rPr sz="1700" b="1" spc="-50" dirty="0">
                <a:latin typeface="Tahoma"/>
                <a:cs typeface="Tahoma"/>
              </a:rPr>
              <a:t>.</a:t>
            </a:r>
            <a:r>
              <a:rPr sz="1700" b="1" spc="-60" dirty="0">
                <a:latin typeface="Tahoma"/>
                <a:cs typeface="Tahoma"/>
              </a:rPr>
              <a:t> </a:t>
            </a:r>
            <a:r>
              <a:rPr sz="1700" b="1" spc="35" dirty="0">
                <a:latin typeface="Tahoma"/>
                <a:cs typeface="Tahoma"/>
              </a:rPr>
              <a:t>O</a:t>
            </a:r>
            <a:r>
              <a:rPr sz="1700" b="1" spc="-150" dirty="0">
                <a:latin typeface="Tahoma"/>
                <a:cs typeface="Tahoma"/>
              </a:rPr>
              <a:t>S</a:t>
            </a:r>
            <a:r>
              <a:rPr sz="1700" b="1" spc="-40" dirty="0">
                <a:latin typeface="Tahoma"/>
                <a:cs typeface="Tahoma"/>
              </a:rPr>
              <a:t>D</a:t>
            </a:r>
            <a:r>
              <a:rPr sz="1700" b="1" spc="-105" dirty="0">
                <a:latin typeface="Tahoma"/>
                <a:cs typeface="Tahoma"/>
              </a:rPr>
              <a:t>E</a:t>
            </a:r>
            <a:r>
              <a:rPr sz="1700" b="1" spc="-204" dirty="0">
                <a:latin typeface="Tahoma"/>
                <a:cs typeface="Tahoma"/>
              </a:rPr>
              <a:t>)</a:t>
            </a:r>
            <a:r>
              <a:rPr sz="1700" b="1" spc="-50" dirty="0">
                <a:latin typeface="Tahoma"/>
                <a:cs typeface="Tahoma"/>
              </a:rPr>
              <a:t>.</a:t>
            </a: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00">
              <a:latin typeface="Tahoma"/>
              <a:cs typeface="Tahoma"/>
            </a:endParaRPr>
          </a:p>
          <a:p>
            <a:pPr marL="378460">
              <a:lnSpc>
                <a:spcPct val="100000"/>
              </a:lnSpc>
            </a:pPr>
            <a:r>
              <a:rPr sz="1700" b="1" spc="75" dirty="0">
                <a:latin typeface="Tahoma"/>
                <a:cs typeface="Tahoma"/>
              </a:rPr>
              <a:t>M</a:t>
            </a:r>
            <a:r>
              <a:rPr sz="1700" b="1" spc="-5" dirty="0">
                <a:latin typeface="Tahoma"/>
                <a:cs typeface="Tahoma"/>
              </a:rPr>
              <a:t>i</a:t>
            </a:r>
            <a:r>
              <a:rPr sz="1700" b="1" spc="-55" dirty="0">
                <a:latin typeface="Tahoma"/>
                <a:cs typeface="Tahoma"/>
              </a:rPr>
              <a:t>x</a:t>
            </a:r>
            <a:r>
              <a:rPr sz="1700" b="1" spc="25" dirty="0">
                <a:latin typeface="Tahoma"/>
                <a:cs typeface="Tahoma"/>
              </a:rPr>
              <a:t>t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-35" dirty="0">
                <a:latin typeface="Tahoma"/>
                <a:cs typeface="Tahoma"/>
              </a:rPr>
              <a:t>s</a:t>
            </a:r>
            <a:r>
              <a:rPr sz="1700" b="1" spc="-60" dirty="0">
                <a:latin typeface="Tahoma"/>
                <a:cs typeface="Tahoma"/>
              </a:rPr>
              <a:t> </a:t>
            </a:r>
            <a:r>
              <a:rPr sz="1700" b="1" spc="-190" dirty="0">
                <a:latin typeface="Tahoma"/>
                <a:cs typeface="Tahoma"/>
              </a:rPr>
              <a:t>-</a:t>
            </a:r>
            <a:r>
              <a:rPr sz="1700" b="1" spc="-60" dirty="0">
                <a:latin typeface="Tahoma"/>
                <a:cs typeface="Tahoma"/>
              </a:rPr>
              <a:t> C</a:t>
            </a:r>
            <a:r>
              <a:rPr sz="1700" b="1" spc="25" dirty="0">
                <a:latin typeface="Tahoma"/>
                <a:cs typeface="Tahoma"/>
              </a:rPr>
              <a:t>r</a:t>
            </a:r>
            <a:r>
              <a:rPr sz="1700" b="1" spc="-15" dirty="0">
                <a:latin typeface="Tahoma"/>
                <a:cs typeface="Tahoma"/>
              </a:rPr>
              <a:t>e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-5" dirty="0">
                <a:latin typeface="Tahoma"/>
                <a:cs typeface="Tahoma"/>
              </a:rPr>
              <a:t>d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-35" dirty="0">
                <a:latin typeface="Tahoma"/>
                <a:cs typeface="Tahoma"/>
              </a:rPr>
              <a:t>s</a:t>
            </a:r>
            <a:r>
              <a:rPr sz="1700" b="1" spc="-60" dirty="0">
                <a:latin typeface="Tahoma"/>
                <a:cs typeface="Tahoma"/>
              </a:rPr>
              <a:t> </a:t>
            </a:r>
            <a:r>
              <a:rPr sz="1700" b="1" spc="-5" dirty="0">
                <a:latin typeface="Tahoma"/>
                <a:cs typeface="Tahoma"/>
              </a:rPr>
              <a:t>po</a:t>
            </a:r>
            <a:r>
              <a:rPr sz="1700" b="1" spc="30" dirty="0">
                <a:latin typeface="Tahoma"/>
                <a:cs typeface="Tahoma"/>
              </a:rPr>
              <a:t>r</a:t>
            </a:r>
            <a:r>
              <a:rPr sz="1700" b="1" spc="-60" dirty="0">
                <a:latin typeface="Tahoma"/>
                <a:cs typeface="Tahoma"/>
              </a:rPr>
              <a:t> </a:t>
            </a:r>
            <a:r>
              <a:rPr sz="1700" b="1" spc="-20" dirty="0">
                <a:latin typeface="Tahoma"/>
                <a:cs typeface="Tahoma"/>
              </a:rPr>
              <a:t>L</a:t>
            </a:r>
            <a:r>
              <a:rPr sz="1700" b="1" spc="-15" dirty="0">
                <a:latin typeface="Tahoma"/>
                <a:cs typeface="Tahoma"/>
              </a:rPr>
              <a:t>e</a:t>
            </a:r>
            <a:r>
              <a:rPr sz="1700" b="1" spc="-20" dirty="0">
                <a:latin typeface="Tahoma"/>
                <a:cs typeface="Tahoma"/>
              </a:rPr>
              <a:t>y</a:t>
            </a:r>
            <a:r>
              <a:rPr sz="1700" b="1" spc="-50" dirty="0">
                <a:latin typeface="Tahoma"/>
                <a:cs typeface="Tahoma"/>
              </a:rPr>
              <a:t>.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651" y="1057133"/>
            <a:ext cx="7239000" cy="8899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655" dirty="0">
                <a:solidFill>
                  <a:srgbClr val="212121"/>
                </a:solidFill>
                <a:latin typeface="Microsoft Sans Serif"/>
                <a:cs typeface="Microsoft Sans Serif"/>
              </a:rPr>
              <a:t>I</a:t>
            </a: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825" dirty="0">
                <a:solidFill>
                  <a:srgbClr val="212121"/>
                </a:solidFill>
                <a:latin typeface="Microsoft Sans Serif"/>
                <a:cs typeface="Microsoft Sans Serif"/>
              </a:rPr>
              <a:t>T</a:t>
            </a:r>
            <a:r>
              <a:rPr sz="2800" spc="969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spc="1575" dirty="0">
                <a:solidFill>
                  <a:srgbClr val="212121"/>
                </a:solidFill>
                <a:latin typeface="Microsoft Sans Serif"/>
                <a:cs typeface="Microsoft Sans Serif"/>
              </a:rPr>
              <a:t>M</a:t>
            </a:r>
            <a:r>
              <a:rPr sz="2800" spc="1065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1290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r>
              <a:rPr sz="2800" spc="735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83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1300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spc="79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L</a:t>
            </a:r>
            <a:r>
              <a:rPr sz="2800" spc="124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U</a:t>
            </a:r>
            <a:r>
              <a:rPr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endParaRPr lang="es-MX" sz="2800" spc="1055" dirty="0" smtClean="0">
              <a:solidFill>
                <a:srgbClr val="212121"/>
              </a:solidFill>
              <a:latin typeface="Microsoft Sans Serif"/>
              <a:cs typeface="Microsoft Sans Serif"/>
            </a:endParaRPr>
          </a:p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lang="es-MX"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CLASIFICACIONES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8831" y="2256512"/>
            <a:ext cx="7110819" cy="12998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11505" algn="ctr">
              <a:lnSpc>
                <a:spcPct val="114700"/>
              </a:lnSpc>
              <a:spcBef>
                <a:spcPts val="100"/>
              </a:spcBef>
            </a:pPr>
            <a:r>
              <a:rPr sz="2400" spc="-140" dirty="0">
                <a:latin typeface="Verdana"/>
                <a:cs typeface="Verdana"/>
              </a:rPr>
              <a:t>EL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85" dirty="0">
                <a:latin typeface="Verdana"/>
                <a:cs typeface="Verdana"/>
              </a:rPr>
              <a:t>SISTEMA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40" dirty="0">
                <a:latin typeface="Verdana"/>
                <a:cs typeface="Verdana"/>
              </a:rPr>
              <a:t>DE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0" dirty="0">
                <a:latin typeface="Verdana"/>
                <a:cs typeface="Verdana"/>
              </a:rPr>
              <a:t>SALUD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85" dirty="0">
                <a:latin typeface="Verdana"/>
                <a:cs typeface="Verdana"/>
              </a:rPr>
              <a:t>EN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10" dirty="0">
                <a:latin typeface="Verdana"/>
                <a:cs typeface="Verdana"/>
              </a:rPr>
              <a:t>NUESTRO  </a:t>
            </a:r>
            <a:r>
              <a:rPr sz="2400" spc="-200" dirty="0" smtClean="0">
                <a:latin typeface="Verdana"/>
                <a:cs typeface="Verdana"/>
              </a:rPr>
              <a:t>PAÍS</a:t>
            </a:r>
            <a:endParaRPr lang="es-MX" sz="2400" spc="-200" dirty="0" smtClean="0">
              <a:latin typeface="Verdana"/>
              <a:cs typeface="Verdana"/>
            </a:endParaRPr>
          </a:p>
          <a:p>
            <a:pPr marR="611505" algn="ctr">
              <a:lnSpc>
                <a:spcPct val="114700"/>
              </a:lnSpc>
              <a:spcBef>
                <a:spcPts val="100"/>
              </a:spcBef>
            </a:pPr>
            <a:r>
              <a:rPr lang="es-MX" sz="2400" spc="-200" dirty="0" smtClean="0">
                <a:latin typeface="Verdana"/>
                <a:cs typeface="Verdana"/>
              </a:rPr>
              <a:t>CONVIVENCIA DE DISTINTOS SISTEMAS AL MISMO TIEMPO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4" name="3 Proceso alternativo"/>
          <p:cNvSpPr/>
          <p:nvPr/>
        </p:nvSpPr>
        <p:spPr>
          <a:xfrm>
            <a:off x="248831" y="3673475"/>
            <a:ext cx="7110819" cy="1066800"/>
          </a:xfrm>
          <a:prstGeom prst="flowChartAlternateProcess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SALUD ARGENTINO</a:t>
            </a:r>
            <a:endParaRPr lang="es-E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Flecha izquierda, derecha y arriba"/>
          <p:cNvSpPr/>
          <p:nvPr/>
        </p:nvSpPr>
        <p:spPr>
          <a:xfrm rot="10800000">
            <a:off x="250328" y="5616576"/>
            <a:ext cx="7110820" cy="144780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abajo"/>
          <p:cNvSpPr/>
          <p:nvPr/>
        </p:nvSpPr>
        <p:spPr>
          <a:xfrm>
            <a:off x="3444121" y="4740275"/>
            <a:ext cx="723234" cy="23241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120651" y="6569075"/>
            <a:ext cx="2559050" cy="1752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PÚBLICO</a:t>
            </a:r>
          </a:p>
          <a:p>
            <a:pPr marL="285750" indent="-285750" algn="ctr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Nacional. </a:t>
            </a:r>
          </a:p>
          <a:p>
            <a:pPr marL="285750" indent="-285750" algn="ctr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Provincial.</a:t>
            </a:r>
          </a:p>
          <a:p>
            <a:pPr marL="285750" indent="-285750" algn="ctr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Municipal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1873250" y="8169275"/>
            <a:ext cx="3810000" cy="1981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SEGURIDAD SOCIAL</a:t>
            </a:r>
          </a:p>
          <a:p>
            <a:pPr algn="ctr"/>
            <a:r>
              <a:rPr lang="es-MX" dirty="0" smtClean="0">
                <a:solidFill>
                  <a:schemeClr val="tx1"/>
                </a:solidFill>
              </a:rPr>
              <a:t>Ob. Soc.</a:t>
            </a:r>
          </a:p>
          <a:p>
            <a:pPr algn="ctr"/>
            <a:r>
              <a:rPr lang="es-MX" dirty="0" smtClean="0">
                <a:solidFill>
                  <a:schemeClr val="tx1"/>
                </a:solidFill>
              </a:rPr>
              <a:t>Intermedias o Híbridas</a:t>
            </a:r>
          </a:p>
          <a:p>
            <a:pPr algn="ctr"/>
            <a:r>
              <a:rPr lang="es-MX" dirty="0" smtClean="0">
                <a:solidFill>
                  <a:schemeClr val="tx1"/>
                </a:solidFill>
              </a:rPr>
              <a:t>Mixtas –Creadas por Ley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4802098" y="6569075"/>
            <a:ext cx="2559050" cy="175260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PRIVADO</a:t>
            </a:r>
            <a:endParaRPr lang="es-MX" dirty="0" smtClean="0">
              <a:solidFill>
                <a:schemeClr val="tx1"/>
              </a:solidFill>
            </a:endParaRPr>
          </a:p>
          <a:p>
            <a:pPr algn="ctr"/>
            <a:r>
              <a:rPr lang="es-MX" dirty="0" smtClean="0">
                <a:solidFill>
                  <a:schemeClr val="tx1"/>
                </a:solidFill>
              </a:rPr>
              <a:t>Prepagas</a:t>
            </a:r>
          </a:p>
        </p:txBody>
      </p:sp>
    </p:spTree>
    <p:extLst>
      <p:ext uri="{BB962C8B-B14F-4D97-AF65-F5344CB8AC3E}">
        <p14:creationId xmlns:p14="http://schemas.microsoft.com/office/powerpoint/2010/main" val="60367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651" y="1057133"/>
            <a:ext cx="7239000" cy="8899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655" dirty="0">
                <a:solidFill>
                  <a:srgbClr val="212121"/>
                </a:solidFill>
                <a:latin typeface="Microsoft Sans Serif"/>
                <a:cs typeface="Microsoft Sans Serif"/>
              </a:rPr>
              <a:t>I</a:t>
            </a: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825" dirty="0">
                <a:solidFill>
                  <a:srgbClr val="212121"/>
                </a:solidFill>
                <a:latin typeface="Microsoft Sans Serif"/>
                <a:cs typeface="Microsoft Sans Serif"/>
              </a:rPr>
              <a:t>T</a:t>
            </a:r>
            <a:r>
              <a:rPr sz="2800" spc="969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spc="1575" dirty="0">
                <a:solidFill>
                  <a:srgbClr val="212121"/>
                </a:solidFill>
                <a:latin typeface="Microsoft Sans Serif"/>
                <a:cs typeface="Microsoft Sans Serif"/>
              </a:rPr>
              <a:t>M</a:t>
            </a:r>
            <a:r>
              <a:rPr sz="2800" spc="1065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1290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r>
              <a:rPr sz="2800" spc="735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83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1300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spc="79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L</a:t>
            </a:r>
            <a:r>
              <a:rPr sz="2800" spc="124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U</a:t>
            </a:r>
            <a:r>
              <a:rPr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endParaRPr lang="es-MX" sz="2800" spc="1055" dirty="0" smtClean="0">
              <a:solidFill>
                <a:srgbClr val="212121"/>
              </a:solidFill>
              <a:latin typeface="Microsoft Sans Serif"/>
              <a:cs typeface="Microsoft Sans Serif"/>
            </a:endParaRPr>
          </a:p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lang="es-MX"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CLASIFICACIONES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8831" y="2256512"/>
            <a:ext cx="7110819" cy="12998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11505" algn="ctr">
              <a:lnSpc>
                <a:spcPct val="114700"/>
              </a:lnSpc>
              <a:spcBef>
                <a:spcPts val="100"/>
              </a:spcBef>
            </a:pPr>
            <a:r>
              <a:rPr sz="2400" spc="-140" dirty="0">
                <a:latin typeface="Verdana"/>
                <a:cs typeface="Verdana"/>
              </a:rPr>
              <a:t>EL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85" dirty="0">
                <a:latin typeface="Verdana"/>
                <a:cs typeface="Verdana"/>
              </a:rPr>
              <a:t>SISTEMA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40" dirty="0">
                <a:latin typeface="Verdana"/>
                <a:cs typeface="Verdana"/>
              </a:rPr>
              <a:t>DE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0" dirty="0">
                <a:latin typeface="Verdana"/>
                <a:cs typeface="Verdana"/>
              </a:rPr>
              <a:t>SALUD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85" dirty="0">
                <a:latin typeface="Verdana"/>
                <a:cs typeface="Verdana"/>
              </a:rPr>
              <a:t>EN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10" dirty="0">
                <a:latin typeface="Verdana"/>
                <a:cs typeface="Verdana"/>
              </a:rPr>
              <a:t>NUESTRO  </a:t>
            </a:r>
            <a:r>
              <a:rPr sz="2400" spc="-200" dirty="0" smtClean="0">
                <a:latin typeface="Verdana"/>
                <a:cs typeface="Verdana"/>
              </a:rPr>
              <a:t>PAÍS</a:t>
            </a:r>
            <a:endParaRPr lang="es-MX" sz="2400" spc="-200" dirty="0" smtClean="0">
              <a:latin typeface="Verdana"/>
              <a:cs typeface="Verdana"/>
            </a:endParaRPr>
          </a:p>
          <a:p>
            <a:pPr marR="611505" algn="ctr">
              <a:lnSpc>
                <a:spcPct val="114700"/>
              </a:lnSpc>
              <a:spcBef>
                <a:spcPts val="100"/>
              </a:spcBef>
            </a:pPr>
            <a:r>
              <a:rPr lang="es-MX" sz="2400" spc="-200" dirty="0" smtClean="0">
                <a:latin typeface="Verdana"/>
                <a:cs typeface="Verdana"/>
              </a:rPr>
              <a:t>CONVIVENCIA DE DISTINTOS SISTEMAS AL MISMO TIEMPO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4" name="3 Proceso alternativo"/>
          <p:cNvSpPr/>
          <p:nvPr/>
        </p:nvSpPr>
        <p:spPr>
          <a:xfrm>
            <a:off x="248831" y="3673475"/>
            <a:ext cx="7110819" cy="1066800"/>
          </a:xfrm>
          <a:prstGeom prst="flowChartAlternateProcess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SALUD ARGENTINO</a:t>
            </a:r>
            <a:endParaRPr lang="es-E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Flecha izquierda, derecha y arriba"/>
          <p:cNvSpPr/>
          <p:nvPr/>
        </p:nvSpPr>
        <p:spPr>
          <a:xfrm rot="10800000">
            <a:off x="250328" y="4740275"/>
            <a:ext cx="7110820" cy="144780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-107950" y="5692775"/>
            <a:ext cx="2559050" cy="1752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PÚBLICO</a:t>
            </a:r>
          </a:p>
          <a:p>
            <a:pPr marL="285750" indent="-285750" algn="ctr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Nacional. </a:t>
            </a:r>
          </a:p>
          <a:p>
            <a:pPr marL="285750" indent="-285750" algn="ctr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Provincial.</a:t>
            </a:r>
          </a:p>
          <a:p>
            <a:pPr marL="285750" indent="-285750" algn="ctr">
              <a:buFontTx/>
              <a:buChar char="-"/>
            </a:pPr>
            <a:r>
              <a:rPr lang="es-MX" dirty="0" smtClean="0">
                <a:solidFill>
                  <a:schemeClr val="tx1"/>
                </a:solidFill>
              </a:rPr>
              <a:t>Municipal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1873250" y="8818076"/>
            <a:ext cx="3810000" cy="1981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SEGURIDAD SOCIAL</a:t>
            </a:r>
          </a:p>
          <a:p>
            <a:pPr algn="ctr"/>
            <a:r>
              <a:rPr lang="es-MX" dirty="0" smtClean="0">
                <a:solidFill>
                  <a:schemeClr val="tx1"/>
                </a:solidFill>
              </a:rPr>
              <a:t>Ob. Soc.</a:t>
            </a:r>
          </a:p>
          <a:p>
            <a:pPr algn="ctr"/>
            <a:r>
              <a:rPr lang="es-MX" dirty="0" smtClean="0">
                <a:solidFill>
                  <a:schemeClr val="tx1"/>
                </a:solidFill>
              </a:rPr>
              <a:t>Intermedias o Híbridas</a:t>
            </a:r>
          </a:p>
          <a:p>
            <a:pPr algn="ctr"/>
            <a:r>
              <a:rPr lang="es-MX" dirty="0" smtClean="0">
                <a:solidFill>
                  <a:schemeClr val="tx1"/>
                </a:solidFill>
              </a:rPr>
              <a:t>Mixtas –Creadas por Ley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4991775" y="5692775"/>
            <a:ext cx="2559050" cy="175260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PRIVADO</a:t>
            </a:r>
            <a:endParaRPr lang="es-MX" dirty="0" smtClean="0">
              <a:solidFill>
                <a:schemeClr val="tx1"/>
              </a:solidFill>
            </a:endParaRPr>
          </a:p>
          <a:p>
            <a:pPr algn="ctr"/>
            <a:r>
              <a:rPr lang="es-MX" dirty="0" smtClean="0">
                <a:solidFill>
                  <a:schemeClr val="tx1"/>
                </a:solidFill>
              </a:rPr>
              <a:t>Prepagas</a:t>
            </a:r>
          </a:p>
        </p:txBody>
      </p:sp>
      <p:sp>
        <p:nvSpPr>
          <p:cNvPr id="6" name="5 Proceso alternativo"/>
          <p:cNvSpPr/>
          <p:nvPr/>
        </p:nvSpPr>
        <p:spPr>
          <a:xfrm>
            <a:off x="2254250" y="7178675"/>
            <a:ext cx="3104243" cy="1295400"/>
          </a:xfrm>
          <a:prstGeom prst="flowChartAlternateProcess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PROGRAMAS</a:t>
            </a:r>
          </a:p>
          <a:p>
            <a:pPr algn="ctr"/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Sumar </a:t>
            </a:r>
          </a:p>
          <a:p>
            <a:pPr algn="ctr"/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Más Salud</a:t>
            </a:r>
          </a:p>
          <a:p>
            <a:pPr algn="ctr"/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Nacer</a:t>
            </a:r>
            <a:endParaRPr lang="es-E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Flecha abajo"/>
          <p:cNvSpPr/>
          <p:nvPr/>
        </p:nvSpPr>
        <p:spPr>
          <a:xfrm rot="17358140">
            <a:off x="1144760" y="7532268"/>
            <a:ext cx="1082675" cy="6477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lecha abajo"/>
          <p:cNvSpPr/>
          <p:nvPr/>
        </p:nvSpPr>
        <p:spPr>
          <a:xfrm rot="3180629">
            <a:off x="5625823" y="7541551"/>
            <a:ext cx="1082675" cy="6477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abajo"/>
          <p:cNvSpPr/>
          <p:nvPr/>
        </p:nvSpPr>
        <p:spPr>
          <a:xfrm>
            <a:off x="806450" y="7445375"/>
            <a:ext cx="365125" cy="15621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0" y="9236075"/>
            <a:ext cx="1686097" cy="146367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 smtClean="0">
                <a:solidFill>
                  <a:schemeClr val="tx1"/>
                </a:solidFill>
              </a:rPr>
              <a:t>PAMI</a:t>
            </a:r>
          </a:p>
          <a:p>
            <a:pPr algn="ctr"/>
            <a:r>
              <a:rPr lang="es-MX" sz="2200" b="1" dirty="0" smtClean="0">
                <a:solidFill>
                  <a:schemeClr val="tx1"/>
                </a:solidFill>
              </a:rPr>
              <a:t>(INSSJP)</a:t>
            </a:r>
            <a:endParaRPr lang="es-ES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67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0949" y="2765376"/>
            <a:ext cx="166560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212121"/>
                </a:solidFill>
                <a:latin typeface="Tahoma"/>
                <a:cs typeface="Tahoma"/>
              </a:rPr>
              <a:t>(NACIONAL,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60126" y="2765376"/>
            <a:ext cx="178498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45" dirty="0">
                <a:solidFill>
                  <a:srgbClr val="212121"/>
                </a:solidFill>
                <a:latin typeface="Tahoma"/>
                <a:cs typeface="Tahoma"/>
              </a:rPr>
              <a:t>PROVINCIAL,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6674" y="2688913"/>
            <a:ext cx="2426970" cy="1216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4000"/>
              </a:lnSpc>
              <a:spcBef>
                <a:spcPts val="100"/>
              </a:spcBef>
              <a:tabLst>
                <a:tab pos="795655" algn="l"/>
              </a:tabLst>
            </a:pPr>
            <a:r>
              <a:rPr sz="2100" b="1" spc="-80" dirty="0">
                <a:solidFill>
                  <a:srgbClr val="212121"/>
                </a:solidFill>
                <a:latin typeface="Tahoma"/>
                <a:cs typeface="Tahoma"/>
              </a:rPr>
              <a:t>1.	</a:t>
            </a:r>
            <a:r>
              <a:rPr sz="2100" b="1" spc="-25" dirty="0">
                <a:solidFill>
                  <a:srgbClr val="212121"/>
                </a:solidFill>
                <a:latin typeface="Tahoma"/>
                <a:cs typeface="Tahoma"/>
              </a:rPr>
              <a:t>ESTADO </a:t>
            </a:r>
            <a:r>
              <a:rPr sz="2100" b="1" spc="-2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b="1" spc="-25" dirty="0">
                <a:solidFill>
                  <a:srgbClr val="212121"/>
                </a:solidFill>
                <a:latin typeface="Tahoma"/>
                <a:cs typeface="Tahoma"/>
              </a:rPr>
              <a:t>MUNICIPAL </a:t>
            </a:r>
            <a:r>
              <a:rPr sz="2100" b="1" spc="-2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25" dirty="0">
                <a:solidFill>
                  <a:srgbClr val="212121"/>
                </a:solidFill>
                <a:latin typeface="Tahoma"/>
                <a:cs typeface="Tahoma"/>
              </a:rPr>
              <a:t>Normativa</a:t>
            </a:r>
            <a:r>
              <a:rPr sz="2100" spc="-8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00" dirty="0">
                <a:solidFill>
                  <a:srgbClr val="212121"/>
                </a:solidFill>
                <a:latin typeface="Tahoma"/>
                <a:cs typeface="Tahoma"/>
              </a:rPr>
              <a:t>general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477520" indent="-314325">
              <a:lnSpc>
                <a:spcPct val="100000"/>
              </a:lnSpc>
              <a:spcBef>
                <a:spcPts val="700"/>
              </a:spcBef>
              <a:buAutoNum type="arabicPeriod" startAt="2"/>
              <a:tabLst>
                <a:tab pos="478790" algn="l"/>
              </a:tabLst>
            </a:pPr>
            <a:r>
              <a:rPr spc="-25" dirty="0"/>
              <a:t>OBRAS</a:t>
            </a:r>
            <a:r>
              <a:rPr spc="-5" dirty="0"/>
              <a:t> </a:t>
            </a:r>
            <a:r>
              <a:rPr spc="-65" dirty="0"/>
              <a:t>SOCIALES</a:t>
            </a:r>
            <a:r>
              <a:rPr dirty="0"/>
              <a:t> </a:t>
            </a:r>
            <a:r>
              <a:rPr spc="-100" dirty="0"/>
              <a:t>Y</a:t>
            </a:r>
            <a:r>
              <a:rPr dirty="0"/>
              <a:t> </a:t>
            </a:r>
            <a:r>
              <a:rPr spc="10" dirty="0"/>
              <a:t>MUTUALES</a:t>
            </a:r>
          </a:p>
          <a:p>
            <a:pPr marL="163830">
              <a:lnSpc>
                <a:spcPct val="100000"/>
              </a:lnSpc>
              <a:spcBef>
                <a:spcPts val="605"/>
              </a:spcBef>
            </a:pPr>
            <a:r>
              <a:rPr b="0" spc="70" dirty="0">
                <a:latin typeface="Tahoma"/>
                <a:cs typeface="Tahoma"/>
              </a:rPr>
              <a:t>En</a:t>
            </a:r>
            <a:r>
              <a:rPr b="0" spc="-35" dirty="0">
                <a:latin typeface="Tahoma"/>
                <a:cs typeface="Tahoma"/>
              </a:rPr>
              <a:t> </a:t>
            </a:r>
            <a:r>
              <a:rPr b="0" spc="110" dirty="0">
                <a:latin typeface="Tahoma"/>
                <a:cs typeface="Tahoma"/>
              </a:rPr>
              <a:t>su</a:t>
            </a:r>
            <a:r>
              <a:rPr b="0" spc="-35" dirty="0">
                <a:latin typeface="Tahoma"/>
                <a:cs typeface="Tahoma"/>
              </a:rPr>
              <a:t> </a:t>
            </a:r>
            <a:r>
              <a:rPr b="0" spc="105" dirty="0">
                <a:latin typeface="Tahoma"/>
                <a:cs typeface="Tahoma"/>
              </a:rPr>
              <a:t>especificidad</a:t>
            </a:r>
            <a:r>
              <a:rPr b="0" spc="-35" dirty="0">
                <a:latin typeface="Tahoma"/>
                <a:cs typeface="Tahoma"/>
              </a:rPr>
              <a:t> </a:t>
            </a:r>
            <a:r>
              <a:rPr b="0" spc="70" dirty="0">
                <a:latin typeface="Tahoma"/>
                <a:cs typeface="Tahoma"/>
              </a:rPr>
              <a:t>Ley</a:t>
            </a:r>
            <a:r>
              <a:rPr b="0" spc="-30" dirty="0">
                <a:latin typeface="Tahoma"/>
                <a:cs typeface="Tahoma"/>
              </a:rPr>
              <a:t> </a:t>
            </a:r>
            <a:r>
              <a:rPr b="0" spc="65" dirty="0">
                <a:latin typeface="Tahoma"/>
                <a:cs typeface="Tahoma"/>
              </a:rPr>
              <a:t>23.660</a:t>
            </a:r>
            <a:r>
              <a:rPr b="0" spc="-35" dirty="0">
                <a:latin typeface="Tahoma"/>
                <a:cs typeface="Tahoma"/>
              </a:rPr>
              <a:t> </a:t>
            </a:r>
            <a:r>
              <a:rPr b="0" spc="10" dirty="0">
                <a:latin typeface="Tahoma"/>
                <a:cs typeface="Tahoma"/>
              </a:rPr>
              <a:t>y</a:t>
            </a:r>
            <a:r>
              <a:rPr b="0" spc="-35" dirty="0">
                <a:latin typeface="Tahoma"/>
                <a:cs typeface="Tahoma"/>
              </a:rPr>
              <a:t> </a:t>
            </a:r>
            <a:r>
              <a:rPr b="0" spc="45" dirty="0">
                <a:latin typeface="Tahoma"/>
                <a:cs typeface="Tahoma"/>
              </a:rPr>
              <a:t>23.661,</a:t>
            </a:r>
          </a:p>
          <a:p>
            <a:pPr marL="151130">
              <a:lnSpc>
                <a:spcPct val="100000"/>
              </a:lnSpc>
              <a:spcBef>
                <a:spcPts val="45"/>
              </a:spcBef>
            </a:pPr>
            <a:endParaRPr sz="3050">
              <a:latin typeface="Tahoma"/>
              <a:cs typeface="Tahoma"/>
            </a:endParaRPr>
          </a:p>
          <a:p>
            <a:pPr marL="477520" indent="-314325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478790" algn="l"/>
              </a:tabLst>
            </a:pPr>
            <a:r>
              <a:rPr spc="-50" dirty="0"/>
              <a:t>EMPRESAS</a:t>
            </a:r>
            <a:r>
              <a:rPr spc="5" dirty="0"/>
              <a:t> </a:t>
            </a:r>
            <a:r>
              <a:rPr spc="-55" dirty="0"/>
              <a:t>DE</a:t>
            </a:r>
            <a:r>
              <a:rPr spc="10" dirty="0"/>
              <a:t> </a:t>
            </a:r>
            <a:r>
              <a:rPr spc="-50" dirty="0"/>
              <a:t>MEDICINA</a:t>
            </a:r>
            <a:r>
              <a:rPr spc="5" dirty="0"/>
              <a:t> </a:t>
            </a:r>
            <a:r>
              <a:rPr spc="-25" dirty="0"/>
              <a:t>PREPAGA</a:t>
            </a:r>
          </a:p>
          <a:p>
            <a:pPr marL="163830" marR="5080">
              <a:lnSpc>
                <a:spcPct val="124000"/>
              </a:lnSpc>
            </a:pPr>
            <a:r>
              <a:rPr b="0" spc="70" dirty="0">
                <a:latin typeface="Tahoma"/>
                <a:cs typeface="Tahoma"/>
              </a:rPr>
              <a:t>En</a:t>
            </a:r>
            <a:r>
              <a:rPr b="0" spc="210" dirty="0">
                <a:latin typeface="Tahoma"/>
                <a:cs typeface="Tahoma"/>
              </a:rPr>
              <a:t> </a:t>
            </a:r>
            <a:r>
              <a:rPr b="0" spc="110" dirty="0">
                <a:latin typeface="Tahoma"/>
                <a:cs typeface="Tahoma"/>
              </a:rPr>
              <a:t>su</a:t>
            </a:r>
            <a:r>
              <a:rPr b="0" spc="210" dirty="0">
                <a:latin typeface="Tahoma"/>
                <a:cs typeface="Tahoma"/>
              </a:rPr>
              <a:t> </a:t>
            </a:r>
            <a:r>
              <a:rPr b="0" spc="90" dirty="0">
                <a:latin typeface="Tahoma"/>
                <a:cs typeface="Tahoma"/>
              </a:rPr>
              <a:t>especificidad,</a:t>
            </a:r>
            <a:r>
              <a:rPr b="0" spc="210" dirty="0">
                <a:latin typeface="Tahoma"/>
                <a:cs typeface="Tahoma"/>
              </a:rPr>
              <a:t> </a:t>
            </a:r>
            <a:r>
              <a:rPr b="0" spc="70" dirty="0">
                <a:latin typeface="Tahoma"/>
                <a:cs typeface="Tahoma"/>
              </a:rPr>
              <a:t>Ley</a:t>
            </a:r>
            <a:r>
              <a:rPr b="0" spc="210" dirty="0">
                <a:latin typeface="Tahoma"/>
                <a:cs typeface="Tahoma"/>
              </a:rPr>
              <a:t> </a:t>
            </a:r>
            <a:r>
              <a:rPr b="0" spc="45" dirty="0">
                <a:latin typeface="Tahoma"/>
                <a:cs typeface="Tahoma"/>
              </a:rPr>
              <a:t>26.682,</a:t>
            </a:r>
            <a:r>
              <a:rPr b="0" spc="215" dirty="0">
                <a:latin typeface="Tahoma"/>
                <a:cs typeface="Tahoma"/>
              </a:rPr>
              <a:t> </a:t>
            </a:r>
            <a:r>
              <a:rPr b="0" spc="65" dirty="0">
                <a:latin typeface="Tahoma"/>
                <a:cs typeface="Tahoma"/>
              </a:rPr>
              <a:t>23.661</a:t>
            </a:r>
            <a:r>
              <a:rPr b="0" spc="210" dirty="0">
                <a:latin typeface="Tahoma"/>
                <a:cs typeface="Tahoma"/>
              </a:rPr>
              <a:t> </a:t>
            </a:r>
            <a:r>
              <a:rPr b="0" spc="10" dirty="0">
                <a:latin typeface="Tahoma"/>
                <a:cs typeface="Tahoma"/>
              </a:rPr>
              <a:t>y</a:t>
            </a:r>
            <a:r>
              <a:rPr b="0" spc="210" dirty="0">
                <a:latin typeface="Tahoma"/>
                <a:cs typeface="Tahoma"/>
              </a:rPr>
              <a:t> </a:t>
            </a:r>
            <a:r>
              <a:rPr b="0" spc="65" dirty="0">
                <a:latin typeface="Tahoma"/>
                <a:cs typeface="Tahoma"/>
              </a:rPr>
              <a:t>24.240 </a:t>
            </a:r>
            <a:r>
              <a:rPr b="0" spc="-640" dirty="0">
                <a:latin typeface="Tahoma"/>
                <a:cs typeface="Tahoma"/>
              </a:rPr>
              <a:t> </a:t>
            </a:r>
            <a:r>
              <a:rPr b="0" spc="85" dirty="0">
                <a:latin typeface="Tahoma"/>
                <a:cs typeface="Tahoma"/>
              </a:rPr>
              <a:t>(materia</a:t>
            </a:r>
            <a:r>
              <a:rPr b="0" spc="-35" dirty="0">
                <a:latin typeface="Tahoma"/>
                <a:cs typeface="Tahoma"/>
              </a:rPr>
              <a:t> </a:t>
            </a:r>
            <a:r>
              <a:rPr b="0" spc="120" dirty="0">
                <a:latin typeface="Tahoma"/>
                <a:cs typeface="Tahoma"/>
              </a:rPr>
              <a:t>de</a:t>
            </a:r>
            <a:r>
              <a:rPr b="0" spc="-30" dirty="0">
                <a:latin typeface="Tahoma"/>
                <a:cs typeface="Tahoma"/>
              </a:rPr>
              <a:t> </a:t>
            </a:r>
            <a:r>
              <a:rPr b="0" spc="90" dirty="0">
                <a:latin typeface="Tahoma"/>
                <a:cs typeface="Tahoma"/>
              </a:rPr>
              <a:t>discusión)</a:t>
            </a:r>
          </a:p>
          <a:p>
            <a:pPr marL="151130">
              <a:lnSpc>
                <a:spcPct val="100000"/>
              </a:lnSpc>
              <a:spcBef>
                <a:spcPts val="45"/>
              </a:spcBef>
            </a:pPr>
            <a:endParaRPr sz="3050">
              <a:latin typeface="Tahoma"/>
              <a:cs typeface="Tahoma"/>
            </a:endParaRPr>
          </a:p>
          <a:p>
            <a:pPr marL="477520" indent="-314325">
              <a:lnSpc>
                <a:spcPct val="100000"/>
              </a:lnSpc>
              <a:buAutoNum type="arabicPeriod" startAt="4"/>
              <a:tabLst>
                <a:tab pos="478790" algn="l"/>
              </a:tabLst>
            </a:pPr>
            <a:r>
              <a:rPr spc="-25" dirty="0"/>
              <a:t>OBRAS</a:t>
            </a:r>
            <a:r>
              <a:rPr dirty="0"/>
              <a:t> </a:t>
            </a:r>
            <a:r>
              <a:rPr spc="-65" dirty="0"/>
              <a:t>SOCIALES</a:t>
            </a:r>
            <a:r>
              <a:rPr spc="5" dirty="0"/>
              <a:t> </a:t>
            </a:r>
            <a:r>
              <a:rPr spc="-85" dirty="0"/>
              <a:t>UNIVERSITARIAS</a:t>
            </a:r>
          </a:p>
          <a:p>
            <a:pPr marL="163830">
              <a:lnSpc>
                <a:spcPct val="100000"/>
              </a:lnSpc>
              <a:spcBef>
                <a:spcPts val="605"/>
              </a:spcBef>
            </a:pPr>
            <a:r>
              <a:rPr b="0" spc="70" dirty="0">
                <a:latin typeface="Tahoma"/>
                <a:cs typeface="Tahoma"/>
              </a:rPr>
              <a:t>En</a:t>
            </a:r>
            <a:r>
              <a:rPr b="0" spc="-35" dirty="0">
                <a:latin typeface="Tahoma"/>
                <a:cs typeface="Tahoma"/>
              </a:rPr>
              <a:t> </a:t>
            </a:r>
            <a:r>
              <a:rPr b="0" spc="110" dirty="0">
                <a:latin typeface="Tahoma"/>
                <a:cs typeface="Tahoma"/>
              </a:rPr>
              <a:t>su</a:t>
            </a:r>
            <a:r>
              <a:rPr b="0" spc="-30" dirty="0">
                <a:latin typeface="Tahoma"/>
                <a:cs typeface="Tahoma"/>
              </a:rPr>
              <a:t> </a:t>
            </a:r>
            <a:r>
              <a:rPr b="0" spc="105" dirty="0">
                <a:latin typeface="Tahoma"/>
                <a:cs typeface="Tahoma"/>
              </a:rPr>
              <a:t>especificidad</a:t>
            </a:r>
            <a:r>
              <a:rPr b="0" spc="-35" dirty="0">
                <a:latin typeface="Tahoma"/>
                <a:cs typeface="Tahoma"/>
              </a:rPr>
              <a:t> </a:t>
            </a:r>
            <a:r>
              <a:rPr b="0" spc="70" dirty="0">
                <a:latin typeface="Tahoma"/>
                <a:cs typeface="Tahoma"/>
              </a:rPr>
              <a:t>Ley</a:t>
            </a:r>
            <a:r>
              <a:rPr b="0" spc="-30" dirty="0">
                <a:latin typeface="Tahoma"/>
                <a:cs typeface="Tahoma"/>
              </a:rPr>
              <a:t> </a:t>
            </a:r>
            <a:r>
              <a:rPr b="0" spc="65" dirty="0">
                <a:latin typeface="Tahoma"/>
                <a:cs typeface="Tahoma"/>
              </a:rPr>
              <a:t>24.741</a:t>
            </a:r>
            <a:r>
              <a:rPr b="0" spc="-35" dirty="0">
                <a:latin typeface="Tahoma"/>
                <a:cs typeface="Tahoma"/>
              </a:rPr>
              <a:t> </a:t>
            </a:r>
            <a:r>
              <a:rPr b="0" spc="10" dirty="0">
                <a:latin typeface="Tahoma"/>
                <a:cs typeface="Tahoma"/>
              </a:rPr>
              <a:t>y</a:t>
            </a:r>
            <a:r>
              <a:rPr b="0" spc="-30" dirty="0">
                <a:latin typeface="Tahoma"/>
                <a:cs typeface="Tahoma"/>
              </a:rPr>
              <a:t> </a:t>
            </a:r>
            <a:r>
              <a:rPr b="0" spc="50" dirty="0">
                <a:latin typeface="Tahoma"/>
                <a:cs typeface="Tahoma"/>
              </a:rPr>
              <a:t>23.661.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pc="835" dirty="0"/>
              <a:t>S</a:t>
            </a:r>
            <a:r>
              <a:rPr spc="655" dirty="0"/>
              <a:t>I</a:t>
            </a:r>
            <a:r>
              <a:rPr spc="835" dirty="0"/>
              <a:t>S</a:t>
            </a:r>
            <a:r>
              <a:rPr spc="825" dirty="0"/>
              <a:t>T</a:t>
            </a:r>
            <a:r>
              <a:rPr spc="969" dirty="0"/>
              <a:t>E</a:t>
            </a:r>
            <a:r>
              <a:rPr spc="1575" dirty="0"/>
              <a:t>M</a:t>
            </a:r>
            <a:r>
              <a:rPr spc="1065" dirty="0"/>
              <a:t>A</a:t>
            </a:r>
            <a:r>
              <a:rPr dirty="0"/>
              <a:t>	</a:t>
            </a:r>
            <a:r>
              <a:rPr spc="1290" dirty="0"/>
              <a:t>D</a:t>
            </a:r>
            <a:r>
              <a:rPr spc="735" dirty="0"/>
              <a:t>E</a:t>
            </a:r>
            <a:r>
              <a:rPr dirty="0"/>
              <a:t>	</a:t>
            </a:r>
            <a:r>
              <a:rPr spc="835" dirty="0"/>
              <a:t>S</a:t>
            </a:r>
            <a:r>
              <a:rPr spc="1300" dirty="0"/>
              <a:t>A</a:t>
            </a:r>
            <a:r>
              <a:rPr spc="795" dirty="0"/>
              <a:t>L</a:t>
            </a:r>
            <a:r>
              <a:rPr spc="1245" dirty="0"/>
              <a:t>U</a:t>
            </a:r>
            <a:r>
              <a:rPr spc="1055" dirty="0"/>
              <a:t>D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438547" y="1826882"/>
            <a:ext cx="2989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70" dirty="0">
                <a:latin typeface="Verdana"/>
                <a:cs typeface="Verdana"/>
              </a:rPr>
              <a:t>MARCO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00" dirty="0">
                <a:latin typeface="Verdana"/>
                <a:cs typeface="Verdana"/>
              </a:rPr>
              <a:t>NORMATIVO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pc="835" dirty="0"/>
              <a:t>S</a:t>
            </a:r>
            <a:r>
              <a:rPr spc="655" dirty="0"/>
              <a:t>I</a:t>
            </a:r>
            <a:r>
              <a:rPr spc="835" dirty="0"/>
              <a:t>S</a:t>
            </a:r>
            <a:r>
              <a:rPr spc="825" dirty="0"/>
              <a:t>T</a:t>
            </a:r>
            <a:r>
              <a:rPr spc="969" dirty="0"/>
              <a:t>E</a:t>
            </a:r>
            <a:r>
              <a:rPr spc="1575" dirty="0"/>
              <a:t>M</a:t>
            </a:r>
            <a:r>
              <a:rPr spc="1065" dirty="0"/>
              <a:t>A</a:t>
            </a:r>
            <a:r>
              <a:rPr dirty="0"/>
              <a:t>	</a:t>
            </a:r>
            <a:r>
              <a:rPr spc="1290" dirty="0"/>
              <a:t>D</a:t>
            </a:r>
            <a:r>
              <a:rPr spc="735" dirty="0"/>
              <a:t>E</a:t>
            </a:r>
            <a:r>
              <a:rPr dirty="0"/>
              <a:t>	</a:t>
            </a:r>
            <a:r>
              <a:rPr spc="835" dirty="0"/>
              <a:t>S</a:t>
            </a:r>
            <a:r>
              <a:rPr spc="1300" dirty="0"/>
              <a:t>A</a:t>
            </a:r>
            <a:r>
              <a:rPr spc="795" dirty="0"/>
              <a:t>L</a:t>
            </a:r>
            <a:r>
              <a:rPr spc="1245" dirty="0"/>
              <a:t>U</a:t>
            </a:r>
            <a:r>
              <a:rPr spc="1055" dirty="0"/>
              <a:t>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6674" y="1826878"/>
            <a:ext cx="6382385" cy="68395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495" algn="ctr">
              <a:lnSpc>
                <a:spcPct val="100000"/>
              </a:lnSpc>
              <a:spcBef>
                <a:spcPts val="100"/>
              </a:spcBef>
            </a:pPr>
            <a:r>
              <a:rPr sz="2400" spc="-70" dirty="0">
                <a:latin typeface="Verdana"/>
                <a:cs typeface="Verdana"/>
              </a:rPr>
              <a:t>MARCO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0" dirty="0">
                <a:latin typeface="Verdana"/>
                <a:cs typeface="Verdana"/>
              </a:rPr>
              <a:t>REGULATORIO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00">
              <a:latin typeface="Verdana"/>
              <a:cs typeface="Verdana"/>
            </a:endParaRPr>
          </a:p>
          <a:p>
            <a:pPr marL="12700" marR="5080" algn="just">
              <a:lnSpc>
                <a:spcPct val="124000"/>
              </a:lnSpc>
            </a:pPr>
            <a:r>
              <a:rPr sz="2100" spc="40" dirty="0">
                <a:solidFill>
                  <a:srgbClr val="212121"/>
                </a:solidFill>
                <a:latin typeface="Tahoma"/>
                <a:cs typeface="Tahoma"/>
              </a:rPr>
              <a:t>El</a:t>
            </a:r>
            <a:r>
              <a:rPr sz="2100" spc="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35" dirty="0">
                <a:solidFill>
                  <a:srgbClr val="212121"/>
                </a:solidFill>
                <a:latin typeface="Tahoma"/>
                <a:cs typeface="Tahoma"/>
              </a:rPr>
              <a:t>marco</a:t>
            </a:r>
            <a:r>
              <a:rPr sz="2100" spc="1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25" dirty="0">
                <a:solidFill>
                  <a:srgbClr val="212121"/>
                </a:solidFill>
                <a:latin typeface="Tahoma"/>
                <a:cs typeface="Tahoma"/>
              </a:rPr>
              <a:t>normativo</a:t>
            </a:r>
            <a:r>
              <a:rPr sz="2100" spc="1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vigente</a:t>
            </a:r>
            <a:r>
              <a:rPr sz="2100" spc="1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00" dirty="0">
                <a:solidFill>
                  <a:srgbClr val="212121"/>
                </a:solidFill>
                <a:latin typeface="Tahoma"/>
                <a:cs typeface="Tahoma"/>
              </a:rPr>
              <a:t>hace</a:t>
            </a:r>
            <a:r>
              <a:rPr sz="2100" spc="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30" dirty="0">
                <a:solidFill>
                  <a:srgbClr val="212121"/>
                </a:solidFill>
                <a:latin typeface="Tahoma"/>
                <a:cs typeface="Tahoma"/>
              </a:rPr>
              <a:t>que</a:t>
            </a:r>
            <a:r>
              <a:rPr sz="2100" spc="1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65" dirty="0">
                <a:solidFill>
                  <a:srgbClr val="212121"/>
                </a:solidFill>
                <a:latin typeface="Tahoma"/>
                <a:cs typeface="Tahoma"/>
              </a:rPr>
              <a:t>a</a:t>
            </a:r>
            <a:r>
              <a:rPr sz="2100" spc="1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las</a:t>
            </a:r>
            <a:r>
              <a:rPr sz="2100" spc="1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30" dirty="0">
                <a:solidFill>
                  <a:srgbClr val="212121"/>
                </a:solidFill>
                <a:latin typeface="Tahoma"/>
                <a:cs typeface="Tahoma"/>
              </a:rPr>
              <a:t>Obras </a:t>
            </a:r>
            <a:r>
              <a:rPr sz="2100" spc="-64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90" dirty="0">
                <a:solidFill>
                  <a:srgbClr val="212121"/>
                </a:solidFill>
                <a:latin typeface="Tahoma"/>
                <a:cs typeface="Tahoma"/>
              </a:rPr>
              <a:t>Sociales </a:t>
            </a:r>
            <a:r>
              <a:rPr sz="2100" spc="114" dirty="0">
                <a:solidFill>
                  <a:srgbClr val="212121"/>
                </a:solidFill>
                <a:latin typeface="Tahoma"/>
                <a:cs typeface="Tahoma"/>
              </a:rPr>
              <a:t>Nacionales </a:t>
            </a:r>
            <a:r>
              <a:rPr sz="2100" spc="80" dirty="0">
                <a:solidFill>
                  <a:srgbClr val="212121"/>
                </a:solidFill>
                <a:latin typeface="Tahoma"/>
                <a:cs typeface="Tahoma"/>
              </a:rPr>
              <a:t>le </a:t>
            </a:r>
            <a:r>
              <a:rPr sz="2100" spc="110" dirty="0">
                <a:solidFill>
                  <a:srgbClr val="212121"/>
                </a:solidFill>
                <a:latin typeface="Tahoma"/>
                <a:cs typeface="Tahoma"/>
              </a:rPr>
              <a:t>sean </a:t>
            </a:r>
            <a:r>
              <a:rPr sz="2100" spc="105" dirty="0">
                <a:solidFill>
                  <a:srgbClr val="212121"/>
                </a:solidFill>
                <a:latin typeface="Tahoma"/>
                <a:cs typeface="Tahoma"/>
              </a:rPr>
              <a:t>aplicables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las leyes </a:t>
            </a:r>
            <a:r>
              <a:rPr sz="2100" spc="9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65" dirty="0">
                <a:solidFill>
                  <a:srgbClr val="212121"/>
                </a:solidFill>
                <a:latin typeface="Tahoma"/>
                <a:cs typeface="Tahoma"/>
              </a:rPr>
              <a:t>23.660 </a:t>
            </a:r>
            <a:r>
              <a:rPr sz="2100" spc="10" dirty="0">
                <a:solidFill>
                  <a:srgbClr val="212121"/>
                </a:solidFill>
                <a:latin typeface="Tahoma"/>
                <a:cs typeface="Tahoma"/>
              </a:rPr>
              <a:t>y</a:t>
            </a:r>
            <a:r>
              <a:rPr sz="2100" spc="1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35" dirty="0">
                <a:solidFill>
                  <a:srgbClr val="212121"/>
                </a:solidFill>
                <a:latin typeface="Tahoma"/>
                <a:cs typeface="Tahoma"/>
              </a:rPr>
              <a:t>23.661; </a:t>
            </a:r>
            <a:r>
              <a:rPr sz="2100" spc="65" dirty="0">
                <a:solidFill>
                  <a:srgbClr val="212121"/>
                </a:solidFill>
                <a:latin typeface="Tahoma"/>
                <a:cs typeface="Tahoma"/>
              </a:rPr>
              <a:t>a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las </a:t>
            </a:r>
            <a:r>
              <a:rPr sz="2100" spc="120" dirty="0">
                <a:solidFill>
                  <a:srgbClr val="212121"/>
                </a:solidFill>
                <a:latin typeface="Tahoma"/>
                <a:cs typeface="Tahoma"/>
              </a:rPr>
              <a:t>Empresas de </a:t>
            </a:r>
            <a:r>
              <a:rPr sz="2100" spc="135" dirty="0">
                <a:solidFill>
                  <a:srgbClr val="212121"/>
                </a:solidFill>
                <a:latin typeface="Tahoma"/>
                <a:cs typeface="Tahoma"/>
              </a:rPr>
              <a:t>Medicina </a:t>
            </a:r>
            <a:r>
              <a:rPr sz="2100" spc="14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10" dirty="0">
                <a:solidFill>
                  <a:srgbClr val="212121"/>
                </a:solidFill>
                <a:latin typeface="Tahoma"/>
                <a:cs typeface="Tahoma"/>
              </a:rPr>
              <a:t>Prepaga </a:t>
            </a:r>
            <a:r>
              <a:rPr sz="2100" spc="75" dirty="0">
                <a:solidFill>
                  <a:srgbClr val="212121"/>
                </a:solidFill>
                <a:latin typeface="Tahoma"/>
                <a:cs typeface="Tahoma"/>
              </a:rPr>
              <a:t>la </a:t>
            </a:r>
            <a:r>
              <a:rPr sz="2100" spc="70" dirty="0">
                <a:solidFill>
                  <a:srgbClr val="212121"/>
                </a:solidFill>
                <a:latin typeface="Tahoma"/>
                <a:cs typeface="Tahoma"/>
              </a:rPr>
              <a:t>ley </a:t>
            </a:r>
            <a:r>
              <a:rPr sz="2100" spc="35" dirty="0">
                <a:solidFill>
                  <a:srgbClr val="212121"/>
                </a:solidFill>
                <a:latin typeface="Tahoma"/>
                <a:cs typeface="Tahoma"/>
              </a:rPr>
              <a:t>26.682;</a:t>
            </a:r>
            <a:r>
              <a:rPr sz="2100" spc="4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75" dirty="0">
                <a:solidFill>
                  <a:srgbClr val="212121"/>
                </a:solidFill>
                <a:latin typeface="Tahoma"/>
                <a:cs typeface="Tahoma"/>
              </a:rPr>
              <a:t>al </a:t>
            </a:r>
            <a:r>
              <a:rPr sz="2100" spc="100" dirty="0">
                <a:solidFill>
                  <a:srgbClr val="212121"/>
                </a:solidFill>
                <a:latin typeface="Tahoma"/>
                <a:cs typeface="Tahoma"/>
              </a:rPr>
              <a:t>Sistema </a:t>
            </a:r>
            <a:r>
              <a:rPr sz="2100" spc="120" dirty="0">
                <a:solidFill>
                  <a:srgbClr val="212121"/>
                </a:solidFill>
                <a:latin typeface="Tahoma"/>
                <a:cs typeface="Tahoma"/>
              </a:rPr>
              <a:t>Público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las </a:t>
            </a:r>
            <a:r>
              <a:rPr sz="2100" spc="9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20" dirty="0">
                <a:solidFill>
                  <a:srgbClr val="212121"/>
                </a:solidFill>
                <a:latin typeface="Tahoma"/>
                <a:cs typeface="Tahoma"/>
              </a:rPr>
              <a:t>disposiciones de </a:t>
            </a:r>
            <a:r>
              <a:rPr sz="2100" spc="75" dirty="0">
                <a:solidFill>
                  <a:srgbClr val="212121"/>
                </a:solidFill>
                <a:latin typeface="Tahoma"/>
                <a:cs typeface="Tahoma"/>
              </a:rPr>
              <a:t>la </a:t>
            </a:r>
            <a:r>
              <a:rPr sz="2100" spc="114" dirty="0">
                <a:solidFill>
                  <a:srgbClr val="212121"/>
                </a:solidFill>
                <a:latin typeface="Tahoma"/>
                <a:cs typeface="Tahoma"/>
              </a:rPr>
              <a:t>Constitución </a:t>
            </a:r>
            <a:r>
              <a:rPr sz="2100" spc="95" dirty="0">
                <a:solidFill>
                  <a:srgbClr val="212121"/>
                </a:solidFill>
                <a:latin typeface="Tahoma"/>
                <a:cs typeface="Tahoma"/>
              </a:rPr>
              <a:t>Nacional, </a:t>
            </a:r>
            <a:r>
              <a:rPr sz="2100" spc="65" dirty="0">
                <a:solidFill>
                  <a:srgbClr val="212121"/>
                </a:solidFill>
                <a:latin typeface="Tahoma"/>
                <a:cs typeface="Tahoma"/>
              </a:rPr>
              <a:t>a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las </a:t>
            </a:r>
            <a:r>
              <a:rPr sz="2100" spc="9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30" dirty="0">
                <a:solidFill>
                  <a:srgbClr val="212121"/>
                </a:solidFill>
                <a:latin typeface="Tahoma"/>
                <a:cs typeface="Tahoma"/>
              </a:rPr>
              <a:t>Obras</a:t>
            </a:r>
            <a:r>
              <a:rPr sz="210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90" dirty="0">
                <a:solidFill>
                  <a:srgbClr val="212121"/>
                </a:solidFill>
                <a:latin typeface="Tahoma"/>
                <a:cs typeface="Tahoma"/>
              </a:rPr>
              <a:t>Sociales</a:t>
            </a:r>
            <a:r>
              <a:rPr sz="2100" spc="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05" dirty="0">
                <a:solidFill>
                  <a:srgbClr val="212121"/>
                </a:solidFill>
                <a:latin typeface="Tahoma"/>
                <a:cs typeface="Tahoma"/>
              </a:rPr>
              <a:t>Provinciales</a:t>
            </a:r>
            <a:r>
              <a:rPr sz="210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las</a:t>
            </a:r>
            <a:r>
              <a:rPr sz="2100" spc="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212121"/>
                </a:solidFill>
                <a:latin typeface="Tahoma"/>
                <a:cs typeface="Tahoma"/>
              </a:rPr>
              <a:t>Constituciones</a:t>
            </a:r>
            <a:r>
              <a:rPr sz="2100" spc="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20" dirty="0">
                <a:solidFill>
                  <a:srgbClr val="212121"/>
                </a:solidFill>
                <a:latin typeface="Tahoma"/>
                <a:cs typeface="Tahoma"/>
              </a:rPr>
              <a:t>de </a:t>
            </a:r>
            <a:r>
              <a:rPr sz="2100" spc="-64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las</a:t>
            </a:r>
            <a:r>
              <a:rPr sz="2100" spc="90" dirty="0">
                <a:solidFill>
                  <a:srgbClr val="212121"/>
                </a:solidFill>
                <a:latin typeface="Tahoma"/>
                <a:cs typeface="Tahoma"/>
              </a:rPr>
              <a:t> Provincias,</a:t>
            </a:r>
            <a:r>
              <a:rPr sz="2100" spc="9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40" dirty="0">
                <a:solidFill>
                  <a:srgbClr val="212121"/>
                </a:solidFill>
                <a:latin typeface="Tahoma"/>
                <a:cs typeface="Tahoma"/>
              </a:rPr>
              <a:t>Obra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Social</a:t>
            </a:r>
            <a:r>
              <a:rPr sz="2100" spc="9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10" dirty="0">
                <a:solidFill>
                  <a:srgbClr val="212121"/>
                </a:solidFill>
                <a:latin typeface="Tahoma"/>
                <a:cs typeface="Tahoma"/>
              </a:rPr>
              <a:t>del</a:t>
            </a:r>
            <a:r>
              <a:rPr sz="2100" spc="114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35" dirty="0">
                <a:solidFill>
                  <a:srgbClr val="212121"/>
                </a:solidFill>
                <a:latin typeface="Tahoma"/>
                <a:cs typeface="Tahoma"/>
              </a:rPr>
              <a:t>Poder </a:t>
            </a:r>
            <a:r>
              <a:rPr sz="2100" spc="55" dirty="0">
                <a:solidFill>
                  <a:srgbClr val="212121"/>
                </a:solidFill>
                <a:latin typeface="Tahoma"/>
                <a:cs typeface="Tahoma"/>
              </a:rPr>
              <a:t>Judicial </a:t>
            </a:r>
            <a:r>
              <a:rPr sz="2100" spc="6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80" dirty="0">
                <a:solidFill>
                  <a:srgbClr val="212121"/>
                </a:solidFill>
                <a:latin typeface="Tahoma"/>
                <a:cs typeface="Tahoma"/>
              </a:rPr>
              <a:t>Federal,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70" dirty="0">
                <a:solidFill>
                  <a:srgbClr val="212121"/>
                </a:solidFill>
                <a:latin typeface="Tahoma"/>
                <a:cs typeface="Tahoma"/>
              </a:rPr>
              <a:t>Legislativo,</a:t>
            </a:r>
            <a:r>
              <a:rPr sz="2100" spc="7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00" dirty="0">
                <a:solidFill>
                  <a:srgbClr val="212121"/>
                </a:solidFill>
                <a:latin typeface="Tahoma"/>
                <a:cs typeface="Tahoma"/>
              </a:rPr>
              <a:t>Policía</a:t>
            </a:r>
            <a:r>
              <a:rPr sz="2100" spc="10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80" dirty="0">
                <a:solidFill>
                  <a:srgbClr val="212121"/>
                </a:solidFill>
                <a:latin typeface="Tahoma"/>
                <a:cs typeface="Tahoma"/>
              </a:rPr>
              <a:t>Federal,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10" dirty="0">
                <a:solidFill>
                  <a:srgbClr val="212121"/>
                </a:solidFill>
                <a:latin typeface="Tahoma"/>
                <a:cs typeface="Tahoma"/>
              </a:rPr>
              <a:t>lo </a:t>
            </a:r>
            <a:r>
              <a:rPr sz="2100" spc="114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10" dirty="0">
                <a:solidFill>
                  <a:srgbClr val="212121"/>
                </a:solidFill>
                <a:latin typeface="Tahoma"/>
                <a:cs typeface="Tahoma"/>
              </a:rPr>
              <a:t>establecido </a:t>
            </a:r>
            <a:r>
              <a:rPr sz="2100" spc="114" dirty="0">
                <a:solidFill>
                  <a:srgbClr val="212121"/>
                </a:solidFill>
                <a:latin typeface="Tahoma"/>
                <a:cs typeface="Tahoma"/>
              </a:rPr>
              <a:t>en </a:t>
            </a:r>
            <a:r>
              <a:rPr sz="2100" spc="110" dirty="0">
                <a:solidFill>
                  <a:srgbClr val="212121"/>
                </a:solidFill>
                <a:latin typeface="Tahoma"/>
                <a:cs typeface="Tahoma"/>
              </a:rPr>
              <a:t>sus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leyes </a:t>
            </a:r>
            <a:r>
              <a:rPr sz="2100" spc="120" dirty="0">
                <a:solidFill>
                  <a:srgbClr val="212121"/>
                </a:solidFill>
                <a:latin typeface="Tahoma"/>
                <a:cs typeface="Tahoma"/>
              </a:rPr>
              <a:t>de </a:t>
            </a:r>
            <a:r>
              <a:rPr sz="2100" spc="110" dirty="0">
                <a:solidFill>
                  <a:srgbClr val="212121"/>
                </a:solidFill>
                <a:latin typeface="Tahoma"/>
                <a:cs typeface="Tahoma"/>
              </a:rPr>
              <a:t>creación </a:t>
            </a:r>
            <a:r>
              <a:rPr sz="2100" spc="10" dirty="0">
                <a:solidFill>
                  <a:srgbClr val="212121"/>
                </a:solidFill>
                <a:latin typeface="Tahoma"/>
                <a:cs typeface="Tahoma"/>
              </a:rPr>
              <a:t>y</a:t>
            </a:r>
            <a:r>
              <a:rPr sz="2100" spc="1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65" dirty="0">
                <a:solidFill>
                  <a:srgbClr val="212121"/>
                </a:solidFill>
                <a:latin typeface="Tahoma"/>
                <a:cs typeface="Tahoma"/>
              </a:rPr>
              <a:t>a</a:t>
            </a:r>
            <a:r>
              <a:rPr sz="2100" spc="7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las </a:t>
            </a:r>
            <a:r>
              <a:rPr sz="2100" spc="9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30" dirty="0">
                <a:solidFill>
                  <a:srgbClr val="212121"/>
                </a:solidFill>
                <a:latin typeface="Tahoma"/>
                <a:cs typeface="Tahoma"/>
              </a:rPr>
              <a:t>Obras</a:t>
            </a:r>
            <a:r>
              <a:rPr sz="2100" spc="-3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90" dirty="0">
                <a:solidFill>
                  <a:srgbClr val="212121"/>
                </a:solidFill>
                <a:latin typeface="Tahoma"/>
                <a:cs typeface="Tahoma"/>
              </a:rPr>
              <a:t>Sociales</a:t>
            </a:r>
            <a:r>
              <a:rPr sz="2100" spc="-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05" dirty="0">
                <a:solidFill>
                  <a:srgbClr val="212121"/>
                </a:solidFill>
                <a:latin typeface="Tahoma"/>
                <a:cs typeface="Tahoma"/>
              </a:rPr>
              <a:t>Universitarias</a:t>
            </a:r>
            <a:r>
              <a:rPr sz="2100" spc="-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75" dirty="0">
                <a:solidFill>
                  <a:srgbClr val="212121"/>
                </a:solidFill>
                <a:latin typeface="Tahoma"/>
                <a:cs typeface="Tahoma"/>
              </a:rPr>
              <a:t>la</a:t>
            </a:r>
            <a:r>
              <a:rPr sz="2100" spc="-3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70" dirty="0">
                <a:solidFill>
                  <a:srgbClr val="212121"/>
                </a:solidFill>
                <a:latin typeface="Tahoma"/>
                <a:cs typeface="Tahoma"/>
              </a:rPr>
              <a:t>ley</a:t>
            </a:r>
            <a:r>
              <a:rPr sz="2100" spc="-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35" dirty="0">
                <a:solidFill>
                  <a:srgbClr val="212121"/>
                </a:solidFill>
                <a:latin typeface="Tahoma"/>
                <a:cs typeface="Tahoma"/>
              </a:rPr>
              <a:t>24.741.-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ahoma"/>
              <a:cs typeface="Tahoma"/>
            </a:endParaRPr>
          </a:p>
          <a:p>
            <a:pPr marL="12700" marR="6350" algn="just">
              <a:lnSpc>
                <a:spcPct val="124000"/>
              </a:lnSpc>
            </a:pPr>
            <a:r>
              <a:rPr sz="2100" spc="70" dirty="0">
                <a:latin typeface="Tahoma"/>
                <a:cs typeface="Tahoma"/>
              </a:rPr>
              <a:t>Esta</a:t>
            </a:r>
            <a:r>
              <a:rPr sz="2100" spc="75" dirty="0">
                <a:latin typeface="Tahoma"/>
                <a:cs typeface="Tahoma"/>
              </a:rPr>
              <a:t> </a:t>
            </a:r>
            <a:r>
              <a:rPr sz="2100" spc="120" dirty="0">
                <a:latin typeface="Tahoma"/>
                <a:cs typeface="Tahoma"/>
              </a:rPr>
              <a:t>multiplicidad</a:t>
            </a:r>
            <a:r>
              <a:rPr sz="2100" spc="125" dirty="0">
                <a:latin typeface="Tahoma"/>
                <a:cs typeface="Tahoma"/>
              </a:rPr>
              <a:t> </a:t>
            </a:r>
            <a:r>
              <a:rPr sz="2100" spc="120" dirty="0">
                <a:latin typeface="Tahoma"/>
                <a:cs typeface="Tahoma"/>
              </a:rPr>
              <a:t>de</a:t>
            </a:r>
            <a:r>
              <a:rPr sz="2100" spc="125" dirty="0">
                <a:latin typeface="Tahoma"/>
                <a:cs typeface="Tahoma"/>
              </a:rPr>
              <a:t> </a:t>
            </a:r>
            <a:r>
              <a:rPr sz="2100" spc="145" dirty="0">
                <a:latin typeface="Tahoma"/>
                <a:cs typeface="Tahoma"/>
              </a:rPr>
              <a:t>normas</a:t>
            </a:r>
            <a:r>
              <a:rPr sz="2100" spc="15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hace</a:t>
            </a:r>
            <a:r>
              <a:rPr sz="2100" spc="105" dirty="0">
                <a:latin typeface="Tahoma"/>
                <a:cs typeface="Tahoma"/>
              </a:rPr>
              <a:t> </a:t>
            </a:r>
            <a:r>
              <a:rPr sz="2100" spc="130" dirty="0">
                <a:latin typeface="Tahoma"/>
                <a:cs typeface="Tahoma"/>
              </a:rPr>
              <a:t>que</a:t>
            </a:r>
            <a:r>
              <a:rPr sz="2100" spc="135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la </a:t>
            </a:r>
            <a:r>
              <a:rPr sz="2100" spc="80" dirty="0">
                <a:latin typeface="Tahoma"/>
                <a:cs typeface="Tahoma"/>
              </a:rPr>
              <a:t> </a:t>
            </a:r>
            <a:r>
              <a:rPr sz="2100" spc="114" dirty="0">
                <a:latin typeface="Tahoma"/>
                <a:cs typeface="Tahoma"/>
              </a:rPr>
              <a:t>prestación </a:t>
            </a:r>
            <a:r>
              <a:rPr sz="2100" spc="120" dirty="0">
                <a:latin typeface="Tahoma"/>
                <a:cs typeface="Tahoma"/>
              </a:rPr>
              <a:t>de </a:t>
            </a:r>
            <a:r>
              <a:rPr sz="2100" spc="105" dirty="0">
                <a:latin typeface="Tahoma"/>
                <a:cs typeface="Tahoma"/>
              </a:rPr>
              <a:t>los </a:t>
            </a:r>
            <a:r>
              <a:rPr sz="2100" spc="95" dirty="0">
                <a:latin typeface="Tahoma"/>
                <a:cs typeface="Tahoma"/>
              </a:rPr>
              <a:t>servicios </a:t>
            </a:r>
            <a:r>
              <a:rPr sz="2100" spc="120" dirty="0">
                <a:latin typeface="Tahoma"/>
                <a:cs typeface="Tahoma"/>
              </a:rPr>
              <a:t>de </a:t>
            </a:r>
            <a:r>
              <a:rPr sz="2100" spc="114" dirty="0">
                <a:latin typeface="Tahoma"/>
                <a:cs typeface="Tahoma"/>
              </a:rPr>
              <a:t>salud </a:t>
            </a:r>
            <a:r>
              <a:rPr sz="2100" spc="95" dirty="0">
                <a:latin typeface="Tahoma"/>
                <a:cs typeface="Tahoma"/>
              </a:rPr>
              <a:t>sea </a:t>
            </a:r>
            <a:r>
              <a:rPr sz="2100" spc="130" dirty="0">
                <a:latin typeface="Tahoma"/>
                <a:cs typeface="Tahoma"/>
              </a:rPr>
              <a:t>muy </a:t>
            </a:r>
            <a:r>
              <a:rPr sz="2100" spc="135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HETEROGÉNEA,</a:t>
            </a:r>
            <a:r>
              <a:rPr sz="2100" spc="75" dirty="0">
                <a:latin typeface="Tahoma"/>
                <a:cs typeface="Tahoma"/>
              </a:rPr>
              <a:t> </a:t>
            </a:r>
            <a:r>
              <a:rPr sz="2100" spc="114" dirty="0">
                <a:latin typeface="Tahoma"/>
                <a:cs typeface="Tahoma"/>
              </a:rPr>
              <a:t>en</a:t>
            </a:r>
            <a:r>
              <a:rPr sz="2100" spc="120" dirty="0">
                <a:latin typeface="Tahoma"/>
                <a:cs typeface="Tahoma"/>
              </a:rPr>
              <a:t> </a:t>
            </a:r>
            <a:r>
              <a:rPr sz="2100" spc="125" dirty="0">
                <a:latin typeface="Tahoma"/>
                <a:cs typeface="Tahoma"/>
              </a:rPr>
              <a:t>nuestro</a:t>
            </a:r>
            <a:r>
              <a:rPr sz="2100" spc="130" dirty="0">
                <a:latin typeface="Tahoma"/>
                <a:cs typeface="Tahoma"/>
              </a:rPr>
              <a:t> </a:t>
            </a:r>
            <a:r>
              <a:rPr sz="2100" spc="105" dirty="0">
                <a:latin typeface="Tahoma"/>
                <a:cs typeface="Tahoma"/>
              </a:rPr>
              <a:t>país</a:t>
            </a:r>
            <a:r>
              <a:rPr sz="2100" spc="110" dirty="0">
                <a:latin typeface="Tahoma"/>
                <a:cs typeface="Tahoma"/>
              </a:rPr>
              <a:t> tanto</a:t>
            </a:r>
            <a:r>
              <a:rPr sz="2100" spc="114" dirty="0">
                <a:latin typeface="Tahoma"/>
                <a:cs typeface="Tahoma"/>
              </a:rPr>
              <a:t> </a:t>
            </a:r>
            <a:r>
              <a:rPr sz="2100" spc="145" dirty="0">
                <a:latin typeface="Tahoma"/>
                <a:cs typeface="Tahoma"/>
              </a:rPr>
              <a:t>por </a:t>
            </a:r>
            <a:r>
              <a:rPr sz="2100" spc="150" dirty="0">
                <a:latin typeface="Tahoma"/>
                <a:cs typeface="Tahoma"/>
              </a:rPr>
              <a:t> </a:t>
            </a:r>
            <a:r>
              <a:rPr sz="2100" spc="120" dirty="0">
                <a:latin typeface="Tahoma"/>
                <a:cs typeface="Tahoma"/>
              </a:rPr>
              <a:t>motivos</a:t>
            </a:r>
            <a:r>
              <a:rPr sz="2100" spc="-35" dirty="0">
                <a:latin typeface="Tahoma"/>
                <a:cs typeface="Tahoma"/>
              </a:rPr>
              <a:t> </a:t>
            </a:r>
            <a:r>
              <a:rPr sz="2100" spc="120" dirty="0">
                <a:latin typeface="Tahoma"/>
                <a:cs typeface="Tahoma"/>
              </a:rPr>
              <a:t>de</a:t>
            </a:r>
            <a:r>
              <a:rPr sz="2100" spc="-30" dirty="0">
                <a:latin typeface="Tahoma"/>
                <a:cs typeface="Tahoma"/>
              </a:rPr>
              <a:t> </a:t>
            </a:r>
            <a:r>
              <a:rPr sz="2100" spc="105" dirty="0">
                <a:latin typeface="Tahoma"/>
                <a:cs typeface="Tahoma"/>
              </a:rPr>
              <a:t>calidad</a:t>
            </a:r>
            <a:r>
              <a:rPr sz="2100" spc="-30" dirty="0">
                <a:latin typeface="Tahoma"/>
                <a:cs typeface="Tahoma"/>
              </a:rPr>
              <a:t> </a:t>
            </a:r>
            <a:r>
              <a:rPr sz="2100" spc="150" dirty="0">
                <a:latin typeface="Tahoma"/>
                <a:cs typeface="Tahoma"/>
              </a:rPr>
              <a:t>como</a:t>
            </a:r>
            <a:r>
              <a:rPr sz="2100" spc="-30" dirty="0">
                <a:latin typeface="Tahoma"/>
                <a:cs typeface="Tahoma"/>
              </a:rPr>
              <a:t> </a:t>
            </a:r>
            <a:r>
              <a:rPr sz="2100" spc="120" dirty="0">
                <a:latin typeface="Tahoma"/>
                <a:cs typeface="Tahoma"/>
              </a:rPr>
              <a:t>de</a:t>
            </a:r>
            <a:r>
              <a:rPr sz="2100" spc="-35" dirty="0">
                <a:latin typeface="Tahoma"/>
                <a:cs typeface="Tahoma"/>
              </a:rPr>
              <a:t> </a:t>
            </a:r>
            <a:r>
              <a:rPr sz="2100" spc="95" dirty="0">
                <a:latin typeface="Tahoma"/>
                <a:cs typeface="Tahoma"/>
              </a:rPr>
              <a:t>acceso</a:t>
            </a:r>
            <a:r>
              <a:rPr sz="2100" spc="-3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al</a:t>
            </a:r>
            <a:r>
              <a:rPr sz="2100" spc="-3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mismo.-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pc="835" dirty="0"/>
              <a:t>S</a:t>
            </a:r>
            <a:r>
              <a:rPr spc="655" dirty="0"/>
              <a:t>I</a:t>
            </a:r>
            <a:r>
              <a:rPr spc="835" dirty="0"/>
              <a:t>S</a:t>
            </a:r>
            <a:r>
              <a:rPr spc="825" dirty="0"/>
              <a:t>T</a:t>
            </a:r>
            <a:r>
              <a:rPr spc="969" dirty="0"/>
              <a:t>E</a:t>
            </a:r>
            <a:r>
              <a:rPr spc="1575" dirty="0"/>
              <a:t>M</a:t>
            </a:r>
            <a:r>
              <a:rPr spc="1065" dirty="0"/>
              <a:t>A</a:t>
            </a:r>
            <a:r>
              <a:rPr dirty="0"/>
              <a:t>	</a:t>
            </a:r>
            <a:r>
              <a:rPr spc="1290" dirty="0"/>
              <a:t>D</a:t>
            </a:r>
            <a:r>
              <a:rPr spc="735" dirty="0"/>
              <a:t>E</a:t>
            </a:r>
            <a:r>
              <a:rPr dirty="0"/>
              <a:t>	</a:t>
            </a:r>
            <a:r>
              <a:rPr spc="835" dirty="0"/>
              <a:t>S</a:t>
            </a:r>
            <a:r>
              <a:rPr spc="1300" dirty="0"/>
              <a:t>A</a:t>
            </a:r>
            <a:r>
              <a:rPr spc="795" dirty="0"/>
              <a:t>L</a:t>
            </a:r>
            <a:r>
              <a:rPr spc="1245" dirty="0"/>
              <a:t>U</a:t>
            </a:r>
            <a:r>
              <a:rPr spc="1055" dirty="0"/>
              <a:t>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2216" y="1657136"/>
            <a:ext cx="6723380" cy="679132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764540">
              <a:lnSpc>
                <a:spcPct val="100000"/>
              </a:lnSpc>
              <a:spcBef>
                <a:spcPts val="1435"/>
              </a:spcBef>
            </a:pPr>
            <a:r>
              <a:rPr sz="2400" spc="-140" dirty="0">
                <a:latin typeface="Verdana"/>
                <a:cs typeface="Verdana"/>
              </a:rPr>
              <a:t>ORGANIZACIÓN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5" dirty="0">
                <a:latin typeface="Verdana"/>
                <a:cs typeface="Verdana"/>
              </a:rPr>
              <a:t>Y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95" dirty="0">
                <a:latin typeface="Verdana"/>
                <a:cs typeface="Verdana"/>
              </a:rPr>
              <a:t>FUNCIONAMIENTO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2400" b="1" spc="5" dirty="0">
                <a:latin typeface="Tahoma"/>
                <a:cs typeface="Tahoma"/>
              </a:rPr>
              <a:t>A</a:t>
            </a:r>
            <a:r>
              <a:rPr sz="2400" b="1" spc="-280" dirty="0">
                <a:latin typeface="Tahoma"/>
                <a:cs typeface="Tahoma"/>
              </a:rPr>
              <a:t>)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-204" dirty="0">
                <a:latin typeface="Tahoma"/>
                <a:cs typeface="Tahoma"/>
              </a:rPr>
              <a:t>S</a:t>
            </a:r>
            <a:r>
              <a:rPr sz="2400" b="1" spc="-140" dirty="0">
                <a:latin typeface="Tahoma"/>
                <a:cs typeface="Tahoma"/>
              </a:rPr>
              <a:t>E</a:t>
            </a:r>
            <a:r>
              <a:rPr sz="2400" b="1" spc="-80" dirty="0">
                <a:latin typeface="Tahoma"/>
                <a:cs typeface="Tahoma"/>
              </a:rPr>
              <a:t>C</a:t>
            </a:r>
            <a:r>
              <a:rPr sz="2400" b="1" spc="-85" dirty="0">
                <a:latin typeface="Tahoma"/>
                <a:cs typeface="Tahoma"/>
              </a:rPr>
              <a:t>T</a:t>
            </a:r>
            <a:r>
              <a:rPr sz="2400" b="1" spc="55" dirty="0">
                <a:latin typeface="Tahoma"/>
                <a:cs typeface="Tahoma"/>
              </a:rPr>
              <a:t>O</a:t>
            </a:r>
            <a:r>
              <a:rPr sz="2400" b="1" spc="-160" dirty="0">
                <a:latin typeface="Tahoma"/>
                <a:cs typeface="Tahoma"/>
              </a:rPr>
              <a:t>R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-75" dirty="0">
                <a:latin typeface="Tahoma"/>
                <a:cs typeface="Tahoma"/>
              </a:rPr>
              <a:t>P</a:t>
            </a:r>
            <a:r>
              <a:rPr sz="2400" b="1" spc="35" dirty="0">
                <a:latin typeface="Tahoma"/>
                <a:cs typeface="Tahoma"/>
              </a:rPr>
              <a:t>Ú</a:t>
            </a:r>
            <a:r>
              <a:rPr sz="2400" b="1" spc="-40" dirty="0">
                <a:latin typeface="Tahoma"/>
                <a:cs typeface="Tahoma"/>
              </a:rPr>
              <a:t>B</a:t>
            </a:r>
            <a:r>
              <a:rPr sz="2400" b="1" spc="-25" dirty="0">
                <a:latin typeface="Tahoma"/>
                <a:cs typeface="Tahoma"/>
              </a:rPr>
              <a:t>L</a:t>
            </a:r>
            <a:r>
              <a:rPr sz="2400" b="1" spc="-370" dirty="0">
                <a:latin typeface="Tahoma"/>
                <a:cs typeface="Tahoma"/>
              </a:rPr>
              <a:t>I</a:t>
            </a:r>
            <a:r>
              <a:rPr sz="2400" b="1" spc="-80" dirty="0">
                <a:latin typeface="Tahoma"/>
                <a:cs typeface="Tahoma"/>
              </a:rPr>
              <a:t>C</a:t>
            </a:r>
            <a:r>
              <a:rPr sz="2400" b="1" spc="55" dirty="0">
                <a:latin typeface="Tahoma"/>
                <a:cs typeface="Tahoma"/>
              </a:rPr>
              <a:t>O</a:t>
            </a:r>
            <a:r>
              <a:rPr sz="2400" b="1" spc="-190" dirty="0">
                <a:latin typeface="Tahoma"/>
                <a:cs typeface="Tahoma"/>
              </a:rPr>
              <a:t>: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Tahoma"/>
              <a:cs typeface="Tahoma"/>
            </a:endParaRPr>
          </a:p>
          <a:p>
            <a:pPr marL="12700" marR="5080" algn="just">
              <a:lnSpc>
                <a:spcPct val="115500"/>
              </a:lnSpc>
            </a:pPr>
            <a:r>
              <a:rPr sz="2100" spc="25" dirty="0">
                <a:latin typeface="Tahoma"/>
                <a:cs typeface="Tahoma"/>
              </a:rPr>
              <a:t>Se </a:t>
            </a:r>
            <a:r>
              <a:rPr sz="2100" spc="65" dirty="0">
                <a:latin typeface="Tahoma"/>
                <a:cs typeface="Tahoma"/>
              </a:rPr>
              <a:t>financia a </a:t>
            </a:r>
            <a:r>
              <a:rPr sz="2100" spc="80" dirty="0">
                <a:latin typeface="Tahoma"/>
                <a:cs typeface="Tahoma"/>
              </a:rPr>
              <a:t>partir </a:t>
            </a:r>
            <a:r>
              <a:rPr sz="2100" spc="100" dirty="0">
                <a:latin typeface="Tahoma"/>
                <a:cs typeface="Tahoma"/>
              </a:rPr>
              <a:t>de </a:t>
            </a:r>
            <a:r>
              <a:rPr sz="2100" spc="80" dirty="0">
                <a:latin typeface="Tahoma"/>
                <a:cs typeface="Tahoma"/>
              </a:rPr>
              <a:t>los </a:t>
            </a:r>
            <a:r>
              <a:rPr sz="2100" spc="95" dirty="0">
                <a:latin typeface="Tahoma"/>
                <a:cs typeface="Tahoma"/>
              </a:rPr>
              <a:t>impuestos </a:t>
            </a:r>
            <a:r>
              <a:rPr sz="2100" spc="75" dirty="0">
                <a:latin typeface="Tahoma"/>
                <a:cs typeface="Tahoma"/>
              </a:rPr>
              <a:t>nacionales </a:t>
            </a:r>
            <a:r>
              <a:rPr sz="2100" spc="10" dirty="0">
                <a:latin typeface="Tahoma"/>
                <a:cs typeface="Tahoma"/>
              </a:rPr>
              <a:t>y </a:t>
            </a:r>
            <a:r>
              <a:rPr sz="2100" spc="15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provinciales</a:t>
            </a:r>
            <a:r>
              <a:rPr sz="2100" spc="-60" dirty="0">
                <a:latin typeface="Tahoma"/>
                <a:cs typeface="Tahoma"/>
              </a:rPr>
              <a:t> </a:t>
            </a:r>
            <a:r>
              <a:rPr sz="2100" spc="10" dirty="0">
                <a:latin typeface="Tahoma"/>
                <a:cs typeface="Tahoma"/>
              </a:rPr>
              <a:t>y</a:t>
            </a:r>
            <a:r>
              <a:rPr sz="2100" spc="-55" dirty="0">
                <a:latin typeface="Tahoma"/>
                <a:cs typeface="Tahoma"/>
              </a:rPr>
              <a:t> </a:t>
            </a:r>
            <a:r>
              <a:rPr sz="2100" spc="95" dirty="0">
                <a:latin typeface="Tahoma"/>
                <a:cs typeface="Tahoma"/>
              </a:rPr>
              <a:t>en</a:t>
            </a:r>
            <a:r>
              <a:rPr sz="2100" spc="-55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algunos</a:t>
            </a:r>
            <a:r>
              <a:rPr sz="2100" spc="-60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casos</a:t>
            </a:r>
            <a:r>
              <a:rPr sz="2100" spc="-55" dirty="0">
                <a:latin typeface="Tahoma"/>
                <a:cs typeface="Tahoma"/>
              </a:rPr>
              <a:t> </a:t>
            </a:r>
            <a:r>
              <a:rPr sz="2100" spc="95" dirty="0">
                <a:latin typeface="Tahoma"/>
                <a:cs typeface="Tahoma"/>
              </a:rPr>
              <a:t>también</a:t>
            </a:r>
            <a:r>
              <a:rPr sz="2100" spc="-55" dirty="0">
                <a:latin typeface="Tahoma"/>
                <a:cs typeface="Tahoma"/>
              </a:rPr>
              <a:t> </a:t>
            </a:r>
            <a:r>
              <a:rPr sz="2100" spc="90" dirty="0">
                <a:latin typeface="Tahoma"/>
                <a:cs typeface="Tahoma"/>
              </a:rPr>
              <a:t>con</a:t>
            </a:r>
            <a:r>
              <a:rPr sz="2100" spc="-55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las</a:t>
            </a:r>
            <a:r>
              <a:rPr sz="2100" spc="-60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tasas </a:t>
            </a:r>
            <a:r>
              <a:rPr sz="2100" spc="-645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municipales.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00">
              <a:latin typeface="Tahoma"/>
              <a:cs typeface="Tahoma"/>
            </a:endParaRPr>
          </a:p>
          <a:p>
            <a:pPr marL="12700" marR="6350" algn="just">
              <a:lnSpc>
                <a:spcPct val="115500"/>
              </a:lnSpc>
            </a:pPr>
            <a:r>
              <a:rPr sz="2100" spc="55" dirty="0">
                <a:latin typeface="Tahoma"/>
                <a:cs typeface="Tahoma"/>
              </a:rPr>
              <a:t>Las</a:t>
            </a:r>
            <a:r>
              <a:rPr sz="2100" spc="6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prestaciones</a:t>
            </a:r>
            <a:r>
              <a:rPr sz="2100" spc="80" dirty="0">
                <a:latin typeface="Tahoma"/>
                <a:cs typeface="Tahoma"/>
              </a:rPr>
              <a:t> </a:t>
            </a:r>
            <a:r>
              <a:rPr sz="2100" spc="65" dirty="0">
                <a:latin typeface="Tahoma"/>
                <a:cs typeface="Tahoma"/>
              </a:rPr>
              <a:t>se</a:t>
            </a:r>
            <a:r>
              <a:rPr sz="2100" spc="7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brindan</a:t>
            </a:r>
            <a:r>
              <a:rPr sz="2100" spc="105" dirty="0">
                <a:latin typeface="Tahoma"/>
                <a:cs typeface="Tahoma"/>
              </a:rPr>
              <a:t> </a:t>
            </a:r>
            <a:r>
              <a:rPr sz="2100" spc="95" dirty="0">
                <a:latin typeface="Tahoma"/>
                <a:cs typeface="Tahoma"/>
              </a:rPr>
              <a:t>en</a:t>
            </a:r>
            <a:r>
              <a:rPr sz="2100" spc="10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establecimientos </a:t>
            </a:r>
            <a:r>
              <a:rPr sz="2100" spc="-645" dirty="0">
                <a:latin typeface="Tahoma"/>
                <a:cs typeface="Tahoma"/>
              </a:rPr>
              <a:t> </a:t>
            </a:r>
            <a:r>
              <a:rPr sz="2100" spc="85" dirty="0">
                <a:latin typeface="Tahoma"/>
                <a:cs typeface="Tahoma"/>
              </a:rPr>
              <a:t>públicos</a:t>
            </a:r>
            <a:r>
              <a:rPr sz="2100" spc="9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105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distinto</a:t>
            </a:r>
            <a:r>
              <a:rPr sz="2100" spc="80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nivel</a:t>
            </a:r>
            <a:r>
              <a:rPr sz="2100" spc="65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105" dirty="0">
                <a:latin typeface="Tahoma"/>
                <a:cs typeface="Tahoma"/>
              </a:rPr>
              <a:t> </a:t>
            </a:r>
            <a:r>
              <a:rPr sz="2100" spc="80" dirty="0">
                <a:latin typeface="Tahoma"/>
                <a:cs typeface="Tahoma"/>
              </a:rPr>
              <a:t>complejidad</a:t>
            </a:r>
            <a:r>
              <a:rPr sz="2100" spc="85" dirty="0">
                <a:latin typeface="Tahoma"/>
                <a:cs typeface="Tahoma"/>
              </a:rPr>
              <a:t> </a:t>
            </a:r>
            <a:r>
              <a:rPr sz="2100" spc="10" dirty="0">
                <a:latin typeface="Tahoma"/>
                <a:cs typeface="Tahoma"/>
              </a:rPr>
              <a:t>y</a:t>
            </a:r>
            <a:r>
              <a:rPr sz="2100" spc="15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el </a:t>
            </a:r>
            <a:r>
              <a:rPr sz="2100" spc="65" dirty="0">
                <a:latin typeface="Tahoma"/>
                <a:cs typeface="Tahoma"/>
              </a:rPr>
              <a:t> </a:t>
            </a:r>
            <a:r>
              <a:rPr sz="2100" spc="90" dirty="0">
                <a:latin typeface="Tahoma"/>
                <a:cs typeface="Tahoma"/>
              </a:rPr>
              <a:t>personal</a:t>
            </a:r>
            <a:r>
              <a:rPr sz="2100" spc="-12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sanitario</a:t>
            </a:r>
            <a:r>
              <a:rPr sz="2100" spc="-114" dirty="0">
                <a:latin typeface="Tahoma"/>
                <a:cs typeface="Tahoma"/>
              </a:rPr>
              <a:t> </a:t>
            </a:r>
            <a:r>
              <a:rPr sz="2100" spc="65" dirty="0">
                <a:latin typeface="Tahoma"/>
                <a:cs typeface="Tahoma"/>
              </a:rPr>
              <a:t>es</a:t>
            </a:r>
            <a:r>
              <a:rPr sz="2100" spc="-114" dirty="0">
                <a:latin typeface="Tahoma"/>
                <a:cs typeface="Tahoma"/>
              </a:rPr>
              <a:t> </a:t>
            </a:r>
            <a:r>
              <a:rPr sz="2100" spc="110" dirty="0">
                <a:latin typeface="Tahoma"/>
                <a:cs typeface="Tahoma"/>
              </a:rPr>
              <a:t>remunerado</a:t>
            </a:r>
            <a:r>
              <a:rPr sz="2100" spc="-120" dirty="0">
                <a:latin typeface="Tahoma"/>
                <a:cs typeface="Tahoma"/>
              </a:rPr>
              <a:t> </a:t>
            </a:r>
            <a:r>
              <a:rPr sz="2100" spc="90" dirty="0">
                <a:latin typeface="Tahoma"/>
                <a:cs typeface="Tahoma"/>
              </a:rPr>
              <a:t>mediante</a:t>
            </a:r>
            <a:r>
              <a:rPr sz="2100" spc="-114" dirty="0">
                <a:latin typeface="Tahoma"/>
                <a:cs typeface="Tahoma"/>
              </a:rPr>
              <a:t> </a:t>
            </a:r>
            <a:r>
              <a:rPr sz="2100" spc="55" dirty="0">
                <a:latin typeface="Tahoma"/>
                <a:cs typeface="Tahoma"/>
              </a:rPr>
              <a:t>salarios.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ahoma"/>
              <a:cs typeface="Tahoma"/>
            </a:endParaRPr>
          </a:p>
          <a:p>
            <a:pPr marL="12700" marR="8890" algn="just">
              <a:lnSpc>
                <a:spcPct val="124000"/>
              </a:lnSpc>
            </a:pPr>
            <a:r>
              <a:rPr sz="2100" spc="125" dirty="0">
                <a:solidFill>
                  <a:srgbClr val="212121"/>
                </a:solidFill>
                <a:latin typeface="Tahoma"/>
                <a:cs typeface="Tahoma"/>
              </a:rPr>
              <a:t>Mayoritariamente</a:t>
            </a:r>
            <a:r>
              <a:rPr sz="2100" spc="2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las</a:t>
            </a:r>
            <a:r>
              <a:rPr sz="2100" spc="2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25" dirty="0">
                <a:solidFill>
                  <a:srgbClr val="212121"/>
                </a:solidFill>
                <a:latin typeface="Tahoma"/>
                <a:cs typeface="Tahoma"/>
              </a:rPr>
              <a:t>personas</a:t>
            </a:r>
            <a:r>
              <a:rPr sz="2100" spc="2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30" dirty="0">
                <a:solidFill>
                  <a:srgbClr val="212121"/>
                </a:solidFill>
                <a:latin typeface="Tahoma"/>
                <a:cs typeface="Tahoma"/>
              </a:rPr>
              <a:t>que</a:t>
            </a:r>
            <a:r>
              <a:rPr sz="2100" spc="2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40" dirty="0">
                <a:solidFill>
                  <a:srgbClr val="212121"/>
                </a:solidFill>
                <a:latin typeface="Tahoma"/>
                <a:cs typeface="Tahoma"/>
              </a:rPr>
              <a:t>no</a:t>
            </a:r>
            <a:r>
              <a:rPr sz="2100" spc="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212121"/>
                </a:solidFill>
                <a:latin typeface="Tahoma"/>
                <a:cs typeface="Tahoma"/>
              </a:rPr>
              <a:t>cuentan</a:t>
            </a:r>
            <a:r>
              <a:rPr sz="2100" spc="2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212121"/>
                </a:solidFill>
                <a:latin typeface="Tahoma"/>
                <a:cs typeface="Tahoma"/>
              </a:rPr>
              <a:t>con </a:t>
            </a:r>
            <a:r>
              <a:rPr sz="2100" spc="-64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20" dirty="0">
                <a:solidFill>
                  <a:srgbClr val="212121"/>
                </a:solidFill>
                <a:latin typeface="Tahoma"/>
                <a:cs typeface="Tahoma"/>
              </a:rPr>
              <a:t>cobertura </a:t>
            </a:r>
            <a:r>
              <a:rPr sz="2100" spc="65" dirty="0">
                <a:solidFill>
                  <a:srgbClr val="212121"/>
                </a:solidFill>
                <a:latin typeface="Tahoma"/>
                <a:cs typeface="Tahoma"/>
              </a:rPr>
              <a:t>a </a:t>
            </a:r>
            <a:r>
              <a:rPr sz="2100" spc="110" dirty="0">
                <a:solidFill>
                  <a:srgbClr val="212121"/>
                </a:solidFill>
                <a:latin typeface="Tahoma"/>
                <a:cs typeface="Tahoma"/>
              </a:rPr>
              <a:t>partir del </a:t>
            </a:r>
            <a:r>
              <a:rPr sz="2100" spc="140" dirty="0">
                <a:solidFill>
                  <a:srgbClr val="212121"/>
                </a:solidFill>
                <a:latin typeface="Tahoma"/>
                <a:cs typeface="Tahoma"/>
              </a:rPr>
              <a:t>empleo </a:t>
            </a:r>
            <a:r>
              <a:rPr sz="2100" spc="130" dirty="0">
                <a:solidFill>
                  <a:srgbClr val="212121"/>
                </a:solidFill>
                <a:latin typeface="Tahoma"/>
                <a:cs typeface="Tahoma"/>
              </a:rPr>
              <a:t>formal </a:t>
            </a:r>
            <a:r>
              <a:rPr sz="2100" spc="80" dirty="0">
                <a:solidFill>
                  <a:srgbClr val="212121"/>
                </a:solidFill>
                <a:latin typeface="Tahoma"/>
                <a:cs typeface="Tahoma"/>
              </a:rPr>
              <a:t>(obra </a:t>
            </a:r>
            <a:r>
              <a:rPr sz="2100" spc="60" dirty="0">
                <a:solidFill>
                  <a:srgbClr val="212121"/>
                </a:solidFill>
                <a:latin typeface="Tahoma"/>
                <a:cs typeface="Tahoma"/>
              </a:rPr>
              <a:t>social) </a:t>
            </a:r>
            <a:r>
              <a:rPr sz="2100" spc="6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25" dirty="0">
                <a:solidFill>
                  <a:srgbClr val="212121"/>
                </a:solidFill>
                <a:latin typeface="Tahoma"/>
                <a:cs typeface="Tahoma"/>
              </a:rPr>
              <a:t>recurren</a:t>
            </a:r>
            <a:r>
              <a:rPr sz="2100" spc="13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65" dirty="0">
                <a:solidFill>
                  <a:srgbClr val="212121"/>
                </a:solidFill>
                <a:latin typeface="Tahoma"/>
                <a:cs typeface="Tahoma"/>
              </a:rPr>
              <a:t>a</a:t>
            </a:r>
            <a:r>
              <a:rPr sz="2100" spc="7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las</a:t>
            </a:r>
            <a:r>
              <a:rPr sz="2100" spc="83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212121"/>
                </a:solidFill>
                <a:latin typeface="Tahoma"/>
                <a:cs typeface="Tahoma"/>
              </a:rPr>
              <a:t>prestaciones</a:t>
            </a:r>
            <a:r>
              <a:rPr sz="2100" spc="12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95" dirty="0">
                <a:solidFill>
                  <a:srgbClr val="212121"/>
                </a:solidFill>
                <a:latin typeface="Tahoma"/>
                <a:cs typeface="Tahoma"/>
              </a:rPr>
              <a:t>estatales</a:t>
            </a:r>
            <a:r>
              <a:rPr sz="2100" spc="10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20" dirty="0">
                <a:solidFill>
                  <a:srgbClr val="212121"/>
                </a:solidFill>
                <a:latin typeface="Tahoma"/>
                <a:cs typeface="Tahoma"/>
              </a:rPr>
              <a:t>para </a:t>
            </a:r>
            <a:r>
              <a:rPr sz="2100" spc="12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95" dirty="0">
                <a:solidFill>
                  <a:srgbClr val="212121"/>
                </a:solidFill>
                <a:latin typeface="Tahoma"/>
                <a:cs typeface="Tahoma"/>
              </a:rPr>
              <a:t>satisfacer </a:t>
            </a:r>
            <a:r>
              <a:rPr sz="2100" spc="110" dirty="0">
                <a:solidFill>
                  <a:srgbClr val="212121"/>
                </a:solidFill>
                <a:latin typeface="Tahoma"/>
                <a:cs typeface="Tahoma"/>
              </a:rPr>
              <a:t>sus </a:t>
            </a:r>
            <a:r>
              <a:rPr sz="2100" spc="114" dirty="0">
                <a:solidFill>
                  <a:srgbClr val="212121"/>
                </a:solidFill>
                <a:latin typeface="Tahoma"/>
                <a:cs typeface="Tahoma"/>
              </a:rPr>
              <a:t>necesidades </a:t>
            </a:r>
            <a:r>
              <a:rPr sz="2100" spc="120" dirty="0">
                <a:solidFill>
                  <a:srgbClr val="212121"/>
                </a:solidFill>
                <a:latin typeface="Tahoma"/>
                <a:cs typeface="Tahoma"/>
              </a:rPr>
              <a:t>de </a:t>
            </a:r>
            <a:r>
              <a:rPr sz="2100" spc="110" dirty="0">
                <a:solidFill>
                  <a:srgbClr val="212121"/>
                </a:solidFill>
                <a:latin typeface="Tahoma"/>
                <a:cs typeface="Tahoma"/>
              </a:rPr>
              <a:t>atención </a:t>
            </a:r>
            <a:r>
              <a:rPr sz="2100" spc="90" dirty="0">
                <a:solidFill>
                  <a:srgbClr val="212121"/>
                </a:solidFill>
                <a:latin typeface="Tahoma"/>
                <a:cs typeface="Tahoma"/>
              </a:rPr>
              <a:t>sanitaria. </a:t>
            </a:r>
            <a:r>
              <a:rPr sz="2100" spc="9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25" dirty="0">
                <a:solidFill>
                  <a:srgbClr val="212121"/>
                </a:solidFill>
                <a:latin typeface="Tahoma"/>
                <a:cs typeface="Tahoma"/>
              </a:rPr>
              <a:t>Dentro </a:t>
            </a:r>
            <a:r>
              <a:rPr sz="2100" spc="120" dirty="0">
                <a:solidFill>
                  <a:srgbClr val="212121"/>
                </a:solidFill>
                <a:latin typeface="Tahoma"/>
                <a:cs typeface="Tahoma"/>
              </a:rPr>
              <a:t>de </a:t>
            </a:r>
            <a:r>
              <a:rPr sz="2100" spc="90" dirty="0">
                <a:solidFill>
                  <a:srgbClr val="212121"/>
                </a:solidFill>
                <a:latin typeface="Tahoma"/>
                <a:cs typeface="Tahoma"/>
              </a:rPr>
              <a:t>esta </a:t>
            </a:r>
            <a:r>
              <a:rPr sz="2100" spc="114" dirty="0">
                <a:solidFill>
                  <a:srgbClr val="212121"/>
                </a:solidFill>
                <a:latin typeface="Tahoma"/>
                <a:cs typeface="Tahoma"/>
              </a:rPr>
              <a:t>órbita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se </a:t>
            </a:r>
            <a:r>
              <a:rPr sz="2100" spc="120" dirty="0">
                <a:solidFill>
                  <a:srgbClr val="212121"/>
                </a:solidFill>
                <a:latin typeface="Tahoma"/>
                <a:cs typeface="Tahoma"/>
              </a:rPr>
              <a:t>desarrollan </a:t>
            </a:r>
            <a:r>
              <a:rPr sz="2100" spc="85" dirty="0">
                <a:solidFill>
                  <a:srgbClr val="212121"/>
                </a:solidFill>
                <a:latin typeface="Tahoma"/>
                <a:cs typeface="Tahoma"/>
              </a:rPr>
              <a:t>las </a:t>
            </a:r>
            <a:r>
              <a:rPr sz="2100" spc="100" dirty="0">
                <a:solidFill>
                  <a:srgbClr val="212121"/>
                </a:solidFill>
                <a:latin typeface="Tahoma"/>
                <a:cs typeface="Tahoma"/>
              </a:rPr>
              <a:t>políticas </a:t>
            </a:r>
            <a:r>
              <a:rPr sz="2100" spc="10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14" dirty="0">
                <a:solidFill>
                  <a:srgbClr val="212121"/>
                </a:solidFill>
                <a:latin typeface="Tahoma"/>
                <a:cs typeface="Tahoma"/>
              </a:rPr>
              <a:t>públicas</a:t>
            </a:r>
            <a:r>
              <a:rPr sz="2100" spc="-35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120" dirty="0">
                <a:solidFill>
                  <a:srgbClr val="212121"/>
                </a:solidFill>
                <a:latin typeface="Tahoma"/>
                <a:cs typeface="Tahoma"/>
              </a:rPr>
              <a:t>de</a:t>
            </a:r>
            <a:r>
              <a:rPr sz="2100" spc="-3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70" dirty="0">
                <a:solidFill>
                  <a:srgbClr val="212121"/>
                </a:solidFill>
                <a:latin typeface="Tahoma"/>
                <a:cs typeface="Tahoma"/>
              </a:rPr>
              <a:t>salud.-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7626" y="3355238"/>
            <a:ext cx="1663700" cy="76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100"/>
              </a:spcBef>
              <a:tabLst>
                <a:tab pos="614045" algn="l"/>
              </a:tabLst>
            </a:pPr>
            <a:r>
              <a:rPr sz="2100" spc="25" dirty="0">
                <a:latin typeface="Tahoma"/>
                <a:cs typeface="Tahoma"/>
              </a:rPr>
              <a:t>Se	</a:t>
            </a:r>
            <a:r>
              <a:rPr sz="2100" spc="65" dirty="0">
                <a:latin typeface="Tahoma"/>
                <a:cs typeface="Tahoma"/>
              </a:rPr>
              <a:t>financia </a:t>
            </a:r>
            <a:r>
              <a:rPr sz="2100" spc="-645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e</a:t>
            </a:r>
            <a:r>
              <a:rPr sz="2100" spc="190" dirty="0">
                <a:latin typeface="Tahoma"/>
                <a:cs typeface="Tahoma"/>
              </a:rPr>
              <a:t>m</a:t>
            </a:r>
            <a:r>
              <a:rPr sz="2100" spc="125" dirty="0">
                <a:latin typeface="Tahoma"/>
                <a:cs typeface="Tahoma"/>
              </a:rPr>
              <a:t>p</a:t>
            </a:r>
            <a:r>
              <a:rPr sz="2100" spc="50" dirty="0">
                <a:latin typeface="Tahoma"/>
                <a:cs typeface="Tahoma"/>
              </a:rPr>
              <a:t>l</a:t>
            </a:r>
            <a:r>
              <a:rPr sz="2100" spc="70" dirty="0">
                <a:latin typeface="Tahoma"/>
                <a:cs typeface="Tahoma"/>
              </a:rPr>
              <a:t>e</a:t>
            </a:r>
            <a:r>
              <a:rPr sz="2100" spc="65" dirty="0">
                <a:latin typeface="Tahoma"/>
                <a:cs typeface="Tahoma"/>
              </a:rPr>
              <a:t>a</a:t>
            </a:r>
            <a:r>
              <a:rPr sz="2100" spc="125" dirty="0">
                <a:latin typeface="Tahoma"/>
                <a:cs typeface="Tahoma"/>
              </a:rPr>
              <a:t>do</a:t>
            </a:r>
            <a:r>
              <a:rPr sz="2100" spc="100" dirty="0">
                <a:latin typeface="Tahoma"/>
                <a:cs typeface="Tahoma"/>
              </a:rPr>
              <a:t>r</a:t>
            </a:r>
            <a:r>
              <a:rPr sz="2100" spc="70" dirty="0">
                <a:latin typeface="Tahoma"/>
                <a:cs typeface="Tahoma"/>
              </a:rPr>
              <a:t>e</a:t>
            </a:r>
            <a:r>
              <a:rPr sz="2100" spc="65" dirty="0">
                <a:latin typeface="Tahoma"/>
                <a:cs typeface="Tahoma"/>
              </a:rPr>
              <a:t>s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71731" y="3355238"/>
            <a:ext cx="4636135" cy="76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marR="5080" indent="-7620">
              <a:lnSpc>
                <a:spcPct val="115500"/>
              </a:lnSpc>
              <a:spcBef>
                <a:spcPts val="100"/>
              </a:spcBef>
              <a:tabLst>
                <a:tab pos="407034" algn="l"/>
                <a:tab pos="466090" algn="l"/>
                <a:tab pos="1463040" algn="l"/>
                <a:tab pos="2082164" algn="l"/>
                <a:tab pos="2315845" algn="l"/>
                <a:tab pos="2882265" algn="l"/>
                <a:tab pos="3340735" algn="l"/>
                <a:tab pos="4307840" algn="l"/>
              </a:tabLst>
            </a:pPr>
            <a:r>
              <a:rPr sz="2100" spc="65" dirty="0">
                <a:latin typeface="Tahoma"/>
                <a:cs typeface="Tahoma"/>
              </a:rPr>
              <a:t>a		</a:t>
            </a:r>
            <a:r>
              <a:rPr sz="2100" spc="125" dirty="0">
                <a:latin typeface="Tahoma"/>
                <a:cs typeface="Tahoma"/>
              </a:rPr>
              <a:t>p</a:t>
            </a:r>
            <a:r>
              <a:rPr sz="2100" spc="65" dirty="0">
                <a:latin typeface="Tahoma"/>
                <a:cs typeface="Tahoma"/>
              </a:rPr>
              <a:t>a</a:t>
            </a:r>
            <a:r>
              <a:rPr sz="2100" spc="100" dirty="0">
                <a:latin typeface="Tahoma"/>
                <a:cs typeface="Tahoma"/>
              </a:rPr>
              <a:t>r</a:t>
            </a:r>
            <a:r>
              <a:rPr sz="2100" spc="35" dirty="0">
                <a:latin typeface="Tahoma"/>
                <a:cs typeface="Tahoma"/>
              </a:rPr>
              <a:t>t</a:t>
            </a:r>
            <a:r>
              <a:rPr sz="2100" spc="50" dirty="0">
                <a:latin typeface="Tahoma"/>
                <a:cs typeface="Tahoma"/>
              </a:rPr>
              <a:t>i</a:t>
            </a:r>
            <a:r>
              <a:rPr sz="2100" spc="100" dirty="0">
                <a:latin typeface="Tahoma"/>
                <a:cs typeface="Tahoma"/>
              </a:rPr>
              <a:t>r	</a:t>
            </a:r>
            <a:r>
              <a:rPr sz="2100" spc="125" dirty="0">
                <a:latin typeface="Tahoma"/>
                <a:cs typeface="Tahoma"/>
              </a:rPr>
              <a:t>d</a:t>
            </a:r>
            <a:r>
              <a:rPr sz="2100" spc="70" dirty="0">
                <a:latin typeface="Tahoma"/>
                <a:cs typeface="Tahoma"/>
              </a:rPr>
              <a:t>e	</a:t>
            </a:r>
            <a:r>
              <a:rPr sz="2100" spc="65" dirty="0">
                <a:latin typeface="Tahoma"/>
                <a:cs typeface="Tahoma"/>
              </a:rPr>
              <a:t>a</a:t>
            </a:r>
            <a:r>
              <a:rPr sz="2100" spc="125" dirty="0">
                <a:latin typeface="Tahoma"/>
                <a:cs typeface="Tahoma"/>
              </a:rPr>
              <a:t>po</a:t>
            </a:r>
            <a:r>
              <a:rPr sz="2100" spc="100" dirty="0">
                <a:latin typeface="Tahoma"/>
                <a:cs typeface="Tahoma"/>
              </a:rPr>
              <a:t>r</a:t>
            </a:r>
            <a:r>
              <a:rPr sz="2100" spc="35" dirty="0">
                <a:latin typeface="Tahoma"/>
                <a:cs typeface="Tahoma"/>
              </a:rPr>
              <a:t>t</a:t>
            </a:r>
            <a:r>
              <a:rPr sz="2100" spc="70" dirty="0">
                <a:latin typeface="Tahoma"/>
                <a:cs typeface="Tahoma"/>
              </a:rPr>
              <a:t>e</a:t>
            </a:r>
            <a:r>
              <a:rPr sz="2100" spc="65" dirty="0">
                <a:latin typeface="Tahoma"/>
                <a:cs typeface="Tahoma"/>
              </a:rPr>
              <a:t>s	</a:t>
            </a:r>
            <a:r>
              <a:rPr sz="2100" spc="35" dirty="0">
                <a:latin typeface="Tahoma"/>
                <a:cs typeface="Tahoma"/>
              </a:rPr>
              <a:t>t</a:t>
            </a:r>
            <a:r>
              <a:rPr sz="2100" spc="65" dirty="0">
                <a:latin typeface="Tahoma"/>
                <a:cs typeface="Tahoma"/>
              </a:rPr>
              <a:t>a</a:t>
            </a:r>
            <a:r>
              <a:rPr sz="2100" spc="114" dirty="0">
                <a:latin typeface="Tahoma"/>
                <a:cs typeface="Tahoma"/>
              </a:rPr>
              <a:t>n</a:t>
            </a:r>
            <a:r>
              <a:rPr sz="2100" spc="35" dirty="0">
                <a:latin typeface="Tahoma"/>
                <a:cs typeface="Tahoma"/>
              </a:rPr>
              <a:t>t</a:t>
            </a:r>
            <a:r>
              <a:rPr sz="2100" spc="125" dirty="0">
                <a:latin typeface="Tahoma"/>
                <a:cs typeface="Tahoma"/>
              </a:rPr>
              <a:t>o	d</a:t>
            </a:r>
            <a:r>
              <a:rPr sz="2100" spc="50" dirty="0">
                <a:latin typeface="Tahoma"/>
                <a:cs typeface="Tahoma"/>
              </a:rPr>
              <a:t>e  </a:t>
            </a:r>
            <a:r>
              <a:rPr sz="2100" spc="10" dirty="0">
                <a:latin typeface="Tahoma"/>
                <a:cs typeface="Tahoma"/>
              </a:rPr>
              <a:t>y	</a:t>
            </a:r>
            <a:r>
              <a:rPr sz="2100" spc="35" dirty="0">
                <a:latin typeface="Tahoma"/>
                <a:cs typeface="Tahoma"/>
              </a:rPr>
              <a:t>t</a:t>
            </a:r>
            <a:r>
              <a:rPr sz="2100" spc="100" dirty="0">
                <a:latin typeface="Tahoma"/>
                <a:cs typeface="Tahoma"/>
              </a:rPr>
              <a:t>r</a:t>
            </a:r>
            <a:r>
              <a:rPr sz="2100" spc="65" dirty="0">
                <a:latin typeface="Tahoma"/>
                <a:cs typeface="Tahoma"/>
              </a:rPr>
              <a:t>a</a:t>
            </a:r>
            <a:r>
              <a:rPr sz="2100" spc="125" dirty="0">
                <a:latin typeface="Tahoma"/>
                <a:cs typeface="Tahoma"/>
              </a:rPr>
              <a:t>b</a:t>
            </a:r>
            <a:r>
              <a:rPr sz="2100" spc="65" dirty="0">
                <a:latin typeface="Tahoma"/>
                <a:cs typeface="Tahoma"/>
              </a:rPr>
              <a:t>a</a:t>
            </a:r>
            <a:r>
              <a:rPr sz="2100" spc="-65" dirty="0">
                <a:latin typeface="Tahoma"/>
                <a:cs typeface="Tahoma"/>
              </a:rPr>
              <a:t>j</a:t>
            </a:r>
            <a:r>
              <a:rPr sz="2100" spc="65" dirty="0">
                <a:latin typeface="Tahoma"/>
                <a:cs typeface="Tahoma"/>
              </a:rPr>
              <a:t>a</a:t>
            </a:r>
            <a:r>
              <a:rPr sz="2100" spc="125" dirty="0">
                <a:latin typeface="Tahoma"/>
                <a:cs typeface="Tahoma"/>
              </a:rPr>
              <a:t>do</a:t>
            </a:r>
            <a:r>
              <a:rPr sz="2100" spc="100" dirty="0">
                <a:latin typeface="Tahoma"/>
                <a:cs typeface="Tahoma"/>
              </a:rPr>
              <a:t>r</a:t>
            </a:r>
            <a:r>
              <a:rPr sz="2100" spc="70" dirty="0">
                <a:latin typeface="Tahoma"/>
                <a:cs typeface="Tahoma"/>
              </a:rPr>
              <a:t>e</a:t>
            </a:r>
            <a:r>
              <a:rPr sz="2100" spc="65" dirty="0">
                <a:latin typeface="Tahoma"/>
                <a:cs typeface="Tahoma"/>
              </a:rPr>
              <a:t>s</a:t>
            </a:r>
            <a:r>
              <a:rPr sz="2100" spc="-125" dirty="0">
                <a:latin typeface="Tahoma"/>
                <a:cs typeface="Tahoma"/>
              </a:rPr>
              <a:t>,		</a:t>
            </a:r>
            <a:r>
              <a:rPr sz="2100" spc="70" dirty="0">
                <a:latin typeface="Tahoma"/>
                <a:cs typeface="Tahoma"/>
              </a:rPr>
              <a:t>e</a:t>
            </a:r>
            <a:r>
              <a:rPr sz="2100" spc="114" dirty="0">
                <a:latin typeface="Tahoma"/>
                <a:cs typeface="Tahoma"/>
              </a:rPr>
              <a:t>n	</a:t>
            </a:r>
            <a:r>
              <a:rPr sz="2100" spc="50" dirty="0">
                <a:latin typeface="Tahoma"/>
                <a:cs typeface="Tahoma"/>
              </a:rPr>
              <a:t>l</a:t>
            </a:r>
            <a:r>
              <a:rPr sz="2100" spc="65" dirty="0">
                <a:latin typeface="Tahoma"/>
                <a:cs typeface="Tahoma"/>
              </a:rPr>
              <a:t>a	</a:t>
            </a:r>
            <a:r>
              <a:rPr sz="2100" spc="-58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r</a:t>
            </a:r>
            <a:r>
              <a:rPr sz="2100" spc="70" dirty="0">
                <a:latin typeface="Tahoma"/>
                <a:cs typeface="Tahoma"/>
              </a:rPr>
              <a:t>e</a:t>
            </a:r>
            <a:r>
              <a:rPr sz="2100" spc="50" dirty="0">
                <a:latin typeface="Tahoma"/>
                <a:cs typeface="Tahoma"/>
              </a:rPr>
              <a:t>l</a:t>
            </a:r>
            <a:r>
              <a:rPr sz="2100" spc="65" dirty="0">
                <a:latin typeface="Tahoma"/>
                <a:cs typeface="Tahoma"/>
              </a:rPr>
              <a:t>a</a:t>
            </a:r>
            <a:r>
              <a:rPr sz="2100" spc="30" dirty="0">
                <a:latin typeface="Tahoma"/>
                <a:cs typeface="Tahoma"/>
              </a:rPr>
              <a:t>c</a:t>
            </a:r>
            <a:r>
              <a:rPr sz="2100" spc="50" dirty="0">
                <a:latin typeface="Tahoma"/>
                <a:cs typeface="Tahoma"/>
              </a:rPr>
              <a:t>i</a:t>
            </a:r>
            <a:r>
              <a:rPr sz="2100" spc="125" dirty="0">
                <a:latin typeface="Tahoma"/>
                <a:cs typeface="Tahoma"/>
              </a:rPr>
              <a:t>o</a:t>
            </a:r>
            <a:r>
              <a:rPr sz="2100" spc="114" dirty="0">
                <a:latin typeface="Tahoma"/>
                <a:cs typeface="Tahoma"/>
              </a:rPr>
              <a:t>n</a:t>
            </a:r>
            <a:r>
              <a:rPr sz="2100" spc="70" dirty="0">
                <a:latin typeface="Tahoma"/>
                <a:cs typeface="Tahoma"/>
              </a:rPr>
              <a:t>e</a:t>
            </a:r>
            <a:r>
              <a:rPr sz="2100" spc="65" dirty="0">
                <a:latin typeface="Tahoma"/>
                <a:cs typeface="Tahoma"/>
              </a:rPr>
              <a:t>s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626" y="4143713"/>
            <a:ext cx="6520815" cy="4780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100" spc="90" dirty="0">
                <a:latin typeface="Tahoma"/>
                <a:cs typeface="Tahoma"/>
              </a:rPr>
              <a:t>formales</a:t>
            </a:r>
            <a:r>
              <a:rPr sz="2100" spc="-135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135" dirty="0">
                <a:latin typeface="Tahoma"/>
                <a:cs typeface="Tahoma"/>
              </a:rPr>
              <a:t> </a:t>
            </a:r>
            <a:r>
              <a:rPr sz="2100" spc="45" dirty="0">
                <a:latin typeface="Tahoma"/>
                <a:cs typeface="Tahoma"/>
              </a:rPr>
              <a:t>trabajo.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00">
              <a:latin typeface="Tahoma"/>
              <a:cs typeface="Tahoma"/>
            </a:endParaRPr>
          </a:p>
          <a:p>
            <a:pPr marL="12700" marR="5080" algn="just">
              <a:lnSpc>
                <a:spcPct val="115500"/>
              </a:lnSpc>
              <a:spcBef>
                <a:spcPts val="5"/>
              </a:spcBef>
            </a:pPr>
            <a:r>
              <a:rPr sz="2100" spc="45" dirty="0">
                <a:latin typeface="Tahoma"/>
                <a:cs typeface="Tahoma"/>
              </a:rPr>
              <a:t>Implica </a:t>
            </a:r>
            <a:r>
              <a:rPr sz="2100" spc="105" dirty="0">
                <a:latin typeface="Tahoma"/>
                <a:cs typeface="Tahoma"/>
              </a:rPr>
              <a:t>que </a:t>
            </a:r>
            <a:r>
              <a:rPr sz="2100" spc="60" dirty="0">
                <a:latin typeface="Tahoma"/>
                <a:cs typeface="Tahoma"/>
              </a:rPr>
              <a:t>las </a:t>
            </a:r>
            <a:r>
              <a:rPr sz="2100" spc="90" dirty="0">
                <a:latin typeface="Tahoma"/>
                <a:cs typeface="Tahoma"/>
              </a:rPr>
              <a:t>personas </a:t>
            </a:r>
            <a:r>
              <a:rPr sz="2100" spc="70" dirty="0">
                <a:latin typeface="Tahoma"/>
                <a:cs typeface="Tahoma"/>
              </a:rPr>
              <a:t>destinatarias acceden </a:t>
            </a:r>
            <a:r>
              <a:rPr sz="2100" spc="65" dirty="0">
                <a:latin typeface="Tahoma"/>
                <a:cs typeface="Tahoma"/>
              </a:rPr>
              <a:t>a </a:t>
            </a:r>
            <a:r>
              <a:rPr sz="2100" spc="70" dirty="0">
                <a:latin typeface="Tahoma"/>
                <a:cs typeface="Tahoma"/>
              </a:rPr>
              <a:t> </a:t>
            </a:r>
            <a:r>
              <a:rPr sz="2100" spc="80" dirty="0">
                <a:latin typeface="Tahoma"/>
                <a:cs typeface="Tahoma"/>
              </a:rPr>
              <a:t>los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servicios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75" dirty="0">
                <a:latin typeface="Tahoma"/>
                <a:cs typeface="Tahoma"/>
              </a:rPr>
              <a:t> </a:t>
            </a:r>
            <a:r>
              <a:rPr sz="2100" spc="85" dirty="0">
                <a:latin typeface="Tahoma"/>
                <a:cs typeface="Tahoma"/>
              </a:rPr>
              <a:t>salud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95" dirty="0">
                <a:latin typeface="Tahoma"/>
                <a:cs typeface="Tahoma"/>
              </a:rPr>
              <a:t>en</a:t>
            </a:r>
            <a:r>
              <a:rPr sz="2100" spc="-75" dirty="0">
                <a:latin typeface="Tahoma"/>
                <a:cs typeface="Tahoma"/>
              </a:rPr>
              <a:t> </a:t>
            </a:r>
            <a:r>
              <a:rPr sz="2100" spc="85" dirty="0">
                <a:latin typeface="Tahoma"/>
                <a:cs typeface="Tahoma"/>
              </a:rPr>
              <a:t>función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75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las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prestaciones </a:t>
            </a:r>
            <a:r>
              <a:rPr sz="2100" spc="-640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provistas </a:t>
            </a:r>
            <a:r>
              <a:rPr sz="2100" spc="114" dirty="0">
                <a:latin typeface="Tahoma"/>
                <a:cs typeface="Tahoma"/>
              </a:rPr>
              <a:t>por </a:t>
            </a:r>
            <a:r>
              <a:rPr sz="2100" spc="60" dirty="0">
                <a:latin typeface="Tahoma"/>
                <a:cs typeface="Tahoma"/>
              </a:rPr>
              <a:t>las </a:t>
            </a:r>
            <a:r>
              <a:rPr sz="2100" spc="100" dirty="0">
                <a:latin typeface="Tahoma"/>
                <a:cs typeface="Tahoma"/>
              </a:rPr>
              <a:t>Obras </a:t>
            </a:r>
            <a:r>
              <a:rPr sz="2100" spc="65" dirty="0">
                <a:latin typeface="Tahoma"/>
                <a:cs typeface="Tahoma"/>
              </a:rPr>
              <a:t>sociales </a:t>
            </a:r>
            <a:r>
              <a:rPr sz="2100" spc="105" dirty="0">
                <a:latin typeface="Tahoma"/>
                <a:cs typeface="Tahoma"/>
              </a:rPr>
              <a:t>que </a:t>
            </a:r>
            <a:r>
              <a:rPr sz="2100" spc="65" dirty="0">
                <a:latin typeface="Tahoma"/>
                <a:cs typeface="Tahoma"/>
              </a:rPr>
              <a:t>se </a:t>
            </a:r>
            <a:r>
              <a:rPr sz="2100" spc="75" dirty="0">
                <a:latin typeface="Tahoma"/>
                <a:cs typeface="Tahoma"/>
              </a:rPr>
              <a:t>crean </a:t>
            </a:r>
            <a:r>
              <a:rPr sz="2100" spc="114" dirty="0">
                <a:latin typeface="Tahoma"/>
                <a:cs typeface="Tahoma"/>
              </a:rPr>
              <a:t>por </a:t>
            </a:r>
            <a:r>
              <a:rPr sz="2100" spc="120" dirty="0">
                <a:latin typeface="Tahoma"/>
                <a:cs typeface="Tahoma"/>
              </a:rPr>
              <a:t> </a:t>
            </a:r>
            <a:r>
              <a:rPr sz="2100" spc="105" dirty="0">
                <a:latin typeface="Tahoma"/>
                <a:cs typeface="Tahoma"/>
              </a:rPr>
              <a:t>rama</a:t>
            </a:r>
            <a:r>
              <a:rPr sz="2100" spc="110" dirty="0">
                <a:latin typeface="Tahoma"/>
                <a:cs typeface="Tahoma"/>
              </a:rPr>
              <a:t> </a:t>
            </a:r>
            <a:r>
              <a:rPr sz="2100" spc="125" dirty="0">
                <a:latin typeface="Tahoma"/>
                <a:cs typeface="Tahoma"/>
              </a:rPr>
              <a:t>o</a:t>
            </a:r>
            <a:r>
              <a:rPr sz="2100" spc="130" dirty="0">
                <a:latin typeface="Tahoma"/>
                <a:cs typeface="Tahoma"/>
              </a:rPr>
              <a:t> </a:t>
            </a:r>
            <a:r>
              <a:rPr sz="2100" spc="40" dirty="0">
                <a:latin typeface="Tahoma"/>
                <a:cs typeface="Tahoma"/>
              </a:rPr>
              <a:t>actividad,</a:t>
            </a:r>
            <a:r>
              <a:rPr sz="2100" spc="45" dirty="0">
                <a:latin typeface="Tahoma"/>
                <a:cs typeface="Tahoma"/>
              </a:rPr>
              <a:t> </a:t>
            </a:r>
            <a:r>
              <a:rPr sz="2100" spc="65" dirty="0">
                <a:latin typeface="Tahoma"/>
                <a:cs typeface="Tahoma"/>
              </a:rPr>
              <a:t>sea</a:t>
            </a:r>
            <a:r>
              <a:rPr sz="2100" spc="70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ésta</a:t>
            </a:r>
            <a:r>
              <a:rPr sz="2100" spc="65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105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alcance</a:t>
            </a:r>
            <a:r>
              <a:rPr sz="2100" spc="65" dirty="0">
                <a:latin typeface="Tahoma"/>
                <a:cs typeface="Tahoma"/>
              </a:rPr>
              <a:t> local</a:t>
            </a:r>
            <a:r>
              <a:rPr sz="2100" spc="70" dirty="0">
                <a:latin typeface="Tahoma"/>
                <a:cs typeface="Tahoma"/>
              </a:rPr>
              <a:t> </a:t>
            </a:r>
            <a:r>
              <a:rPr sz="2100" spc="125" dirty="0">
                <a:latin typeface="Tahoma"/>
                <a:cs typeface="Tahoma"/>
              </a:rPr>
              <a:t>o </a:t>
            </a:r>
            <a:r>
              <a:rPr sz="2100" spc="-645" dirty="0">
                <a:latin typeface="Tahoma"/>
                <a:cs typeface="Tahoma"/>
              </a:rPr>
              <a:t> </a:t>
            </a:r>
            <a:r>
              <a:rPr sz="2100" spc="75" dirty="0">
                <a:latin typeface="Tahoma"/>
                <a:cs typeface="Tahoma"/>
              </a:rPr>
              <a:t>nacional</a:t>
            </a:r>
            <a:r>
              <a:rPr sz="2100" spc="80" dirty="0">
                <a:latin typeface="Tahoma"/>
                <a:cs typeface="Tahoma"/>
              </a:rPr>
              <a:t> </a:t>
            </a:r>
            <a:r>
              <a:rPr sz="2100" spc="-85" dirty="0">
                <a:latin typeface="Tahoma"/>
                <a:cs typeface="Tahoma"/>
              </a:rPr>
              <a:t>(Ej.</a:t>
            </a:r>
            <a:r>
              <a:rPr sz="2100" spc="-80" dirty="0">
                <a:latin typeface="Tahoma"/>
                <a:cs typeface="Tahoma"/>
              </a:rPr>
              <a:t> </a:t>
            </a:r>
            <a:r>
              <a:rPr sz="2100" spc="50" dirty="0">
                <a:latin typeface="Tahoma"/>
                <a:cs typeface="Tahoma"/>
              </a:rPr>
              <a:t>OSECAC</a:t>
            </a:r>
            <a:r>
              <a:rPr sz="2100" spc="55" dirty="0">
                <a:latin typeface="Tahoma"/>
                <a:cs typeface="Tahoma"/>
              </a:rPr>
              <a:t> </a:t>
            </a:r>
            <a:r>
              <a:rPr sz="2100" spc="-90" dirty="0">
                <a:latin typeface="Tahoma"/>
                <a:cs typeface="Tahoma"/>
              </a:rPr>
              <a:t>-</a:t>
            </a:r>
            <a:r>
              <a:rPr sz="2100" spc="480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Comercio,</a:t>
            </a:r>
            <a:r>
              <a:rPr sz="2100" spc="75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OSUOCRA- </a:t>
            </a:r>
            <a:r>
              <a:rPr sz="2100" spc="65" dirty="0">
                <a:latin typeface="Tahoma"/>
                <a:cs typeface="Tahoma"/>
              </a:rPr>
              <a:t> Construcción,</a:t>
            </a:r>
            <a:r>
              <a:rPr sz="2100" spc="745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OSPELSYM</a:t>
            </a:r>
            <a:r>
              <a:rPr sz="2100" spc="755" dirty="0">
                <a:latin typeface="Tahoma"/>
                <a:cs typeface="Tahoma"/>
              </a:rPr>
              <a:t> </a:t>
            </a:r>
            <a:r>
              <a:rPr sz="2100" spc="45" dirty="0">
                <a:latin typeface="Tahoma"/>
                <a:cs typeface="Tahoma"/>
              </a:rPr>
              <a:t>-Limpieza,</a:t>
            </a:r>
            <a:r>
              <a:rPr sz="2100" spc="85" dirty="0">
                <a:latin typeface="Tahoma"/>
                <a:cs typeface="Tahoma"/>
              </a:rPr>
              <a:t> </a:t>
            </a:r>
            <a:r>
              <a:rPr sz="2100" spc="55" dirty="0">
                <a:latin typeface="Tahoma"/>
                <a:cs typeface="Tahoma"/>
              </a:rPr>
              <a:t>OSPE</a:t>
            </a:r>
            <a:r>
              <a:rPr sz="2100" spc="765" dirty="0">
                <a:latin typeface="Tahoma"/>
                <a:cs typeface="Tahoma"/>
              </a:rPr>
              <a:t> </a:t>
            </a:r>
            <a:r>
              <a:rPr sz="2100" spc="-90" dirty="0">
                <a:latin typeface="Tahoma"/>
                <a:cs typeface="Tahoma"/>
              </a:rPr>
              <a:t>- </a:t>
            </a:r>
            <a:r>
              <a:rPr sz="2100" spc="-645" dirty="0">
                <a:latin typeface="Tahoma"/>
                <a:cs typeface="Tahoma"/>
              </a:rPr>
              <a:t> </a:t>
            </a:r>
            <a:r>
              <a:rPr sz="2100" spc="55" dirty="0">
                <a:latin typeface="Tahoma"/>
                <a:cs typeface="Tahoma"/>
              </a:rPr>
              <a:t>Petróleo) </a:t>
            </a:r>
            <a:r>
              <a:rPr sz="2100" spc="125" dirty="0">
                <a:latin typeface="Tahoma"/>
                <a:cs typeface="Tahoma"/>
              </a:rPr>
              <a:t>o </a:t>
            </a:r>
            <a:r>
              <a:rPr sz="2100" spc="100" dirty="0">
                <a:latin typeface="Tahoma"/>
                <a:cs typeface="Tahoma"/>
              </a:rPr>
              <a:t>son producto de </a:t>
            </a:r>
            <a:r>
              <a:rPr sz="2100" spc="75" dirty="0">
                <a:latin typeface="Tahoma"/>
                <a:cs typeface="Tahoma"/>
              </a:rPr>
              <a:t>creación </a:t>
            </a:r>
            <a:r>
              <a:rPr sz="2100" spc="85" dirty="0">
                <a:latin typeface="Tahoma"/>
                <a:cs typeface="Tahoma"/>
              </a:rPr>
              <a:t>normativa </a:t>
            </a:r>
            <a:r>
              <a:rPr sz="2100" spc="90" dirty="0">
                <a:latin typeface="Tahoma"/>
                <a:cs typeface="Tahoma"/>
              </a:rPr>
              <a:t> </a:t>
            </a:r>
            <a:r>
              <a:rPr sz="2100" spc="45" dirty="0">
                <a:latin typeface="Tahoma"/>
                <a:cs typeface="Tahoma"/>
              </a:rPr>
              <a:t>específica,</a:t>
            </a:r>
            <a:r>
              <a:rPr sz="2100" spc="50" dirty="0">
                <a:latin typeface="Tahoma"/>
                <a:cs typeface="Tahoma"/>
              </a:rPr>
              <a:t> </a:t>
            </a:r>
            <a:r>
              <a:rPr sz="2100" spc="90" dirty="0">
                <a:latin typeface="Tahoma"/>
                <a:cs typeface="Tahoma"/>
              </a:rPr>
              <a:t>para</a:t>
            </a:r>
            <a:r>
              <a:rPr sz="2100" spc="95" dirty="0">
                <a:latin typeface="Tahoma"/>
                <a:cs typeface="Tahoma"/>
              </a:rPr>
              <a:t> </a:t>
            </a:r>
            <a:r>
              <a:rPr sz="2100" spc="90" dirty="0">
                <a:latin typeface="Tahoma"/>
                <a:cs typeface="Tahoma"/>
              </a:rPr>
              <a:t>personas</a:t>
            </a:r>
            <a:r>
              <a:rPr sz="2100" spc="95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trabajadoras</a:t>
            </a:r>
            <a:r>
              <a:rPr sz="2100" spc="75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105" dirty="0">
                <a:latin typeface="Tahoma"/>
                <a:cs typeface="Tahoma"/>
              </a:rPr>
              <a:t> </a:t>
            </a:r>
            <a:r>
              <a:rPr sz="2100" spc="114" dirty="0">
                <a:latin typeface="Tahoma"/>
                <a:cs typeface="Tahoma"/>
              </a:rPr>
              <a:t>un </a:t>
            </a:r>
            <a:r>
              <a:rPr sz="2100" spc="12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determinado </a:t>
            </a:r>
            <a:r>
              <a:rPr sz="2100" spc="70" dirty="0">
                <a:latin typeface="Tahoma"/>
                <a:cs typeface="Tahoma"/>
              </a:rPr>
              <a:t>sector </a:t>
            </a:r>
            <a:r>
              <a:rPr sz="2100" spc="80" dirty="0">
                <a:latin typeface="Tahoma"/>
                <a:cs typeface="Tahoma"/>
              </a:rPr>
              <a:t>del </a:t>
            </a:r>
            <a:r>
              <a:rPr sz="2100" spc="45" dirty="0">
                <a:latin typeface="Tahoma"/>
                <a:cs typeface="Tahoma"/>
              </a:rPr>
              <a:t>Estado.</a:t>
            </a:r>
            <a:r>
              <a:rPr sz="2100" spc="50" dirty="0">
                <a:latin typeface="Tahoma"/>
                <a:cs typeface="Tahoma"/>
              </a:rPr>
              <a:t> </a:t>
            </a:r>
            <a:r>
              <a:rPr sz="2100" spc="35" dirty="0">
                <a:latin typeface="Tahoma"/>
                <a:cs typeface="Tahoma"/>
              </a:rPr>
              <a:t>(Fuerzas </a:t>
            </a:r>
            <a:r>
              <a:rPr sz="2100" spc="70" dirty="0">
                <a:latin typeface="Tahoma"/>
                <a:cs typeface="Tahoma"/>
              </a:rPr>
              <a:t>Armadas, </a:t>
            </a:r>
            <a:r>
              <a:rPr sz="2100" spc="-645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Policía</a:t>
            </a:r>
            <a:r>
              <a:rPr sz="2100" spc="-70" dirty="0">
                <a:latin typeface="Tahoma"/>
                <a:cs typeface="Tahoma"/>
              </a:rPr>
              <a:t> </a:t>
            </a:r>
            <a:r>
              <a:rPr sz="2100" spc="45" dirty="0">
                <a:latin typeface="Tahoma"/>
                <a:cs typeface="Tahoma"/>
              </a:rPr>
              <a:t>Federal,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105" dirty="0">
                <a:latin typeface="Tahoma"/>
                <a:cs typeface="Tahoma"/>
              </a:rPr>
              <a:t>Poder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20" dirty="0">
                <a:latin typeface="Tahoma"/>
                <a:cs typeface="Tahoma"/>
              </a:rPr>
              <a:t>Judicial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55" dirty="0">
                <a:latin typeface="Tahoma"/>
                <a:cs typeface="Tahoma"/>
              </a:rPr>
              <a:t>la</a:t>
            </a:r>
            <a:r>
              <a:rPr sz="2100" spc="-70" dirty="0">
                <a:latin typeface="Tahoma"/>
                <a:cs typeface="Tahoma"/>
              </a:rPr>
              <a:t> </a:t>
            </a:r>
            <a:r>
              <a:rPr sz="2100" spc="65" dirty="0">
                <a:latin typeface="Tahoma"/>
                <a:cs typeface="Tahoma"/>
              </a:rPr>
              <a:t>Nación,</a:t>
            </a:r>
            <a:r>
              <a:rPr sz="2100" spc="-65" dirty="0">
                <a:latin typeface="Tahoma"/>
                <a:cs typeface="Tahoma"/>
              </a:rPr>
              <a:t> </a:t>
            </a:r>
            <a:r>
              <a:rPr sz="2100" spc="85" dirty="0">
                <a:latin typeface="Tahoma"/>
                <a:cs typeface="Tahoma"/>
              </a:rPr>
              <a:t>Personal </a:t>
            </a:r>
            <a:r>
              <a:rPr sz="2100" spc="-645" dirty="0">
                <a:latin typeface="Tahoma"/>
                <a:cs typeface="Tahoma"/>
              </a:rPr>
              <a:t> </a:t>
            </a:r>
            <a:r>
              <a:rPr sz="2100" spc="45" dirty="0">
                <a:latin typeface="Tahoma"/>
                <a:cs typeface="Tahoma"/>
              </a:rPr>
              <a:t>Civil</a:t>
            </a:r>
            <a:r>
              <a:rPr sz="2100" spc="-12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114" dirty="0">
                <a:latin typeface="Tahoma"/>
                <a:cs typeface="Tahoma"/>
              </a:rPr>
              <a:t> </a:t>
            </a:r>
            <a:r>
              <a:rPr sz="2100" spc="55" dirty="0">
                <a:latin typeface="Tahoma"/>
                <a:cs typeface="Tahoma"/>
              </a:rPr>
              <a:t>la</a:t>
            </a:r>
            <a:r>
              <a:rPr sz="2100" spc="-114" dirty="0">
                <a:latin typeface="Tahoma"/>
                <a:cs typeface="Tahoma"/>
              </a:rPr>
              <a:t> </a:t>
            </a:r>
            <a:r>
              <a:rPr sz="2100" spc="40" dirty="0">
                <a:latin typeface="Tahoma"/>
                <a:cs typeface="Tahoma"/>
              </a:rPr>
              <a:t>Nación.)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pc="835" dirty="0"/>
              <a:t>S</a:t>
            </a:r>
            <a:r>
              <a:rPr spc="655" dirty="0"/>
              <a:t>I</a:t>
            </a:r>
            <a:r>
              <a:rPr spc="835" dirty="0"/>
              <a:t>S</a:t>
            </a:r>
            <a:r>
              <a:rPr spc="825" dirty="0"/>
              <a:t>T</a:t>
            </a:r>
            <a:r>
              <a:rPr spc="969" dirty="0"/>
              <a:t>E</a:t>
            </a:r>
            <a:r>
              <a:rPr spc="1575" dirty="0"/>
              <a:t>M</a:t>
            </a:r>
            <a:r>
              <a:rPr spc="1065" dirty="0"/>
              <a:t>A</a:t>
            </a:r>
            <a:r>
              <a:rPr dirty="0"/>
              <a:t>	</a:t>
            </a:r>
            <a:r>
              <a:rPr spc="1290" dirty="0"/>
              <a:t>D</a:t>
            </a:r>
            <a:r>
              <a:rPr spc="735" dirty="0"/>
              <a:t>E</a:t>
            </a:r>
            <a:r>
              <a:rPr dirty="0"/>
              <a:t>	</a:t>
            </a:r>
            <a:r>
              <a:rPr spc="835" dirty="0"/>
              <a:t>S</a:t>
            </a:r>
            <a:r>
              <a:rPr spc="1300" dirty="0"/>
              <a:t>A</a:t>
            </a:r>
            <a:r>
              <a:rPr spc="795" dirty="0"/>
              <a:t>L</a:t>
            </a:r>
            <a:r>
              <a:rPr spc="1245" dirty="0"/>
              <a:t>U</a:t>
            </a:r>
            <a:r>
              <a:rPr spc="1055" dirty="0"/>
              <a:t>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87626" y="1826885"/>
            <a:ext cx="6014720" cy="1181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8975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Verdana"/>
                <a:cs typeface="Verdana"/>
              </a:rPr>
              <a:t>ORGANIZACIÓN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5" dirty="0">
                <a:latin typeface="Verdana"/>
                <a:cs typeface="Verdana"/>
              </a:rPr>
              <a:t>Y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95" dirty="0">
                <a:latin typeface="Verdana"/>
                <a:cs typeface="Verdana"/>
              </a:rPr>
              <a:t>FUNCIONAMIENTO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400" b="1" spc="-40" dirty="0">
                <a:latin typeface="Tahoma"/>
                <a:cs typeface="Tahoma"/>
              </a:rPr>
              <a:t>B</a:t>
            </a:r>
            <a:r>
              <a:rPr sz="2400" b="1" spc="-280" dirty="0">
                <a:latin typeface="Tahoma"/>
                <a:cs typeface="Tahoma"/>
              </a:rPr>
              <a:t>)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-204" dirty="0">
                <a:latin typeface="Tahoma"/>
                <a:cs typeface="Tahoma"/>
              </a:rPr>
              <a:t>S</a:t>
            </a:r>
            <a:r>
              <a:rPr sz="2400" b="1" spc="-140" dirty="0">
                <a:latin typeface="Tahoma"/>
                <a:cs typeface="Tahoma"/>
              </a:rPr>
              <a:t>E</a:t>
            </a:r>
            <a:r>
              <a:rPr sz="2400" b="1" spc="-80" dirty="0">
                <a:latin typeface="Tahoma"/>
                <a:cs typeface="Tahoma"/>
              </a:rPr>
              <a:t>C</a:t>
            </a:r>
            <a:r>
              <a:rPr sz="2400" b="1" spc="-85" dirty="0">
                <a:latin typeface="Tahoma"/>
                <a:cs typeface="Tahoma"/>
              </a:rPr>
              <a:t>T</a:t>
            </a:r>
            <a:r>
              <a:rPr sz="2400" b="1" spc="55" dirty="0">
                <a:latin typeface="Tahoma"/>
                <a:cs typeface="Tahoma"/>
              </a:rPr>
              <a:t>O</a:t>
            </a:r>
            <a:r>
              <a:rPr sz="2400" b="1" spc="-160" dirty="0">
                <a:latin typeface="Tahoma"/>
                <a:cs typeface="Tahoma"/>
              </a:rPr>
              <a:t>R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-45" dirty="0">
                <a:latin typeface="Tahoma"/>
                <a:cs typeface="Tahoma"/>
              </a:rPr>
              <a:t>D</a:t>
            </a:r>
            <a:r>
              <a:rPr sz="2400" b="1" spc="-135" dirty="0">
                <a:latin typeface="Tahoma"/>
                <a:cs typeface="Tahoma"/>
              </a:rPr>
              <a:t>E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-25" dirty="0">
                <a:latin typeface="Tahoma"/>
                <a:cs typeface="Tahoma"/>
              </a:rPr>
              <a:t>L</a:t>
            </a:r>
            <a:r>
              <a:rPr sz="2400" b="1" spc="10" dirty="0">
                <a:latin typeface="Tahoma"/>
                <a:cs typeface="Tahoma"/>
              </a:rPr>
              <a:t>A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-204" dirty="0">
                <a:latin typeface="Tahoma"/>
                <a:cs typeface="Tahoma"/>
              </a:rPr>
              <a:t>S</a:t>
            </a:r>
            <a:r>
              <a:rPr sz="2400" b="1" spc="-140" dirty="0">
                <a:latin typeface="Tahoma"/>
                <a:cs typeface="Tahoma"/>
              </a:rPr>
              <a:t>E</a:t>
            </a:r>
            <a:r>
              <a:rPr sz="2400" b="1" spc="-55" dirty="0">
                <a:latin typeface="Tahoma"/>
                <a:cs typeface="Tahoma"/>
              </a:rPr>
              <a:t>G</a:t>
            </a:r>
            <a:r>
              <a:rPr sz="2400" b="1" spc="35" dirty="0">
                <a:latin typeface="Tahoma"/>
                <a:cs typeface="Tahoma"/>
              </a:rPr>
              <a:t>U</a:t>
            </a:r>
            <a:r>
              <a:rPr sz="2400" b="1" spc="-165" dirty="0">
                <a:latin typeface="Tahoma"/>
                <a:cs typeface="Tahoma"/>
              </a:rPr>
              <a:t>R</a:t>
            </a:r>
            <a:r>
              <a:rPr sz="2400" b="1" spc="-370" dirty="0">
                <a:latin typeface="Tahoma"/>
                <a:cs typeface="Tahoma"/>
              </a:rPr>
              <a:t>I</a:t>
            </a:r>
            <a:r>
              <a:rPr sz="2400" b="1" spc="-45" dirty="0">
                <a:latin typeface="Tahoma"/>
                <a:cs typeface="Tahoma"/>
              </a:rPr>
              <a:t>D</a:t>
            </a:r>
            <a:r>
              <a:rPr sz="2400" b="1" spc="5" dirty="0">
                <a:latin typeface="Tahoma"/>
                <a:cs typeface="Tahoma"/>
              </a:rPr>
              <a:t>A</a:t>
            </a:r>
            <a:r>
              <a:rPr sz="2400" b="1" spc="-40" dirty="0">
                <a:latin typeface="Tahoma"/>
                <a:cs typeface="Tahoma"/>
              </a:rPr>
              <a:t>D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-204" dirty="0">
                <a:latin typeface="Tahoma"/>
                <a:cs typeface="Tahoma"/>
              </a:rPr>
              <a:t>S</a:t>
            </a:r>
            <a:r>
              <a:rPr sz="2400" b="1" spc="55" dirty="0">
                <a:latin typeface="Tahoma"/>
                <a:cs typeface="Tahoma"/>
              </a:rPr>
              <a:t>O</a:t>
            </a:r>
            <a:r>
              <a:rPr sz="2400" b="1" spc="-80" dirty="0">
                <a:latin typeface="Tahoma"/>
                <a:cs typeface="Tahoma"/>
              </a:rPr>
              <a:t>C</a:t>
            </a:r>
            <a:r>
              <a:rPr sz="2400" b="1" spc="-370" dirty="0">
                <a:latin typeface="Tahoma"/>
                <a:cs typeface="Tahoma"/>
              </a:rPr>
              <a:t>I</a:t>
            </a:r>
            <a:r>
              <a:rPr sz="2400" b="1" spc="5" dirty="0">
                <a:latin typeface="Tahoma"/>
                <a:cs typeface="Tahoma"/>
              </a:rPr>
              <a:t>A</a:t>
            </a:r>
            <a:r>
              <a:rPr sz="2400" b="1" spc="-25" dirty="0">
                <a:latin typeface="Tahoma"/>
                <a:cs typeface="Tahoma"/>
              </a:rPr>
              <a:t>L</a:t>
            </a:r>
            <a:r>
              <a:rPr sz="2400" b="1" spc="-190" dirty="0">
                <a:latin typeface="Tahoma"/>
                <a:cs typeface="Tahoma"/>
              </a:rPr>
              <a:t>: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pc="835" dirty="0"/>
              <a:t>S</a:t>
            </a:r>
            <a:r>
              <a:rPr spc="655" dirty="0"/>
              <a:t>I</a:t>
            </a:r>
            <a:r>
              <a:rPr spc="835" dirty="0"/>
              <a:t>S</a:t>
            </a:r>
            <a:r>
              <a:rPr spc="825" dirty="0"/>
              <a:t>T</a:t>
            </a:r>
            <a:r>
              <a:rPr spc="969" dirty="0"/>
              <a:t>E</a:t>
            </a:r>
            <a:r>
              <a:rPr spc="1575" dirty="0"/>
              <a:t>M</a:t>
            </a:r>
            <a:r>
              <a:rPr spc="1065" dirty="0"/>
              <a:t>A</a:t>
            </a:r>
            <a:r>
              <a:rPr dirty="0"/>
              <a:t>	</a:t>
            </a:r>
            <a:r>
              <a:rPr spc="1290" dirty="0"/>
              <a:t>D</a:t>
            </a:r>
            <a:r>
              <a:rPr spc="735" dirty="0"/>
              <a:t>E</a:t>
            </a:r>
            <a:r>
              <a:rPr dirty="0"/>
              <a:t>	</a:t>
            </a:r>
            <a:r>
              <a:rPr spc="835" dirty="0"/>
              <a:t>S</a:t>
            </a:r>
            <a:r>
              <a:rPr spc="1300" dirty="0"/>
              <a:t>A</a:t>
            </a:r>
            <a:r>
              <a:rPr spc="795" dirty="0"/>
              <a:t>L</a:t>
            </a:r>
            <a:r>
              <a:rPr spc="1245" dirty="0"/>
              <a:t>U</a:t>
            </a:r>
            <a:r>
              <a:rPr spc="1055" dirty="0"/>
              <a:t>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7626" y="1826885"/>
            <a:ext cx="6519545" cy="7913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8975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Verdana"/>
                <a:cs typeface="Verdana"/>
              </a:rPr>
              <a:t>ORGANIZACIÓN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5" dirty="0">
                <a:latin typeface="Verdana"/>
                <a:cs typeface="Verdana"/>
              </a:rPr>
              <a:t>Y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95" dirty="0">
                <a:latin typeface="Verdana"/>
                <a:cs typeface="Verdana"/>
              </a:rPr>
              <a:t>FUNCIONAMIENTO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700">
              <a:latin typeface="Verdana"/>
              <a:cs typeface="Verdana"/>
            </a:endParaRPr>
          </a:p>
          <a:p>
            <a:pPr marL="400050" indent="-387985">
              <a:lnSpc>
                <a:spcPct val="100000"/>
              </a:lnSpc>
              <a:buAutoNum type="alphaUcParenR" startAt="2"/>
              <a:tabLst>
                <a:tab pos="400685" algn="l"/>
              </a:tabLst>
            </a:pPr>
            <a:r>
              <a:rPr sz="2400" b="1" spc="-204" dirty="0">
                <a:latin typeface="Tahoma"/>
                <a:cs typeface="Tahoma"/>
              </a:rPr>
              <a:t>S</a:t>
            </a:r>
            <a:r>
              <a:rPr sz="2400" b="1" spc="-140" dirty="0">
                <a:latin typeface="Tahoma"/>
                <a:cs typeface="Tahoma"/>
              </a:rPr>
              <a:t>E</a:t>
            </a:r>
            <a:r>
              <a:rPr sz="2400" b="1" spc="-80" dirty="0">
                <a:latin typeface="Tahoma"/>
                <a:cs typeface="Tahoma"/>
              </a:rPr>
              <a:t>C</a:t>
            </a:r>
            <a:r>
              <a:rPr sz="2400" b="1" spc="-85" dirty="0">
                <a:latin typeface="Tahoma"/>
                <a:cs typeface="Tahoma"/>
              </a:rPr>
              <a:t>T</a:t>
            </a:r>
            <a:r>
              <a:rPr sz="2400" b="1" spc="55" dirty="0">
                <a:latin typeface="Tahoma"/>
                <a:cs typeface="Tahoma"/>
              </a:rPr>
              <a:t>O</a:t>
            </a:r>
            <a:r>
              <a:rPr sz="2400" b="1" spc="-160" dirty="0">
                <a:latin typeface="Tahoma"/>
                <a:cs typeface="Tahoma"/>
              </a:rPr>
              <a:t>R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-45" dirty="0">
                <a:latin typeface="Tahoma"/>
                <a:cs typeface="Tahoma"/>
              </a:rPr>
              <a:t>D</a:t>
            </a:r>
            <a:r>
              <a:rPr sz="2400" b="1" spc="-135" dirty="0">
                <a:latin typeface="Tahoma"/>
                <a:cs typeface="Tahoma"/>
              </a:rPr>
              <a:t>E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-25" dirty="0">
                <a:latin typeface="Tahoma"/>
                <a:cs typeface="Tahoma"/>
              </a:rPr>
              <a:t>L</a:t>
            </a:r>
            <a:r>
              <a:rPr sz="2400" b="1" spc="10" dirty="0">
                <a:latin typeface="Tahoma"/>
                <a:cs typeface="Tahoma"/>
              </a:rPr>
              <a:t>A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-204" dirty="0">
                <a:latin typeface="Tahoma"/>
                <a:cs typeface="Tahoma"/>
              </a:rPr>
              <a:t>S</a:t>
            </a:r>
            <a:r>
              <a:rPr sz="2400" b="1" spc="-140" dirty="0">
                <a:latin typeface="Tahoma"/>
                <a:cs typeface="Tahoma"/>
              </a:rPr>
              <a:t>E</a:t>
            </a:r>
            <a:r>
              <a:rPr sz="2400" b="1" spc="-55" dirty="0">
                <a:latin typeface="Tahoma"/>
                <a:cs typeface="Tahoma"/>
              </a:rPr>
              <a:t>G</a:t>
            </a:r>
            <a:r>
              <a:rPr sz="2400" b="1" spc="35" dirty="0">
                <a:latin typeface="Tahoma"/>
                <a:cs typeface="Tahoma"/>
              </a:rPr>
              <a:t>U</a:t>
            </a:r>
            <a:r>
              <a:rPr sz="2400" b="1" spc="-165" dirty="0">
                <a:latin typeface="Tahoma"/>
                <a:cs typeface="Tahoma"/>
              </a:rPr>
              <a:t>R</a:t>
            </a:r>
            <a:r>
              <a:rPr sz="2400" b="1" spc="-370" dirty="0">
                <a:latin typeface="Tahoma"/>
                <a:cs typeface="Tahoma"/>
              </a:rPr>
              <a:t>I</a:t>
            </a:r>
            <a:r>
              <a:rPr sz="2400" b="1" spc="-45" dirty="0">
                <a:latin typeface="Tahoma"/>
                <a:cs typeface="Tahoma"/>
              </a:rPr>
              <a:t>D</a:t>
            </a:r>
            <a:r>
              <a:rPr sz="2400" b="1" spc="5" dirty="0">
                <a:latin typeface="Tahoma"/>
                <a:cs typeface="Tahoma"/>
              </a:rPr>
              <a:t>A</a:t>
            </a:r>
            <a:r>
              <a:rPr sz="2400" b="1" spc="-40" dirty="0">
                <a:latin typeface="Tahoma"/>
                <a:cs typeface="Tahoma"/>
              </a:rPr>
              <a:t>D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-204" dirty="0">
                <a:latin typeface="Tahoma"/>
                <a:cs typeface="Tahoma"/>
              </a:rPr>
              <a:t>S</a:t>
            </a:r>
            <a:r>
              <a:rPr sz="2400" b="1" spc="55" dirty="0">
                <a:latin typeface="Tahoma"/>
                <a:cs typeface="Tahoma"/>
              </a:rPr>
              <a:t>O</a:t>
            </a:r>
            <a:r>
              <a:rPr sz="2400" b="1" spc="-80" dirty="0">
                <a:latin typeface="Tahoma"/>
                <a:cs typeface="Tahoma"/>
              </a:rPr>
              <a:t>C</a:t>
            </a:r>
            <a:r>
              <a:rPr sz="2400" b="1" spc="-370" dirty="0">
                <a:latin typeface="Tahoma"/>
                <a:cs typeface="Tahoma"/>
              </a:rPr>
              <a:t>I</a:t>
            </a:r>
            <a:r>
              <a:rPr sz="2400" b="1" spc="5" dirty="0">
                <a:latin typeface="Tahoma"/>
                <a:cs typeface="Tahoma"/>
              </a:rPr>
              <a:t>A</a:t>
            </a:r>
            <a:r>
              <a:rPr sz="2400" b="1" spc="-25" dirty="0">
                <a:latin typeface="Tahoma"/>
                <a:cs typeface="Tahoma"/>
              </a:rPr>
              <a:t>L</a:t>
            </a:r>
            <a:r>
              <a:rPr sz="2400" b="1" spc="-190" dirty="0">
                <a:latin typeface="Tahoma"/>
                <a:cs typeface="Tahoma"/>
              </a:rPr>
              <a:t>: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ahoma"/>
              <a:buAutoNum type="alphaUcParenR" startAt="2"/>
            </a:pPr>
            <a:endParaRPr sz="2400">
              <a:latin typeface="Tahoma"/>
              <a:cs typeface="Tahoma"/>
            </a:endParaRPr>
          </a:p>
          <a:p>
            <a:pPr marL="12700" marR="5080" algn="just">
              <a:lnSpc>
                <a:spcPct val="115500"/>
              </a:lnSpc>
            </a:pPr>
            <a:r>
              <a:rPr sz="2100" spc="100" dirty="0">
                <a:latin typeface="Tahoma"/>
                <a:cs typeface="Tahoma"/>
              </a:rPr>
              <a:t>Obras</a:t>
            </a:r>
            <a:r>
              <a:rPr sz="2100" spc="105" dirty="0">
                <a:latin typeface="Tahoma"/>
                <a:cs typeface="Tahoma"/>
              </a:rPr>
              <a:t> </a:t>
            </a:r>
            <a:r>
              <a:rPr sz="2100" spc="65" dirty="0">
                <a:latin typeface="Tahoma"/>
                <a:cs typeface="Tahoma"/>
              </a:rPr>
              <a:t>sociales</a:t>
            </a:r>
            <a:r>
              <a:rPr sz="2100" spc="70" dirty="0">
                <a:latin typeface="Tahoma"/>
                <a:cs typeface="Tahoma"/>
              </a:rPr>
              <a:t> </a:t>
            </a:r>
            <a:r>
              <a:rPr sz="2100" spc="55" dirty="0">
                <a:latin typeface="Tahoma"/>
                <a:cs typeface="Tahoma"/>
              </a:rPr>
              <a:t>nacionales,</a:t>
            </a:r>
            <a:r>
              <a:rPr sz="2100" spc="60" dirty="0">
                <a:latin typeface="Tahoma"/>
                <a:cs typeface="Tahoma"/>
              </a:rPr>
              <a:t> </a:t>
            </a:r>
            <a:r>
              <a:rPr sz="2100" spc="95" dirty="0">
                <a:latin typeface="Tahoma"/>
                <a:cs typeface="Tahoma"/>
              </a:rPr>
              <a:t>obras</a:t>
            </a:r>
            <a:r>
              <a:rPr sz="2100" spc="100" dirty="0">
                <a:latin typeface="Tahoma"/>
                <a:cs typeface="Tahoma"/>
              </a:rPr>
              <a:t> </a:t>
            </a:r>
            <a:r>
              <a:rPr sz="2100" spc="65" dirty="0">
                <a:latin typeface="Tahoma"/>
                <a:cs typeface="Tahoma"/>
              </a:rPr>
              <a:t>sociales </a:t>
            </a:r>
            <a:r>
              <a:rPr sz="2100" spc="70" dirty="0">
                <a:latin typeface="Tahoma"/>
                <a:cs typeface="Tahoma"/>
              </a:rPr>
              <a:t> </a:t>
            </a:r>
            <a:r>
              <a:rPr sz="2100" spc="55" dirty="0">
                <a:latin typeface="Tahoma"/>
                <a:cs typeface="Tahoma"/>
              </a:rPr>
              <a:t>provinciales,</a:t>
            </a:r>
            <a:r>
              <a:rPr sz="2100" spc="-45" dirty="0">
                <a:latin typeface="Tahoma"/>
                <a:cs typeface="Tahoma"/>
              </a:rPr>
              <a:t> </a:t>
            </a:r>
            <a:r>
              <a:rPr sz="2100" spc="95" dirty="0">
                <a:latin typeface="Tahoma"/>
                <a:cs typeface="Tahoma"/>
              </a:rPr>
              <a:t>obras</a:t>
            </a:r>
            <a:r>
              <a:rPr sz="2100" spc="-45" dirty="0">
                <a:latin typeface="Tahoma"/>
                <a:cs typeface="Tahoma"/>
              </a:rPr>
              <a:t> </a:t>
            </a:r>
            <a:r>
              <a:rPr sz="2100" spc="65" dirty="0">
                <a:latin typeface="Tahoma"/>
                <a:cs typeface="Tahoma"/>
              </a:rPr>
              <a:t>sociales</a:t>
            </a:r>
            <a:r>
              <a:rPr sz="2100" spc="-45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45" dirty="0">
                <a:latin typeface="Tahoma"/>
                <a:cs typeface="Tahoma"/>
              </a:rPr>
              <a:t> </a:t>
            </a:r>
            <a:r>
              <a:rPr sz="2100" dirty="0">
                <a:latin typeface="Tahoma"/>
                <a:cs typeface="Tahoma"/>
              </a:rPr>
              <a:t>FFAA,</a:t>
            </a:r>
            <a:r>
              <a:rPr sz="2100" spc="-40" dirty="0">
                <a:latin typeface="Tahoma"/>
                <a:cs typeface="Tahoma"/>
              </a:rPr>
              <a:t> </a:t>
            </a:r>
            <a:r>
              <a:rPr sz="2100" spc="70" dirty="0">
                <a:latin typeface="Tahoma"/>
                <a:cs typeface="Tahoma"/>
              </a:rPr>
              <a:t>Policía</a:t>
            </a:r>
            <a:r>
              <a:rPr sz="2100" spc="-45" dirty="0">
                <a:latin typeface="Tahoma"/>
                <a:cs typeface="Tahoma"/>
              </a:rPr>
              <a:t> </a:t>
            </a:r>
            <a:r>
              <a:rPr sz="2100" spc="45" dirty="0">
                <a:latin typeface="Tahoma"/>
                <a:cs typeface="Tahoma"/>
              </a:rPr>
              <a:t>Federal, </a:t>
            </a:r>
            <a:r>
              <a:rPr sz="2100" spc="-645" dirty="0">
                <a:latin typeface="Tahoma"/>
                <a:cs typeface="Tahoma"/>
              </a:rPr>
              <a:t> </a:t>
            </a:r>
            <a:r>
              <a:rPr sz="2100" spc="105" dirty="0">
                <a:latin typeface="Tahoma"/>
                <a:cs typeface="Tahoma"/>
              </a:rPr>
              <a:t>Poder </a:t>
            </a:r>
            <a:r>
              <a:rPr sz="2100" spc="50" dirty="0">
                <a:latin typeface="Tahoma"/>
                <a:cs typeface="Tahoma"/>
              </a:rPr>
              <a:t>Legislativo </a:t>
            </a:r>
            <a:r>
              <a:rPr sz="2100" spc="10" dirty="0">
                <a:latin typeface="Tahoma"/>
                <a:cs typeface="Tahoma"/>
              </a:rPr>
              <a:t>y Justicia </a:t>
            </a:r>
            <a:r>
              <a:rPr sz="2100" spc="50" dirty="0">
                <a:latin typeface="Tahoma"/>
                <a:cs typeface="Tahoma"/>
              </a:rPr>
              <a:t>Federal. </a:t>
            </a:r>
            <a:r>
              <a:rPr sz="2100" spc="-50" dirty="0">
                <a:latin typeface="Tahoma"/>
                <a:cs typeface="Tahoma"/>
              </a:rPr>
              <a:t>INSSJP. </a:t>
            </a:r>
            <a:r>
              <a:rPr sz="2100" spc="100" dirty="0">
                <a:latin typeface="Tahoma"/>
                <a:cs typeface="Tahoma"/>
              </a:rPr>
              <a:t>Obras </a:t>
            </a:r>
            <a:r>
              <a:rPr sz="2100" spc="105" dirty="0">
                <a:latin typeface="Tahoma"/>
                <a:cs typeface="Tahoma"/>
              </a:rPr>
              <a:t> </a:t>
            </a:r>
            <a:r>
              <a:rPr sz="2100" spc="65" dirty="0">
                <a:latin typeface="Tahoma"/>
                <a:cs typeface="Tahoma"/>
              </a:rPr>
              <a:t>sociales</a:t>
            </a:r>
            <a:r>
              <a:rPr sz="2100" spc="-120" dirty="0">
                <a:latin typeface="Tahoma"/>
                <a:cs typeface="Tahoma"/>
              </a:rPr>
              <a:t> </a:t>
            </a:r>
            <a:r>
              <a:rPr sz="2100" spc="100" dirty="0">
                <a:latin typeface="Tahoma"/>
                <a:cs typeface="Tahoma"/>
              </a:rPr>
              <a:t>de</a:t>
            </a:r>
            <a:r>
              <a:rPr sz="2100" spc="-114" dirty="0">
                <a:latin typeface="Tahoma"/>
                <a:cs typeface="Tahoma"/>
              </a:rPr>
              <a:t> </a:t>
            </a:r>
            <a:r>
              <a:rPr sz="2100" spc="55" dirty="0">
                <a:latin typeface="Tahoma"/>
                <a:cs typeface="Tahoma"/>
              </a:rPr>
              <a:t>la</a:t>
            </a:r>
            <a:r>
              <a:rPr sz="2100" spc="-114" dirty="0">
                <a:latin typeface="Tahoma"/>
                <a:cs typeface="Tahoma"/>
              </a:rPr>
              <a:t> </a:t>
            </a:r>
            <a:r>
              <a:rPr sz="2100" spc="80" dirty="0">
                <a:latin typeface="Tahoma"/>
                <a:cs typeface="Tahoma"/>
              </a:rPr>
              <a:t>Universidades</a:t>
            </a:r>
            <a:r>
              <a:rPr sz="2100" spc="-114" dirty="0">
                <a:latin typeface="Tahoma"/>
                <a:cs typeface="Tahoma"/>
              </a:rPr>
              <a:t> </a:t>
            </a:r>
            <a:r>
              <a:rPr sz="2100" spc="55" dirty="0">
                <a:latin typeface="Tahoma"/>
                <a:cs typeface="Tahoma"/>
              </a:rPr>
              <a:t>Nacionales.-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100" spc="65" dirty="0">
                <a:latin typeface="Tahoma"/>
                <a:cs typeface="Tahoma"/>
              </a:rPr>
              <a:t>COMPRENDE: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00">
              <a:latin typeface="Tahoma"/>
              <a:cs typeface="Tahoma"/>
            </a:endParaRPr>
          </a:p>
          <a:p>
            <a:pPr marL="466090" lvl="1" indent="-250825">
              <a:lnSpc>
                <a:spcPct val="100000"/>
              </a:lnSpc>
              <a:buFont typeface="Tahoma"/>
              <a:buAutoNum type="arabicPeriod"/>
              <a:tabLst>
                <a:tab pos="466725" algn="l"/>
              </a:tabLst>
            </a:pPr>
            <a:r>
              <a:rPr sz="2100" b="1" spc="15" dirty="0">
                <a:latin typeface="Tahoma"/>
                <a:cs typeface="Tahoma"/>
              </a:rPr>
              <a:t>Obras</a:t>
            </a:r>
            <a:r>
              <a:rPr sz="2100" b="1" spc="-75" dirty="0">
                <a:latin typeface="Tahoma"/>
                <a:cs typeface="Tahoma"/>
              </a:rPr>
              <a:t> </a:t>
            </a:r>
            <a:r>
              <a:rPr sz="2100" b="1" spc="-30" dirty="0">
                <a:latin typeface="Tahoma"/>
                <a:cs typeface="Tahoma"/>
              </a:rPr>
              <a:t>Sociales</a:t>
            </a:r>
            <a:r>
              <a:rPr sz="2100" b="1" spc="-75" dirty="0">
                <a:latin typeface="Tahoma"/>
                <a:cs typeface="Tahoma"/>
              </a:rPr>
              <a:t> </a:t>
            </a:r>
            <a:r>
              <a:rPr sz="2100" b="1" spc="-10" dirty="0">
                <a:latin typeface="Tahoma"/>
                <a:cs typeface="Tahoma"/>
              </a:rPr>
              <a:t>Nacionales: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ahoma"/>
              <a:cs typeface="Tahoma"/>
            </a:endParaRPr>
          </a:p>
          <a:p>
            <a:pPr marL="12700" marR="272415">
              <a:lnSpc>
                <a:spcPct val="116399"/>
              </a:lnSpc>
            </a:pPr>
            <a:r>
              <a:rPr sz="1900" spc="75" dirty="0">
                <a:latin typeface="Tahoma"/>
                <a:cs typeface="Tahoma"/>
              </a:rPr>
              <a:t>Da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cobertura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60" dirty="0">
                <a:latin typeface="Tahoma"/>
                <a:cs typeface="Tahoma"/>
              </a:rPr>
              <a:t>a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los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60" dirty="0">
                <a:latin typeface="Tahoma"/>
                <a:cs typeface="Tahoma"/>
              </a:rPr>
              <a:t>trabajadores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80" dirty="0">
                <a:latin typeface="Tahoma"/>
                <a:cs typeface="Tahoma"/>
              </a:rPr>
              <a:t>con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empleo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80" dirty="0">
                <a:latin typeface="Tahoma"/>
                <a:cs typeface="Tahoma"/>
              </a:rPr>
              <a:t>formal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10" dirty="0">
                <a:latin typeface="Tahoma"/>
                <a:cs typeface="Tahoma"/>
              </a:rPr>
              <a:t>y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60" dirty="0">
                <a:latin typeface="Tahoma"/>
                <a:cs typeface="Tahoma"/>
              </a:rPr>
              <a:t>a </a:t>
            </a:r>
            <a:r>
              <a:rPr sz="1900" spc="65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sus</a:t>
            </a:r>
            <a:r>
              <a:rPr sz="1900" spc="-110" dirty="0">
                <a:latin typeface="Tahoma"/>
                <a:cs typeface="Tahoma"/>
              </a:rPr>
              <a:t> </a:t>
            </a:r>
            <a:r>
              <a:rPr sz="1900" spc="75" dirty="0">
                <a:latin typeface="Tahoma"/>
                <a:cs typeface="Tahoma"/>
              </a:rPr>
              <a:t>grupos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50" dirty="0">
                <a:latin typeface="Tahoma"/>
                <a:cs typeface="Tahoma"/>
              </a:rPr>
              <a:t>familiares.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45" dirty="0">
                <a:latin typeface="Tahoma"/>
                <a:cs typeface="Tahoma"/>
              </a:rPr>
              <a:t>La</a:t>
            </a:r>
            <a:r>
              <a:rPr sz="1900" spc="-110" dirty="0">
                <a:latin typeface="Tahoma"/>
                <a:cs typeface="Tahoma"/>
              </a:rPr>
              <a:t> </a:t>
            </a:r>
            <a:r>
              <a:rPr sz="1900" spc="65" dirty="0">
                <a:latin typeface="Tahoma"/>
                <a:cs typeface="Tahoma"/>
              </a:rPr>
              <a:t>Superintendencia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de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45" dirty="0">
                <a:latin typeface="Tahoma"/>
                <a:cs typeface="Tahoma"/>
              </a:rPr>
              <a:t>Servicios </a:t>
            </a:r>
            <a:r>
              <a:rPr sz="1900" spc="-580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de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55" dirty="0">
                <a:latin typeface="Tahoma"/>
                <a:cs typeface="Tahoma"/>
              </a:rPr>
              <a:t>Salud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60" dirty="0">
                <a:latin typeface="Tahoma"/>
                <a:cs typeface="Tahoma"/>
              </a:rPr>
              <a:t>es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50" dirty="0">
                <a:latin typeface="Tahoma"/>
                <a:cs typeface="Tahoma"/>
              </a:rPr>
              <a:t>el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65" dirty="0">
                <a:latin typeface="Tahoma"/>
                <a:cs typeface="Tahoma"/>
              </a:rPr>
              <a:t>ente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de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60" dirty="0">
                <a:latin typeface="Tahoma"/>
                <a:cs typeface="Tahoma"/>
              </a:rPr>
              <a:t>regulación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10" dirty="0">
                <a:latin typeface="Tahoma"/>
                <a:cs typeface="Tahoma"/>
              </a:rPr>
              <a:t>y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control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del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55" dirty="0">
                <a:latin typeface="Tahoma"/>
                <a:cs typeface="Tahoma"/>
              </a:rPr>
              <a:t>Sistema </a:t>
            </a:r>
            <a:r>
              <a:rPr sz="1900" spc="60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Nacional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del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55" dirty="0">
                <a:latin typeface="Tahoma"/>
                <a:cs typeface="Tahoma"/>
              </a:rPr>
              <a:t>Seguro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de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35" dirty="0">
                <a:latin typeface="Tahoma"/>
                <a:cs typeface="Tahoma"/>
              </a:rPr>
              <a:t>Salud.</a:t>
            </a:r>
            <a:endParaRPr sz="1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200">
              <a:latin typeface="Tahoma"/>
              <a:cs typeface="Tahoma"/>
            </a:endParaRPr>
          </a:p>
          <a:p>
            <a:pPr marL="12700" marR="7620">
              <a:lnSpc>
                <a:spcPct val="116399"/>
              </a:lnSpc>
            </a:pPr>
            <a:r>
              <a:rPr sz="1900" spc="30" dirty="0">
                <a:latin typeface="Tahoma"/>
                <a:cs typeface="Tahoma"/>
              </a:rPr>
              <a:t>Este</a:t>
            </a:r>
            <a:r>
              <a:rPr sz="1900" spc="140" dirty="0">
                <a:latin typeface="Tahoma"/>
                <a:cs typeface="Tahoma"/>
              </a:rPr>
              <a:t> </a:t>
            </a:r>
            <a:r>
              <a:rPr sz="1900" spc="60" dirty="0">
                <a:latin typeface="Tahoma"/>
                <a:cs typeface="Tahoma"/>
              </a:rPr>
              <a:t>es</a:t>
            </a:r>
            <a:r>
              <a:rPr sz="1900" spc="145" dirty="0">
                <a:latin typeface="Tahoma"/>
                <a:cs typeface="Tahoma"/>
              </a:rPr>
              <a:t> </a:t>
            </a:r>
            <a:r>
              <a:rPr sz="1900" spc="105" dirty="0">
                <a:latin typeface="Tahoma"/>
                <a:cs typeface="Tahoma"/>
              </a:rPr>
              <a:t>un</a:t>
            </a:r>
            <a:r>
              <a:rPr sz="1900" spc="145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subsector</a:t>
            </a:r>
            <a:r>
              <a:rPr sz="1900" spc="140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de</a:t>
            </a:r>
            <a:r>
              <a:rPr sz="1900" spc="145" dirty="0">
                <a:latin typeface="Tahoma"/>
                <a:cs typeface="Tahoma"/>
              </a:rPr>
              <a:t> </a:t>
            </a:r>
            <a:r>
              <a:rPr sz="1900" spc="50" dirty="0">
                <a:latin typeface="Tahoma"/>
                <a:cs typeface="Tahoma"/>
              </a:rPr>
              <a:t>la</a:t>
            </a:r>
            <a:r>
              <a:rPr sz="1900" spc="145" dirty="0">
                <a:latin typeface="Tahoma"/>
                <a:cs typeface="Tahoma"/>
              </a:rPr>
              <a:t> </a:t>
            </a:r>
            <a:r>
              <a:rPr sz="1900" spc="65" dirty="0">
                <a:latin typeface="Tahoma"/>
                <a:cs typeface="Tahoma"/>
              </a:rPr>
              <a:t>seguridad</a:t>
            </a:r>
            <a:r>
              <a:rPr sz="1900" spc="140" dirty="0">
                <a:latin typeface="Tahoma"/>
                <a:cs typeface="Tahoma"/>
              </a:rPr>
              <a:t> </a:t>
            </a:r>
            <a:r>
              <a:rPr sz="1900" spc="55" dirty="0">
                <a:latin typeface="Tahoma"/>
                <a:cs typeface="Tahoma"/>
              </a:rPr>
              <a:t>social</a:t>
            </a:r>
            <a:r>
              <a:rPr sz="1900" spc="145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que</a:t>
            </a:r>
            <a:r>
              <a:rPr sz="1900" spc="145" dirty="0">
                <a:latin typeface="Tahoma"/>
                <a:cs typeface="Tahoma"/>
              </a:rPr>
              <a:t> </a:t>
            </a:r>
            <a:r>
              <a:rPr sz="1900" spc="60" dirty="0">
                <a:latin typeface="Tahoma"/>
                <a:cs typeface="Tahoma"/>
              </a:rPr>
              <a:t>tiene</a:t>
            </a:r>
            <a:r>
              <a:rPr sz="1900" spc="145" dirty="0">
                <a:latin typeface="Tahoma"/>
                <a:cs typeface="Tahoma"/>
              </a:rPr>
              <a:t> </a:t>
            </a:r>
            <a:r>
              <a:rPr sz="1900" spc="50" dirty="0">
                <a:latin typeface="Tahoma"/>
                <a:cs typeface="Tahoma"/>
              </a:rPr>
              <a:t>la </a:t>
            </a:r>
            <a:r>
              <a:rPr sz="1900" spc="-580" dirty="0">
                <a:latin typeface="Tahoma"/>
                <a:cs typeface="Tahoma"/>
              </a:rPr>
              <a:t> </a:t>
            </a:r>
            <a:r>
              <a:rPr sz="1900" spc="65" dirty="0">
                <a:latin typeface="Tahoma"/>
                <a:cs typeface="Tahoma"/>
              </a:rPr>
              <a:t>particularidad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que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sus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75" dirty="0">
                <a:latin typeface="Tahoma"/>
                <a:cs typeface="Tahoma"/>
              </a:rPr>
              <a:t>usuarios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pueden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45" dirty="0">
                <a:latin typeface="Tahoma"/>
                <a:cs typeface="Tahoma"/>
              </a:rPr>
              <a:t>ejercer</a:t>
            </a:r>
            <a:endParaRPr sz="1900">
              <a:latin typeface="Tahoma"/>
              <a:cs typeface="Tahoma"/>
            </a:endParaRPr>
          </a:p>
          <a:p>
            <a:pPr marL="12700" marR="1212850">
              <a:lnSpc>
                <a:spcPct val="116399"/>
              </a:lnSpc>
            </a:pPr>
            <a:r>
              <a:rPr sz="1900" spc="50" dirty="0">
                <a:latin typeface="Tahoma"/>
                <a:cs typeface="Tahoma"/>
              </a:rPr>
              <a:t>el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80" dirty="0">
                <a:latin typeface="Tahoma"/>
                <a:cs typeface="Tahoma"/>
              </a:rPr>
              <a:t>derecho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de</a:t>
            </a:r>
            <a:r>
              <a:rPr sz="1900" spc="-110" dirty="0">
                <a:latin typeface="Tahoma"/>
                <a:cs typeface="Tahoma"/>
              </a:rPr>
              <a:t> </a:t>
            </a:r>
            <a:r>
              <a:rPr sz="1900" spc="80" dirty="0">
                <a:latin typeface="Tahoma"/>
                <a:cs typeface="Tahoma"/>
              </a:rPr>
              <a:t>opción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de</a:t>
            </a:r>
            <a:r>
              <a:rPr sz="1900" spc="-110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cambio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de</a:t>
            </a:r>
            <a:r>
              <a:rPr sz="1900" spc="-110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obra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30" dirty="0">
                <a:latin typeface="Tahoma"/>
                <a:cs typeface="Tahoma"/>
              </a:rPr>
              <a:t>social, </a:t>
            </a:r>
            <a:r>
              <a:rPr sz="1900" spc="-580" dirty="0">
                <a:latin typeface="Tahoma"/>
                <a:cs typeface="Tahoma"/>
              </a:rPr>
              <a:t> </a:t>
            </a:r>
            <a:r>
              <a:rPr sz="1900" spc="90" dirty="0">
                <a:latin typeface="Tahoma"/>
                <a:cs typeface="Tahoma"/>
              </a:rPr>
              <a:t>pero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80" dirty="0">
                <a:latin typeface="Tahoma"/>
                <a:cs typeface="Tahoma"/>
              </a:rPr>
              <a:t>siempre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80" dirty="0">
                <a:latin typeface="Tahoma"/>
                <a:cs typeface="Tahoma"/>
              </a:rPr>
              <a:t>dentro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de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50" dirty="0">
                <a:latin typeface="Tahoma"/>
                <a:cs typeface="Tahoma"/>
              </a:rPr>
              <a:t>este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30" dirty="0">
                <a:latin typeface="Tahoma"/>
                <a:cs typeface="Tahoma"/>
              </a:rPr>
              <a:t>sub-sector.-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pc="835" dirty="0"/>
              <a:t>S</a:t>
            </a:r>
            <a:r>
              <a:rPr spc="655" dirty="0"/>
              <a:t>I</a:t>
            </a:r>
            <a:r>
              <a:rPr spc="835" dirty="0"/>
              <a:t>S</a:t>
            </a:r>
            <a:r>
              <a:rPr spc="825" dirty="0"/>
              <a:t>T</a:t>
            </a:r>
            <a:r>
              <a:rPr spc="969" dirty="0"/>
              <a:t>E</a:t>
            </a:r>
            <a:r>
              <a:rPr spc="1575" dirty="0"/>
              <a:t>M</a:t>
            </a:r>
            <a:r>
              <a:rPr spc="1065" dirty="0"/>
              <a:t>A</a:t>
            </a:r>
            <a:r>
              <a:rPr dirty="0"/>
              <a:t>	</a:t>
            </a:r>
            <a:r>
              <a:rPr spc="1290" dirty="0"/>
              <a:t>D</a:t>
            </a:r>
            <a:r>
              <a:rPr spc="735" dirty="0"/>
              <a:t>E</a:t>
            </a:r>
            <a:r>
              <a:rPr dirty="0"/>
              <a:t>	</a:t>
            </a:r>
            <a:r>
              <a:rPr spc="835" dirty="0"/>
              <a:t>S</a:t>
            </a:r>
            <a:r>
              <a:rPr spc="1300" dirty="0"/>
              <a:t>A</a:t>
            </a:r>
            <a:r>
              <a:rPr spc="795" dirty="0"/>
              <a:t>L</a:t>
            </a:r>
            <a:r>
              <a:rPr spc="1245" dirty="0"/>
              <a:t>U</a:t>
            </a:r>
            <a:r>
              <a:rPr spc="1055" dirty="0"/>
              <a:t>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7515" y="1826885"/>
            <a:ext cx="6820534" cy="8566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0534" algn="ctr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Verdana"/>
                <a:cs typeface="Verdana"/>
              </a:rPr>
              <a:t>ORGANIZACIÓN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5" dirty="0">
                <a:latin typeface="Verdana"/>
                <a:cs typeface="Verdana"/>
              </a:rPr>
              <a:t>Y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95" dirty="0">
                <a:latin typeface="Verdana"/>
                <a:cs typeface="Verdana"/>
              </a:rPr>
              <a:t>FUNCIONAMIENTO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7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900" b="1" spc="-130" dirty="0">
                <a:latin typeface="Tahoma"/>
                <a:cs typeface="Tahoma"/>
              </a:rPr>
              <a:t>2</a:t>
            </a:r>
            <a:r>
              <a:rPr sz="1900" b="1" spc="-180" dirty="0">
                <a:latin typeface="Tahoma"/>
                <a:cs typeface="Tahoma"/>
              </a:rPr>
              <a:t>°</a:t>
            </a:r>
            <a:r>
              <a:rPr sz="1900" b="1" spc="-220" dirty="0">
                <a:latin typeface="Tahoma"/>
                <a:cs typeface="Tahoma"/>
              </a:rPr>
              <a:t>)</a:t>
            </a:r>
            <a:r>
              <a:rPr sz="1900" b="1" spc="-65" dirty="0">
                <a:latin typeface="Tahoma"/>
                <a:cs typeface="Tahoma"/>
              </a:rPr>
              <a:t> </a:t>
            </a:r>
            <a:r>
              <a:rPr sz="1900" b="1" spc="45" dirty="0">
                <a:latin typeface="Tahoma"/>
                <a:cs typeface="Tahoma"/>
              </a:rPr>
              <a:t>O</a:t>
            </a:r>
            <a:r>
              <a:rPr sz="1900" b="1" spc="-5" dirty="0">
                <a:latin typeface="Tahoma"/>
                <a:cs typeface="Tahoma"/>
              </a:rPr>
              <a:t>b</a:t>
            </a:r>
            <a:r>
              <a:rPr sz="1900" b="1" spc="30" dirty="0">
                <a:latin typeface="Tahoma"/>
                <a:cs typeface="Tahoma"/>
              </a:rPr>
              <a:t>r</a:t>
            </a:r>
            <a:r>
              <a:rPr sz="1900" b="1" spc="5" dirty="0">
                <a:latin typeface="Tahoma"/>
                <a:cs typeface="Tahoma"/>
              </a:rPr>
              <a:t>a</a:t>
            </a:r>
            <a:r>
              <a:rPr sz="1900" b="1" spc="-35" dirty="0">
                <a:latin typeface="Tahoma"/>
                <a:cs typeface="Tahoma"/>
              </a:rPr>
              <a:t>s</a:t>
            </a:r>
            <a:r>
              <a:rPr sz="1900" b="1" spc="-65" dirty="0">
                <a:latin typeface="Tahoma"/>
                <a:cs typeface="Tahoma"/>
              </a:rPr>
              <a:t> </a:t>
            </a:r>
            <a:r>
              <a:rPr sz="1900" b="1" spc="-40" dirty="0">
                <a:latin typeface="Tahoma"/>
                <a:cs typeface="Tahoma"/>
              </a:rPr>
              <a:t>s</a:t>
            </a:r>
            <a:r>
              <a:rPr sz="1900" b="1" spc="-5" dirty="0">
                <a:latin typeface="Tahoma"/>
                <a:cs typeface="Tahoma"/>
              </a:rPr>
              <a:t>o</a:t>
            </a:r>
            <a:r>
              <a:rPr sz="1900" b="1" spc="-30" dirty="0">
                <a:latin typeface="Tahoma"/>
                <a:cs typeface="Tahoma"/>
              </a:rPr>
              <a:t>c</a:t>
            </a:r>
            <a:r>
              <a:rPr sz="1900" b="1" dirty="0">
                <a:latin typeface="Tahoma"/>
                <a:cs typeface="Tahoma"/>
              </a:rPr>
              <a:t>i</a:t>
            </a:r>
            <a:r>
              <a:rPr sz="1900" b="1" spc="5" dirty="0">
                <a:latin typeface="Tahoma"/>
                <a:cs typeface="Tahoma"/>
              </a:rPr>
              <a:t>a</a:t>
            </a:r>
            <a:r>
              <a:rPr sz="1900" b="1" dirty="0">
                <a:latin typeface="Tahoma"/>
                <a:cs typeface="Tahoma"/>
              </a:rPr>
              <a:t>l</a:t>
            </a:r>
            <a:r>
              <a:rPr sz="1900" b="1" spc="-10" dirty="0">
                <a:latin typeface="Tahoma"/>
                <a:cs typeface="Tahoma"/>
              </a:rPr>
              <a:t>e</a:t>
            </a:r>
            <a:r>
              <a:rPr sz="1900" b="1" spc="-35" dirty="0">
                <a:latin typeface="Tahoma"/>
                <a:cs typeface="Tahoma"/>
              </a:rPr>
              <a:t>s</a:t>
            </a:r>
            <a:r>
              <a:rPr sz="1900" b="1" spc="-65" dirty="0">
                <a:latin typeface="Tahoma"/>
                <a:cs typeface="Tahoma"/>
              </a:rPr>
              <a:t> </a:t>
            </a:r>
            <a:r>
              <a:rPr sz="1900" b="1" dirty="0">
                <a:latin typeface="Tahoma"/>
                <a:cs typeface="Tahoma"/>
              </a:rPr>
              <a:t>p</a:t>
            </a:r>
            <a:r>
              <a:rPr sz="1900" b="1" spc="30" dirty="0">
                <a:latin typeface="Tahoma"/>
                <a:cs typeface="Tahoma"/>
              </a:rPr>
              <a:t>r</a:t>
            </a:r>
            <a:r>
              <a:rPr sz="1900" b="1" spc="-5" dirty="0">
                <a:latin typeface="Tahoma"/>
                <a:cs typeface="Tahoma"/>
              </a:rPr>
              <a:t>o</a:t>
            </a:r>
            <a:r>
              <a:rPr sz="1900" b="1" spc="-25" dirty="0">
                <a:latin typeface="Tahoma"/>
                <a:cs typeface="Tahoma"/>
              </a:rPr>
              <a:t>v</a:t>
            </a:r>
            <a:r>
              <a:rPr sz="1900" b="1" dirty="0">
                <a:latin typeface="Tahoma"/>
                <a:cs typeface="Tahoma"/>
              </a:rPr>
              <a:t>i</a:t>
            </a:r>
            <a:r>
              <a:rPr sz="1900" b="1" spc="25" dirty="0">
                <a:latin typeface="Tahoma"/>
                <a:cs typeface="Tahoma"/>
              </a:rPr>
              <a:t>n</a:t>
            </a:r>
            <a:r>
              <a:rPr sz="1900" b="1" spc="-30" dirty="0">
                <a:latin typeface="Tahoma"/>
                <a:cs typeface="Tahoma"/>
              </a:rPr>
              <a:t>c</a:t>
            </a:r>
            <a:r>
              <a:rPr sz="1900" b="1" dirty="0">
                <a:latin typeface="Tahoma"/>
                <a:cs typeface="Tahoma"/>
              </a:rPr>
              <a:t>i</a:t>
            </a:r>
            <a:r>
              <a:rPr sz="1900" b="1" spc="5" dirty="0">
                <a:latin typeface="Tahoma"/>
                <a:cs typeface="Tahoma"/>
              </a:rPr>
              <a:t>a</a:t>
            </a:r>
            <a:r>
              <a:rPr sz="1900" b="1" dirty="0">
                <a:latin typeface="Tahoma"/>
                <a:cs typeface="Tahoma"/>
              </a:rPr>
              <a:t>l</a:t>
            </a:r>
            <a:r>
              <a:rPr sz="1900" b="1" spc="-10" dirty="0">
                <a:latin typeface="Tahoma"/>
                <a:cs typeface="Tahoma"/>
              </a:rPr>
              <a:t>e</a:t>
            </a:r>
            <a:r>
              <a:rPr sz="1900" b="1" spc="-40" dirty="0">
                <a:latin typeface="Tahoma"/>
                <a:cs typeface="Tahoma"/>
              </a:rPr>
              <a:t>s</a:t>
            </a:r>
            <a:r>
              <a:rPr sz="1900" b="1" spc="-150" dirty="0">
                <a:latin typeface="Tahoma"/>
                <a:cs typeface="Tahoma"/>
              </a:rPr>
              <a:t>:</a:t>
            </a:r>
            <a:endParaRPr sz="1900">
              <a:latin typeface="Tahoma"/>
              <a:cs typeface="Tahoma"/>
            </a:endParaRPr>
          </a:p>
          <a:p>
            <a:pPr marL="12700" marR="238125" indent="59055">
              <a:lnSpc>
                <a:spcPct val="115599"/>
              </a:lnSpc>
              <a:spcBef>
                <a:spcPts val="35"/>
              </a:spcBef>
            </a:pPr>
            <a:r>
              <a:rPr sz="1800" spc="65" dirty="0">
                <a:latin typeface="Tahoma"/>
                <a:cs typeface="Tahoma"/>
              </a:rPr>
              <a:t>Cada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provincia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tiene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organizada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95" dirty="0">
                <a:latin typeface="Tahoma"/>
                <a:cs typeface="Tahoma"/>
              </a:rPr>
              <a:t>por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35" dirty="0">
                <a:latin typeface="Tahoma"/>
                <a:cs typeface="Tahoma"/>
              </a:rPr>
              <a:t>ley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una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obra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social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que </a:t>
            </a:r>
            <a:r>
              <a:rPr sz="1800" spc="90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brinda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50" dirty="0">
                <a:latin typeface="Tahoma"/>
                <a:cs typeface="Tahoma"/>
              </a:rPr>
              <a:t>servicios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a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los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empleados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de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los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gobiernos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provincial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10" dirty="0">
                <a:latin typeface="Tahoma"/>
                <a:cs typeface="Tahoma"/>
              </a:rPr>
              <a:t>y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municipal.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50">
              <a:latin typeface="Tahoma"/>
              <a:cs typeface="Tahoma"/>
            </a:endParaRPr>
          </a:p>
          <a:p>
            <a:pPr marL="12700" marR="5715" algn="just">
              <a:lnSpc>
                <a:spcPct val="115599"/>
              </a:lnSpc>
            </a:pPr>
            <a:r>
              <a:rPr sz="1800" spc="55" dirty="0">
                <a:latin typeface="Tahoma"/>
                <a:cs typeface="Tahoma"/>
              </a:rPr>
              <a:t>Hay </a:t>
            </a:r>
            <a:r>
              <a:rPr sz="1800" spc="40" dirty="0">
                <a:latin typeface="Tahoma"/>
                <a:cs typeface="Tahoma"/>
              </a:rPr>
              <a:t>24 </a:t>
            </a:r>
            <a:r>
              <a:rPr sz="1800" spc="80" dirty="0">
                <a:latin typeface="Tahoma"/>
                <a:cs typeface="Tahoma"/>
              </a:rPr>
              <a:t>Obras </a:t>
            </a:r>
            <a:r>
              <a:rPr sz="1800" spc="40" dirty="0">
                <a:latin typeface="Tahoma"/>
                <a:cs typeface="Tahoma"/>
              </a:rPr>
              <a:t>Sociales </a:t>
            </a:r>
            <a:r>
              <a:rPr sz="1800" spc="55" dirty="0">
                <a:latin typeface="Tahoma"/>
                <a:cs typeface="Tahoma"/>
              </a:rPr>
              <a:t>provinciales </a:t>
            </a:r>
            <a:r>
              <a:rPr sz="1800" spc="45" dirty="0">
                <a:latin typeface="Tahoma"/>
                <a:cs typeface="Tahoma"/>
              </a:rPr>
              <a:t>las </a:t>
            </a:r>
            <a:r>
              <a:rPr sz="1800" spc="85" dirty="0">
                <a:latin typeface="Tahoma"/>
                <a:cs typeface="Tahoma"/>
              </a:rPr>
              <a:t>que </a:t>
            </a:r>
            <a:r>
              <a:rPr sz="1800" spc="80" dirty="0">
                <a:latin typeface="Tahoma"/>
                <a:cs typeface="Tahoma"/>
              </a:rPr>
              <a:t>han </a:t>
            </a:r>
            <a:r>
              <a:rPr sz="1800" spc="90" dirty="0">
                <a:latin typeface="Tahoma"/>
                <a:cs typeface="Tahoma"/>
              </a:rPr>
              <a:t>formado </a:t>
            </a:r>
            <a:r>
              <a:rPr sz="1800" spc="95" dirty="0">
                <a:latin typeface="Tahoma"/>
                <a:cs typeface="Tahoma"/>
              </a:rPr>
              <a:t>un </a:t>
            </a:r>
            <a:r>
              <a:rPr sz="1800" spc="10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Consejo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de</a:t>
            </a:r>
            <a:r>
              <a:rPr sz="1800" spc="85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Obras</a:t>
            </a:r>
            <a:r>
              <a:rPr sz="1800" spc="85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Sociales</a:t>
            </a:r>
            <a:r>
              <a:rPr sz="1800" spc="4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Provinciales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de</a:t>
            </a:r>
            <a:r>
              <a:rPr sz="1800" spc="85" dirty="0">
                <a:latin typeface="Tahoma"/>
                <a:cs typeface="Tahoma"/>
              </a:rPr>
              <a:t> </a:t>
            </a:r>
            <a:r>
              <a:rPr sz="1800" spc="45" dirty="0">
                <a:latin typeface="Tahoma"/>
                <a:cs typeface="Tahoma"/>
              </a:rPr>
              <a:t>la</a:t>
            </a:r>
            <a:r>
              <a:rPr sz="1800" spc="50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República 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spc="35" dirty="0">
                <a:latin typeface="Tahoma"/>
                <a:cs typeface="Tahoma"/>
              </a:rPr>
              <a:t>Argentina,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entre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45" dirty="0">
                <a:latin typeface="Tahoma"/>
                <a:cs typeface="Tahoma"/>
              </a:rPr>
              <a:t>las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que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se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encuentra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incluida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spc="45" dirty="0">
                <a:latin typeface="Tahoma"/>
                <a:cs typeface="Tahoma"/>
              </a:rPr>
              <a:t>la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45" dirty="0">
                <a:latin typeface="Tahoma"/>
                <a:cs typeface="Tahoma"/>
              </a:rPr>
              <a:t>OSEP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que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es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spc="45" dirty="0">
                <a:latin typeface="Tahoma"/>
                <a:cs typeface="Tahoma"/>
              </a:rPr>
              <a:t>la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spc="90" dirty="0">
                <a:latin typeface="Tahoma"/>
                <a:cs typeface="Tahoma"/>
              </a:rPr>
              <a:t>Obra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Social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de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70" dirty="0">
                <a:latin typeface="Tahoma"/>
                <a:cs typeface="Tahoma"/>
              </a:rPr>
              <a:t>Empelados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Públicos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de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60" dirty="0">
                <a:latin typeface="Tahoma"/>
                <a:cs typeface="Tahoma"/>
              </a:rPr>
              <a:t>Mendoza.-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16500"/>
              </a:lnSpc>
            </a:pPr>
            <a:r>
              <a:rPr sz="1900" b="1" spc="-180" dirty="0">
                <a:latin typeface="Tahoma"/>
                <a:cs typeface="Tahoma"/>
              </a:rPr>
              <a:t>3°) </a:t>
            </a:r>
            <a:r>
              <a:rPr sz="1900" b="1" spc="-155" dirty="0">
                <a:latin typeface="Tahoma"/>
                <a:cs typeface="Tahoma"/>
              </a:rPr>
              <a:t>INSSJP: </a:t>
            </a:r>
            <a:r>
              <a:rPr sz="1900" spc="15" dirty="0">
                <a:latin typeface="Tahoma"/>
                <a:cs typeface="Tahoma"/>
              </a:rPr>
              <a:t>El </a:t>
            </a:r>
            <a:r>
              <a:rPr sz="1900" spc="35" dirty="0">
                <a:latin typeface="Tahoma"/>
                <a:cs typeface="Tahoma"/>
              </a:rPr>
              <a:t>Instituto </a:t>
            </a:r>
            <a:r>
              <a:rPr sz="1900" spc="85" dirty="0">
                <a:latin typeface="Tahoma"/>
                <a:cs typeface="Tahoma"/>
              </a:rPr>
              <a:t>de </a:t>
            </a:r>
            <a:r>
              <a:rPr sz="1900" spc="55" dirty="0">
                <a:latin typeface="Tahoma"/>
                <a:cs typeface="Tahoma"/>
              </a:rPr>
              <a:t>Seguridad </a:t>
            </a:r>
            <a:r>
              <a:rPr sz="1900" spc="40" dirty="0">
                <a:latin typeface="Tahoma"/>
                <a:cs typeface="Tahoma"/>
              </a:rPr>
              <a:t>Social </a:t>
            </a:r>
            <a:r>
              <a:rPr sz="1900" spc="75" dirty="0">
                <a:latin typeface="Tahoma"/>
                <a:cs typeface="Tahoma"/>
              </a:rPr>
              <a:t>para </a:t>
            </a:r>
            <a:r>
              <a:rPr sz="1900" spc="35" dirty="0">
                <a:latin typeface="Tahoma"/>
                <a:cs typeface="Tahoma"/>
              </a:rPr>
              <a:t>Jubilados </a:t>
            </a:r>
            <a:r>
              <a:rPr sz="1900" spc="10" dirty="0">
                <a:latin typeface="Tahoma"/>
                <a:cs typeface="Tahoma"/>
              </a:rPr>
              <a:t>y </a:t>
            </a:r>
            <a:r>
              <a:rPr sz="1900" spc="15" dirty="0">
                <a:latin typeface="Tahoma"/>
                <a:cs typeface="Tahoma"/>
              </a:rPr>
              <a:t> </a:t>
            </a:r>
            <a:r>
              <a:rPr sz="1900" spc="80" dirty="0">
                <a:latin typeface="Tahoma"/>
                <a:cs typeface="Tahoma"/>
              </a:rPr>
              <a:t>Pensionados </a:t>
            </a:r>
            <a:r>
              <a:rPr sz="1900" spc="60" dirty="0">
                <a:latin typeface="Tahoma"/>
                <a:cs typeface="Tahoma"/>
              </a:rPr>
              <a:t>es </a:t>
            </a:r>
            <a:r>
              <a:rPr sz="1900" spc="50" dirty="0">
                <a:latin typeface="Tahoma"/>
                <a:cs typeface="Tahoma"/>
              </a:rPr>
              <a:t>el </a:t>
            </a:r>
            <a:r>
              <a:rPr sz="1900" spc="80" dirty="0">
                <a:latin typeface="Tahoma"/>
                <a:cs typeface="Tahoma"/>
              </a:rPr>
              <a:t>organismo </a:t>
            </a:r>
            <a:r>
              <a:rPr sz="1900" spc="90" dirty="0">
                <a:latin typeface="Tahoma"/>
                <a:cs typeface="Tahoma"/>
              </a:rPr>
              <a:t>que </a:t>
            </a:r>
            <a:r>
              <a:rPr sz="1900" spc="75" dirty="0">
                <a:latin typeface="Tahoma"/>
                <a:cs typeface="Tahoma"/>
              </a:rPr>
              <a:t>administra </a:t>
            </a:r>
            <a:r>
              <a:rPr sz="1900" spc="70" dirty="0">
                <a:latin typeface="Tahoma"/>
                <a:cs typeface="Tahoma"/>
              </a:rPr>
              <a:t>los </a:t>
            </a:r>
            <a:r>
              <a:rPr sz="1900" spc="85" dirty="0">
                <a:latin typeface="Tahoma"/>
                <a:cs typeface="Tahoma"/>
              </a:rPr>
              <a:t>fondos </a:t>
            </a:r>
            <a:r>
              <a:rPr sz="1900" spc="90" dirty="0">
                <a:latin typeface="Tahoma"/>
                <a:cs typeface="Tahoma"/>
              </a:rPr>
              <a:t> </a:t>
            </a:r>
            <a:r>
              <a:rPr sz="1900" spc="60" dirty="0">
                <a:latin typeface="Tahoma"/>
                <a:cs typeface="Tahoma"/>
              </a:rPr>
              <a:t>previsto</a:t>
            </a:r>
            <a:r>
              <a:rPr sz="1900" spc="65" dirty="0">
                <a:latin typeface="Tahoma"/>
                <a:cs typeface="Tahoma"/>
              </a:rPr>
              <a:t> </a:t>
            </a:r>
            <a:r>
              <a:rPr sz="1900" spc="75" dirty="0">
                <a:latin typeface="Tahoma"/>
                <a:cs typeface="Tahoma"/>
              </a:rPr>
              <a:t>para</a:t>
            </a:r>
            <a:r>
              <a:rPr sz="1900" spc="80" dirty="0">
                <a:latin typeface="Tahoma"/>
                <a:cs typeface="Tahoma"/>
              </a:rPr>
              <a:t> </a:t>
            </a:r>
            <a:r>
              <a:rPr sz="1900" spc="50" dirty="0">
                <a:latin typeface="Tahoma"/>
                <a:cs typeface="Tahoma"/>
              </a:rPr>
              <a:t>la</a:t>
            </a:r>
            <a:r>
              <a:rPr sz="1900" spc="55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salud</a:t>
            </a:r>
            <a:r>
              <a:rPr sz="1900" spc="75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de</a:t>
            </a:r>
            <a:r>
              <a:rPr sz="1900" spc="90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sus</a:t>
            </a:r>
            <a:r>
              <a:rPr sz="1900" spc="75" dirty="0">
                <a:latin typeface="Tahoma"/>
                <a:cs typeface="Tahoma"/>
              </a:rPr>
              <a:t> </a:t>
            </a:r>
            <a:r>
              <a:rPr sz="1900" spc="60" dirty="0">
                <a:latin typeface="Tahoma"/>
                <a:cs typeface="Tahoma"/>
              </a:rPr>
              <a:t>beneficiarios</a:t>
            </a:r>
            <a:r>
              <a:rPr sz="1900" spc="65" dirty="0">
                <a:latin typeface="Tahoma"/>
                <a:cs typeface="Tahoma"/>
              </a:rPr>
              <a:t> </a:t>
            </a:r>
            <a:r>
              <a:rPr sz="1900" spc="10" dirty="0">
                <a:latin typeface="Tahoma"/>
                <a:cs typeface="Tahoma"/>
              </a:rPr>
              <a:t>y</a:t>
            </a:r>
            <a:r>
              <a:rPr sz="1900" spc="15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otorgan </a:t>
            </a:r>
            <a:r>
              <a:rPr sz="1900" spc="75" dirty="0">
                <a:latin typeface="Tahoma"/>
                <a:cs typeface="Tahoma"/>
              </a:rPr>
              <a:t> </a:t>
            </a:r>
            <a:r>
              <a:rPr sz="1900" spc="80" dirty="0">
                <a:latin typeface="Tahoma"/>
                <a:cs typeface="Tahoma"/>
              </a:rPr>
              <a:t>también</a:t>
            </a:r>
            <a:r>
              <a:rPr sz="1900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cobertura</a:t>
            </a:r>
            <a:r>
              <a:rPr sz="1900" spc="5" dirty="0">
                <a:latin typeface="Tahoma"/>
                <a:cs typeface="Tahoma"/>
              </a:rPr>
              <a:t> </a:t>
            </a:r>
            <a:r>
              <a:rPr sz="1900" spc="60" dirty="0">
                <a:latin typeface="Tahoma"/>
                <a:cs typeface="Tahoma"/>
              </a:rPr>
              <a:t>a</a:t>
            </a:r>
            <a:r>
              <a:rPr sz="1900" spc="5" dirty="0">
                <a:latin typeface="Tahoma"/>
                <a:cs typeface="Tahoma"/>
              </a:rPr>
              <a:t> </a:t>
            </a:r>
            <a:r>
              <a:rPr sz="1900" spc="70" dirty="0">
                <a:latin typeface="Tahoma"/>
                <a:cs typeface="Tahoma"/>
              </a:rPr>
              <a:t>los</a:t>
            </a:r>
            <a:r>
              <a:rPr sz="1900" spc="5" dirty="0">
                <a:latin typeface="Tahoma"/>
                <a:cs typeface="Tahoma"/>
              </a:rPr>
              <a:t> </a:t>
            </a:r>
            <a:r>
              <a:rPr sz="1900" spc="65" dirty="0">
                <a:latin typeface="Tahoma"/>
                <a:cs typeface="Tahoma"/>
              </a:rPr>
              <a:t>excombatientes</a:t>
            </a:r>
            <a:r>
              <a:rPr sz="1900" spc="5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de</a:t>
            </a:r>
            <a:r>
              <a:rPr sz="1900" spc="5" dirty="0">
                <a:latin typeface="Tahoma"/>
                <a:cs typeface="Tahoma"/>
              </a:rPr>
              <a:t> Islas </a:t>
            </a:r>
            <a:r>
              <a:rPr sz="1900" spc="75" dirty="0">
                <a:latin typeface="Tahoma"/>
                <a:cs typeface="Tahoma"/>
              </a:rPr>
              <a:t>Malvinas</a:t>
            </a:r>
            <a:r>
              <a:rPr sz="1900" spc="5" dirty="0">
                <a:latin typeface="Tahoma"/>
                <a:cs typeface="Tahoma"/>
              </a:rPr>
              <a:t> </a:t>
            </a:r>
            <a:r>
              <a:rPr sz="1900" spc="10" dirty="0">
                <a:latin typeface="Tahoma"/>
                <a:cs typeface="Tahoma"/>
              </a:rPr>
              <a:t>y </a:t>
            </a:r>
            <a:r>
              <a:rPr sz="1900" spc="-585" dirty="0">
                <a:latin typeface="Tahoma"/>
                <a:cs typeface="Tahoma"/>
              </a:rPr>
              <a:t> </a:t>
            </a:r>
            <a:r>
              <a:rPr sz="1900" spc="65" dirty="0">
                <a:latin typeface="Tahoma"/>
                <a:cs typeface="Tahoma"/>
              </a:rPr>
              <a:t>beneficiaros</a:t>
            </a:r>
            <a:r>
              <a:rPr sz="1900" spc="-110" dirty="0">
                <a:latin typeface="Tahoma"/>
                <a:cs typeface="Tahoma"/>
              </a:rPr>
              <a:t> </a:t>
            </a:r>
            <a:r>
              <a:rPr sz="1900" spc="85" dirty="0">
                <a:latin typeface="Tahoma"/>
                <a:cs typeface="Tahoma"/>
              </a:rPr>
              <a:t>de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75" dirty="0">
                <a:latin typeface="Tahoma"/>
                <a:cs typeface="Tahoma"/>
              </a:rPr>
              <a:t>pensiones</a:t>
            </a:r>
            <a:r>
              <a:rPr sz="1900" spc="-105" dirty="0">
                <a:latin typeface="Tahoma"/>
                <a:cs typeface="Tahoma"/>
              </a:rPr>
              <a:t> </a:t>
            </a:r>
            <a:r>
              <a:rPr sz="1900" spc="100" dirty="0">
                <a:latin typeface="Tahoma"/>
                <a:cs typeface="Tahoma"/>
              </a:rPr>
              <a:t>por</a:t>
            </a:r>
            <a:r>
              <a:rPr sz="1900" spc="-100" dirty="0">
                <a:latin typeface="Tahoma"/>
                <a:cs typeface="Tahoma"/>
              </a:rPr>
              <a:t> </a:t>
            </a:r>
            <a:r>
              <a:rPr sz="1900" spc="45" dirty="0">
                <a:latin typeface="Tahoma"/>
                <a:cs typeface="Tahoma"/>
              </a:rPr>
              <a:t>discapacidad.-</a:t>
            </a:r>
            <a:endParaRPr sz="19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50">
              <a:latin typeface="Tahoma"/>
              <a:cs typeface="Tahoma"/>
            </a:endParaRPr>
          </a:p>
          <a:p>
            <a:pPr marL="12700" marR="5715" algn="just">
              <a:lnSpc>
                <a:spcPct val="116500"/>
              </a:lnSpc>
            </a:pPr>
            <a:r>
              <a:rPr sz="1900" b="1" spc="-180" dirty="0">
                <a:latin typeface="Tahoma"/>
                <a:cs typeface="Tahoma"/>
              </a:rPr>
              <a:t>4°)</a:t>
            </a:r>
            <a:r>
              <a:rPr sz="1900" b="1" spc="-175" dirty="0">
                <a:latin typeface="Tahoma"/>
                <a:cs typeface="Tahoma"/>
              </a:rPr>
              <a:t> </a:t>
            </a:r>
            <a:r>
              <a:rPr sz="1900" b="1" spc="10" dirty="0">
                <a:latin typeface="Tahoma"/>
                <a:cs typeface="Tahoma"/>
              </a:rPr>
              <a:t>Obras</a:t>
            </a:r>
            <a:r>
              <a:rPr sz="1900" b="1" spc="15" dirty="0">
                <a:latin typeface="Tahoma"/>
                <a:cs typeface="Tahoma"/>
              </a:rPr>
              <a:t> </a:t>
            </a:r>
            <a:r>
              <a:rPr sz="1900" b="1" spc="-15" dirty="0">
                <a:latin typeface="Tahoma"/>
                <a:cs typeface="Tahoma"/>
              </a:rPr>
              <a:t>sociales</a:t>
            </a:r>
            <a:r>
              <a:rPr sz="1900" b="1" spc="-10" dirty="0">
                <a:latin typeface="Tahoma"/>
                <a:cs typeface="Tahoma"/>
              </a:rPr>
              <a:t> </a:t>
            </a:r>
            <a:r>
              <a:rPr sz="1900" b="1" spc="-5" dirty="0">
                <a:latin typeface="Tahoma"/>
                <a:cs typeface="Tahoma"/>
              </a:rPr>
              <a:t>de</a:t>
            </a:r>
            <a:r>
              <a:rPr sz="1900" b="1" dirty="0">
                <a:latin typeface="Tahoma"/>
                <a:cs typeface="Tahoma"/>
              </a:rPr>
              <a:t> </a:t>
            </a:r>
            <a:r>
              <a:rPr sz="1900" b="1" spc="-35" dirty="0">
                <a:latin typeface="Tahoma"/>
                <a:cs typeface="Tahoma"/>
              </a:rPr>
              <a:t>FFAA,</a:t>
            </a:r>
            <a:r>
              <a:rPr sz="1900" b="1" spc="-30" dirty="0">
                <a:latin typeface="Tahoma"/>
                <a:cs typeface="Tahoma"/>
              </a:rPr>
              <a:t> </a:t>
            </a:r>
            <a:r>
              <a:rPr sz="1900" b="1" spc="-15" dirty="0">
                <a:latin typeface="Tahoma"/>
                <a:cs typeface="Tahoma"/>
              </a:rPr>
              <a:t>Policía</a:t>
            </a:r>
            <a:r>
              <a:rPr sz="1900" b="1" spc="-10" dirty="0">
                <a:latin typeface="Tahoma"/>
                <a:cs typeface="Tahoma"/>
              </a:rPr>
              <a:t> </a:t>
            </a:r>
            <a:r>
              <a:rPr sz="1900" b="1" spc="-5" dirty="0">
                <a:latin typeface="Tahoma"/>
                <a:cs typeface="Tahoma"/>
              </a:rPr>
              <a:t>Federal</a:t>
            </a:r>
            <a:r>
              <a:rPr sz="1900" b="1" dirty="0">
                <a:latin typeface="Tahoma"/>
                <a:cs typeface="Tahoma"/>
              </a:rPr>
              <a:t> </a:t>
            </a:r>
            <a:r>
              <a:rPr sz="1900" b="1" spc="-15" dirty="0">
                <a:latin typeface="Tahoma"/>
                <a:cs typeface="Tahoma"/>
              </a:rPr>
              <a:t>y</a:t>
            </a:r>
            <a:r>
              <a:rPr sz="1900" b="1" spc="-10" dirty="0">
                <a:latin typeface="Tahoma"/>
                <a:cs typeface="Tahoma"/>
              </a:rPr>
              <a:t> Poder </a:t>
            </a:r>
            <a:r>
              <a:rPr sz="1900" b="1" spc="-5" dirty="0">
                <a:latin typeface="Tahoma"/>
                <a:cs typeface="Tahoma"/>
              </a:rPr>
              <a:t> </a:t>
            </a:r>
            <a:r>
              <a:rPr sz="1900" b="1" spc="-30" dirty="0">
                <a:latin typeface="Tahoma"/>
                <a:cs typeface="Tahoma"/>
              </a:rPr>
              <a:t>Legislativo</a:t>
            </a:r>
            <a:r>
              <a:rPr sz="1900" spc="-30" dirty="0">
                <a:latin typeface="Tahoma"/>
                <a:cs typeface="Tahoma"/>
              </a:rPr>
              <a:t>:</a:t>
            </a:r>
            <a:r>
              <a:rPr sz="1900" spc="-25" dirty="0">
                <a:latin typeface="Tahoma"/>
                <a:cs typeface="Tahoma"/>
              </a:rPr>
              <a:t> </a:t>
            </a:r>
            <a:r>
              <a:rPr sz="1900" spc="35" dirty="0">
                <a:latin typeface="Tahoma"/>
                <a:cs typeface="Tahoma"/>
              </a:rPr>
              <a:t>Estas</a:t>
            </a:r>
            <a:r>
              <a:rPr sz="1900" spc="665" dirty="0">
                <a:latin typeface="Tahoma"/>
                <a:cs typeface="Tahoma"/>
              </a:rPr>
              <a:t> </a:t>
            </a:r>
            <a:r>
              <a:rPr sz="1900" spc="80" dirty="0">
                <a:latin typeface="Tahoma"/>
                <a:cs typeface="Tahoma"/>
              </a:rPr>
              <a:t>obras</a:t>
            </a:r>
            <a:r>
              <a:rPr sz="1900" spc="85" dirty="0">
                <a:latin typeface="Tahoma"/>
                <a:cs typeface="Tahoma"/>
              </a:rPr>
              <a:t> </a:t>
            </a:r>
            <a:r>
              <a:rPr sz="1900" spc="55" dirty="0">
                <a:latin typeface="Tahoma"/>
                <a:cs typeface="Tahoma"/>
              </a:rPr>
              <a:t>sociales</a:t>
            </a:r>
            <a:r>
              <a:rPr sz="1900" spc="60" dirty="0">
                <a:latin typeface="Tahoma"/>
                <a:cs typeface="Tahoma"/>
              </a:rPr>
              <a:t> </a:t>
            </a:r>
            <a:r>
              <a:rPr sz="1900" spc="65" dirty="0">
                <a:latin typeface="Tahoma"/>
                <a:cs typeface="Tahoma"/>
              </a:rPr>
              <a:t>tienen</a:t>
            </a:r>
            <a:r>
              <a:rPr sz="1900" spc="70" dirty="0">
                <a:latin typeface="Tahoma"/>
                <a:cs typeface="Tahoma"/>
              </a:rPr>
              <a:t> regímenes </a:t>
            </a:r>
            <a:r>
              <a:rPr sz="1900" spc="75" dirty="0">
                <a:latin typeface="Tahoma"/>
                <a:cs typeface="Tahoma"/>
              </a:rPr>
              <a:t> </a:t>
            </a:r>
            <a:r>
              <a:rPr sz="1900" spc="30" dirty="0">
                <a:latin typeface="Tahoma"/>
                <a:cs typeface="Tahoma"/>
              </a:rPr>
              <a:t>especiales.-</a:t>
            </a:r>
            <a:endParaRPr sz="1900">
              <a:latin typeface="Tahoma"/>
              <a:cs typeface="Tahoma"/>
            </a:endParaRPr>
          </a:p>
          <a:p>
            <a:pPr marL="12700" marR="1184275">
              <a:lnSpc>
                <a:spcPct val="115599"/>
              </a:lnSpc>
              <a:spcBef>
                <a:spcPts val="35"/>
              </a:spcBef>
            </a:pPr>
            <a:r>
              <a:rPr sz="1800" spc="45" dirty="0">
                <a:latin typeface="Tahoma"/>
                <a:cs typeface="Tahoma"/>
              </a:rPr>
              <a:t>Las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Obras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Sociales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del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85" dirty="0">
                <a:latin typeface="Tahoma"/>
                <a:cs typeface="Tahoma"/>
              </a:rPr>
              <a:t>Poder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15" dirty="0">
                <a:latin typeface="Tahoma"/>
                <a:cs typeface="Tahoma"/>
              </a:rPr>
              <a:t>Judicial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10" dirty="0">
                <a:latin typeface="Tahoma"/>
                <a:cs typeface="Tahoma"/>
              </a:rPr>
              <a:t>y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Universidades </a:t>
            </a:r>
            <a:r>
              <a:rPr sz="1800" spc="-54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Nacionales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fueron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55" dirty="0">
                <a:latin typeface="Tahoma"/>
                <a:cs typeface="Tahoma"/>
              </a:rPr>
              <a:t>excluidas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del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65" dirty="0">
                <a:latin typeface="Tahoma"/>
                <a:cs typeface="Tahoma"/>
              </a:rPr>
              <a:t>régimen</a:t>
            </a:r>
            <a:endParaRPr sz="1800">
              <a:latin typeface="Tahoma"/>
              <a:cs typeface="Tahoma"/>
            </a:endParaRPr>
          </a:p>
          <a:p>
            <a:pPr marL="71755" marR="2971800" indent="-59690">
              <a:lnSpc>
                <a:spcPct val="115599"/>
              </a:lnSpc>
            </a:pPr>
            <a:r>
              <a:rPr sz="1800" spc="50" dirty="0">
                <a:latin typeface="Tahoma"/>
                <a:cs typeface="Tahoma"/>
              </a:rPr>
              <a:t>general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80" dirty="0">
                <a:latin typeface="Tahoma"/>
                <a:cs typeface="Tahoma"/>
              </a:rPr>
              <a:t>de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45" dirty="0">
                <a:latin typeface="Tahoma"/>
                <a:cs typeface="Tahoma"/>
              </a:rPr>
              <a:t>la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30" dirty="0">
                <a:latin typeface="Tahoma"/>
                <a:cs typeface="Tahoma"/>
              </a:rPr>
              <a:t>Ley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40" dirty="0">
                <a:latin typeface="Tahoma"/>
                <a:cs typeface="Tahoma"/>
              </a:rPr>
              <a:t>23660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75" dirty="0">
                <a:latin typeface="Tahoma"/>
                <a:cs typeface="Tahoma"/>
              </a:rPr>
              <a:t>mediante</a:t>
            </a:r>
            <a:r>
              <a:rPr sz="1800" spc="-95" dirty="0">
                <a:latin typeface="Tahoma"/>
                <a:cs typeface="Tahoma"/>
              </a:rPr>
              <a:t> </a:t>
            </a:r>
            <a:r>
              <a:rPr sz="1800" spc="45" dirty="0">
                <a:latin typeface="Tahoma"/>
                <a:cs typeface="Tahoma"/>
              </a:rPr>
              <a:t>la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spc="35" dirty="0">
                <a:latin typeface="Tahoma"/>
                <a:cs typeface="Tahoma"/>
              </a:rPr>
              <a:t>ley</a:t>
            </a:r>
            <a:r>
              <a:rPr sz="1800" spc="-1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23.890.-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651" y="1057133"/>
            <a:ext cx="7239000" cy="8899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655" dirty="0">
                <a:solidFill>
                  <a:srgbClr val="212121"/>
                </a:solidFill>
                <a:latin typeface="Microsoft Sans Serif"/>
                <a:cs typeface="Microsoft Sans Serif"/>
              </a:rPr>
              <a:t>I</a:t>
            </a: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825" dirty="0">
                <a:solidFill>
                  <a:srgbClr val="212121"/>
                </a:solidFill>
                <a:latin typeface="Microsoft Sans Serif"/>
                <a:cs typeface="Microsoft Sans Serif"/>
              </a:rPr>
              <a:t>T</a:t>
            </a:r>
            <a:r>
              <a:rPr sz="2800" spc="969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spc="1575" dirty="0">
                <a:solidFill>
                  <a:srgbClr val="212121"/>
                </a:solidFill>
                <a:latin typeface="Microsoft Sans Serif"/>
                <a:cs typeface="Microsoft Sans Serif"/>
              </a:rPr>
              <a:t>M</a:t>
            </a:r>
            <a:r>
              <a:rPr sz="2800" spc="1065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1290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r>
              <a:rPr sz="2800" spc="735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83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1300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spc="79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L</a:t>
            </a:r>
            <a:r>
              <a:rPr sz="2800" spc="124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U</a:t>
            </a:r>
            <a:r>
              <a:rPr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endParaRPr lang="es-MX" sz="2800" spc="1055" dirty="0" smtClean="0">
              <a:solidFill>
                <a:srgbClr val="212121"/>
              </a:solidFill>
              <a:latin typeface="Microsoft Sans Serif"/>
              <a:cs typeface="Microsoft Sans Serif"/>
            </a:endParaRPr>
          </a:p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lang="es-MX"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CLASIFICACIONES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4" name="3 Proceso alternativo"/>
          <p:cNvSpPr/>
          <p:nvPr/>
        </p:nvSpPr>
        <p:spPr>
          <a:xfrm>
            <a:off x="248832" y="2378075"/>
            <a:ext cx="7110819" cy="1066800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LA SEGURIDAD SOCIAL</a:t>
            </a:r>
            <a:endParaRPr lang="es-E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186298" y="4652055"/>
            <a:ext cx="3363352" cy="171767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SEGURIDAD SOCIAL</a:t>
            </a:r>
          </a:p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PROPIAMENTE DICHO</a:t>
            </a:r>
          </a:p>
        </p:txBody>
      </p:sp>
      <p:sp>
        <p:nvSpPr>
          <p:cNvPr id="14" name="13 Elipse"/>
          <p:cNvSpPr/>
          <p:nvPr/>
        </p:nvSpPr>
        <p:spPr>
          <a:xfrm>
            <a:off x="4696709" y="4580618"/>
            <a:ext cx="2559050" cy="1752600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MIXTOS O HÍBRIDOS</a:t>
            </a:r>
            <a:endParaRPr lang="es-MX" dirty="0" smtClean="0">
              <a:solidFill>
                <a:schemeClr val="tx1"/>
              </a:solidFill>
            </a:endParaRPr>
          </a:p>
        </p:txBody>
      </p:sp>
      <p:sp>
        <p:nvSpPr>
          <p:cNvPr id="6" name="5 Flecha izquierda y arriba"/>
          <p:cNvSpPr/>
          <p:nvPr/>
        </p:nvSpPr>
        <p:spPr>
          <a:xfrm rot="13397053">
            <a:off x="2918733" y="3483231"/>
            <a:ext cx="1625950" cy="1701741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 redondeado"/>
          <p:cNvSpPr/>
          <p:nvPr/>
        </p:nvSpPr>
        <p:spPr>
          <a:xfrm>
            <a:off x="101911" y="6369730"/>
            <a:ext cx="3148419" cy="94932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 SOCIALES  Y MUTUALES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4408081" y="6369730"/>
            <a:ext cx="3148419" cy="949325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OSDE</a:t>
            </a:r>
          </a:p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OSPE</a:t>
            </a:r>
          </a:p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(ES LA TENDENCIA)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15 Flecha abajo"/>
          <p:cNvSpPr/>
          <p:nvPr/>
        </p:nvSpPr>
        <p:spPr>
          <a:xfrm>
            <a:off x="1360140" y="7368721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bajo"/>
          <p:cNvSpPr/>
          <p:nvPr/>
        </p:nvSpPr>
        <p:spPr>
          <a:xfrm>
            <a:off x="5664301" y="7368721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248832" y="8182881"/>
            <a:ext cx="3160532" cy="196759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LÓGICA DEL MUTUALISMO</a:t>
            </a:r>
          </a:p>
          <a:p>
            <a:pPr algn="ctr"/>
            <a:endParaRPr lang="es-MX" sz="20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“TODOS PERCIBEN LOS MISMO INDEPENDIENTE DE LA CANTIDAD DE APORTES</a:t>
            </a:r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s-E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4395968" y="8255452"/>
            <a:ext cx="3160532" cy="1895023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</a:rPr>
              <a:t>NACEN COMO OBRAS SOCIALES, CON UNA PRESTACIÓN BÁSICA COMÚN, PERO PERMITE SEGMENTACIÓN DE GRUPOS Y SERVICIOS</a:t>
            </a:r>
            <a:r>
              <a:rPr lang="es-MX" sz="1600" b="1" dirty="0" smtClean="0">
                <a:solidFill>
                  <a:schemeClr val="tx1"/>
                </a:solidFill>
              </a:rPr>
              <a:t>”</a:t>
            </a:r>
            <a:endParaRPr lang="es-E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23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04031" y="2485442"/>
            <a:ext cx="410209" cy="534035"/>
          </a:xfrm>
          <a:custGeom>
            <a:avLst/>
            <a:gdLst/>
            <a:ahLst/>
            <a:cxnLst/>
            <a:rect l="l" t="t" r="r" b="b"/>
            <a:pathLst>
              <a:path w="410209" h="534035">
                <a:moveTo>
                  <a:pt x="87022" y="275848"/>
                </a:moveTo>
                <a:lnTo>
                  <a:pt x="78899" y="275441"/>
                </a:lnTo>
                <a:lnTo>
                  <a:pt x="75180" y="271991"/>
                </a:lnTo>
                <a:lnTo>
                  <a:pt x="73381" y="271112"/>
                </a:lnTo>
                <a:lnTo>
                  <a:pt x="70462" y="271073"/>
                </a:lnTo>
                <a:lnTo>
                  <a:pt x="70442" y="268931"/>
                </a:lnTo>
                <a:lnTo>
                  <a:pt x="70736" y="261549"/>
                </a:lnTo>
                <a:lnTo>
                  <a:pt x="71231" y="256020"/>
                </a:lnTo>
                <a:lnTo>
                  <a:pt x="71600" y="253360"/>
                </a:lnTo>
                <a:lnTo>
                  <a:pt x="71718" y="252269"/>
                </a:lnTo>
                <a:lnTo>
                  <a:pt x="72074" y="244795"/>
                </a:lnTo>
                <a:lnTo>
                  <a:pt x="72146" y="228944"/>
                </a:lnTo>
                <a:lnTo>
                  <a:pt x="72021" y="221702"/>
                </a:lnTo>
                <a:lnTo>
                  <a:pt x="71673" y="207835"/>
                </a:lnTo>
                <a:lnTo>
                  <a:pt x="70420" y="182850"/>
                </a:lnTo>
                <a:lnTo>
                  <a:pt x="69958" y="169228"/>
                </a:lnTo>
                <a:lnTo>
                  <a:pt x="69600" y="155250"/>
                </a:lnTo>
                <a:lnTo>
                  <a:pt x="69041" y="125963"/>
                </a:lnTo>
                <a:lnTo>
                  <a:pt x="68758" y="116918"/>
                </a:lnTo>
                <a:lnTo>
                  <a:pt x="42657" y="100994"/>
                </a:lnTo>
                <a:lnTo>
                  <a:pt x="39778" y="100020"/>
                </a:lnTo>
                <a:lnTo>
                  <a:pt x="39778" y="98071"/>
                </a:lnTo>
                <a:lnTo>
                  <a:pt x="41497" y="94808"/>
                </a:lnTo>
                <a:lnTo>
                  <a:pt x="46095" y="89705"/>
                </a:lnTo>
                <a:lnTo>
                  <a:pt x="52733" y="83599"/>
                </a:lnTo>
                <a:lnTo>
                  <a:pt x="60574" y="77326"/>
                </a:lnTo>
                <a:lnTo>
                  <a:pt x="66560" y="72868"/>
                </a:lnTo>
                <a:lnTo>
                  <a:pt x="72087" y="68135"/>
                </a:lnTo>
                <a:lnTo>
                  <a:pt x="73625" y="65481"/>
                </a:lnTo>
                <a:lnTo>
                  <a:pt x="75770" y="63712"/>
                </a:lnTo>
                <a:lnTo>
                  <a:pt x="79477" y="62042"/>
                </a:lnTo>
                <a:lnTo>
                  <a:pt x="86577" y="56762"/>
                </a:lnTo>
                <a:lnTo>
                  <a:pt x="139744" y="16778"/>
                </a:lnTo>
                <a:lnTo>
                  <a:pt x="156580" y="5773"/>
                </a:lnTo>
                <a:lnTo>
                  <a:pt x="160964" y="2877"/>
                </a:lnTo>
                <a:lnTo>
                  <a:pt x="245512" y="25371"/>
                </a:lnTo>
                <a:lnTo>
                  <a:pt x="297703" y="42737"/>
                </a:lnTo>
                <a:lnTo>
                  <a:pt x="342786" y="59125"/>
                </a:lnTo>
                <a:lnTo>
                  <a:pt x="358325" y="66041"/>
                </a:lnTo>
                <a:lnTo>
                  <a:pt x="365822" y="69192"/>
                </a:lnTo>
                <a:lnTo>
                  <a:pt x="370922" y="70852"/>
                </a:lnTo>
                <a:lnTo>
                  <a:pt x="373900" y="72247"/>
                </a:lnTo>
                <a:lnTo>
                  <a:pt x="376732" y="74518"/>
                </a:lnTo>
                <a:lnTo>
                  <a:pt x="376822" y="74893"/>
                </a:lnTo>
                <a:lnTo>
                  <a:pt x="373599" y="78738"/>
                </a:lnTo>
                <a:lnTo>
                  <a:pt x="362208" y="83959"/>
                </a:lnTo>
                <a:lnTo>
                  <a:pt x="357310" y="84643"/>
                </a:lnTo>
                <a:lnTo>
                  <a:pt x="351952" y="86420"/>
                </a:lnTo>
                <a:lnTo>
                  <a:pt x="342367" y="91511"/>
                </a:lnTo>
                <a:lnTo>
                  <a:pt x="326266" y="101237"/>
                </a:lnTo>
                <a:lnTo>
                  <a:pt x="312318" y="110019"/>
                </a:lnTo>
                <a:lnTo>
                  <a:pt x="81163" y="110019"/>
                </a:lnTo>
                <a:lnTo>
                  <a:pt x="80550" y="110584"/>
                </a:lnTo>
                <a:lnTo>
                  <a:pt x="80581" y="111875"/>
                </a:lnTo>
                <a:lnTo>
                  <a:pt x="80979" y="113915"/>
                </a:lnTo>
                <a:lnTo>
                  <a:pt x="81866" y="118743"/>
                </a:lnTo>
                <a:lnTo>
                  <a:pt x="83165" y="125378"/>
                </a:lnTo>
                <a:lnTo>
                  <a:pt x="85207" y="145104"/>
                </a:lnTo>
                <a:lnTo>
                  <a:pt x="86793" y="155250"/>
                </a:lnTo>
                <a:lnTo>
                  <a:pt x="93828" y="193061"/>
                </a:lnTo>
                <a:lnTo>
                  <a:pt x="94538" y="197390"/>
                </a:lnTo>
                <a:lnTo>
                  <a:pt x="96387" y="206079"/>
                </a:lnTo>
                <a:lnTo>
                  <a:pt x="98000" y="214373"/>
                </a:lnTo>
                <a:lnTo>
                  <a:pt x="98966" y="219727"/>
                </a:lnTo>
                <a:lnTo>
                  <a:pt x="95033" y="219727"/>
                </a:lnTo>
                <a:lnTo>
                  <a:pt x="94739" y="220616"/>
                </a:lnTo>
                <a:lnTo>
                  <a:pt x="98404" y="248380"/>
                </a:lnTo>
                <a:lnTo>
                  <a:pt x="93842" y="248380"/>
                </a:lnTo>
                <a:lnTo>
                  <a:pt x="93872" y="258280"/>
                </a:lnTo>
                <a:lnTo>
                  <a:pt x="94621" y="261861"/>
                </a:lnTo>
                <a:lnTo>
                  <a:pt x="101058" y="261863"/>
                </a:lnTo>
                <a:lnTo>
                  <a:pt x="101235" y="264928"/>
                </a:lnTo>
                <a:lnTo>
                  <a:pt x="96214" y="264928"/>
                </a:lnTo>
                <a:lnTo>
                  <a:pt x="95248" y="271365"/>
                </a:lnTo>
                <a:lnTo>
                  <a:pt x="94800" y="271991"/>
                </a:lnTo>
                <a:lnTo>
                  <a:pt x="91813" y="272321"/>
                </a:lnTo>
                <a:lnTo>
                  <a:pt x="90186" y="273012"/>
                </a:lnTo>
                <a:lnTo>
                  <a:pt x="87022" y="275848"/>
                </a:lnTo>
                <a:close/>
              </a:path>
              <a:path w="410209" h="534035">
                <a:moveTo>
                  <a:pt x="303490" y="308121"/>
                </a:moveTo>
                <a:lnTo>
                  <a:pt x="110105" y="308121"/>
                </a:lnTo>
                <a:lnTo>
                  <a:pt x="111412" y="307807"/>
                </a:lnTo>
                <a:lnTo>
                  <a:pt x="116649" y="306111"/>
                </a:lnTo>
                <a:lnTo>
                  <a:pt x="123399" y="303326"/>
                </a:lnTo>
                <a:lnTo>
                  <a:pt x="130540" y="299949"/>
                </a:lnTo>
                <a:lnTo>
                  <a:pt x="136951" y="296479"/>
                </a:lnTo>
                <a:lnTo>
                  <a:pt x="141413" y="293842"/>
                </a:lnTo>
                <a:lnTo>
                  <a:pt x="147228" y="290737"/>
                </a:lnTo>
                <a:lnTo>
                  <a:pt x="154544" y="287533"/>
                </a:lnTo>
                <a:lnTo>
                  <a:pt x="154715" y="287334"/>
                </a:lnTo>
                <a:lnTo>
                  <a:pt x="156850" y="277888"/>
                </a:lnTo>
                <a:lnTo>
                  <a:pt x="151957" y="272926"/>
                </a:lnTo>
                <a:lnTo>
                  <a:pt x="144201" y="263657"/>
                </a:lnTo>
                <a:lnTo>
                  <a:pt x="138260" y="253360"/>
                </a:lnTo>
                <a:lnTo>
                  <a:pt x="134050" y="241851"/>
                </a:lnTo>
                <a:lnTo>
                  <a:pt x="131484" y="228944"/>
                </a:lnTo>
                <a:lnTo>
                  <a:pt x="131146" y="226341"/>
                </a:lnTo>
                <a:lnTo>
                  <a:pt x="130026" y="223395"/>
                </a:lnTo>
                <a:lnTo>
                  <a:pt x="120444" y="195702"/>
                </a:lnTo>
                <a:lnTo>
                  <a:pt x="119555" y="193061"/>
                </a:lnTo>
                <a:lnTo>
                  <a:pt x="116889" y="188076"/>
                </a:lnTo>
                <a:lnTo>
                  <a:pt x="116679" y="186886"/>
                </a:lnTo>
                <a:lnTo>
                  <a:pt x="118120" y="182850"/>
                </a:lnTo>
                <a:lnTo>
                  <a:pt x="118797" y="182418"/>
                </a:lnTo>
                <a:lnTo>
                  <a:pt x="124309" y="182320"/>
                </a:lnTo>
                <a:lnTo>
                  <a:pt x="124288" y="180917"/>
                </a:lnTo>
                <a:lnTo>
                  <a:pt x="123991" y="177831"/>
                </a:lnTo>
                <a:lnTo>
                  <a:pt x="123928" y="175659"/>
                </a:lnTo>
                <a:lnTo>
                  <a:pt x="123809" y="155219"/>
                </a:lnTo>
                <a:lnTo>
                  <a:pt x="124140" y="149258"/>
                </a:lnTo>
                <a:lnTo>
                  <a:pt x="124869" y="143423"/>
                </a:lnTo>
                <a:lnTo>
                  <a:pt x="126112" y="136461"/>
                </a:lnTo>
                <a:lnTo>
                  <a:pt x="127453" y="129524"/>
                </a:lnTo>
                <a:lnTo>
                  <a:pt x="128212" y="123513"/>
                </a:lnTo>
                <a:lnTo>
                  <a:pt x="90684" y="111875"/>
                </a:lnTo>
                <a:lnTo>
                  <a:pt x="82388" y="110019"/>
                </a:lnTo>
                <a:lnTo>
                  <a:pt x="312318" y="110019"/>
                </a:lnTo>
                <a:lnTo>
                  <a:pt x="277097" y="132329"/>
                </a:lnTo>
                <a:lnTo>
                  <a:pt x="277954" y="141456"/>
                </a:lnTo>
                <a:lnTo>
                  <a:pt x="279029" y="147551"/>
                </a:lnTo>
                <a:lnTo>
                  <a:pt x="281883" y="159454"/>
                </a:lnTo>
                <a:lnTo>
                  <a:pt x="282033" y="169228"/>
                </a:lnTo>
                <a:lnTo>
                  <a:pt x="279779" y="177641"/>
                </a:lnTo>
                <a:lnTo>
                  <a:pt x="279846" y="177831"/>
                </a:lnTo>
                <a:lnTo>
                  <a:pt x="291301" y="177831"/>
                </a:lnTo>
                <a:lnTo>
                  <a:pt x="294229" y="180917"/>
                </a:lnTo>
                <a:lnTo>
                  <a:pt x="295059" y="190440"/>
                </a:lnTo>
                <a:lnTo>
                  <a:pt x="292129" y="197390"/>
                </a:lnTo>
                <a:lnTo>
                  <a:pt x="291248" y="201127"/>
                </a:lnTo>
                <a:lnTo>
                  <a:pt x="269869" y="231948"/>
                </a:lnTo>
                <a:lnTo>
                  <a:pt x="268169" y="232652"/>
                </a:lnTo>
                <a:lnTo>
                  <a:pt x="267317" y="233757"/>
                </a:lnTo>
                <a:lnTo>
                  <a:pt x="265688" y="238273"/>
                </a:lnTo>
                <a:lnTo>
                  <a:pt x="261277" y="252269"/>
                </a:lnTo>
                <a:lnTo>
                  <a:pt x="268788" y="267521"/>
                </a:lnTo>
                <a:lnTo>
                  <a:pt x="271653" y="274420"/>
                </a:lnTo>
                <a:lnTo>
                  <a:pt x="274125" y="283351"/>
                </a:lnTo>
                <a:lnTo>
                  <a:pt x="274220" y="283504"/>
                </a:lnTo>
                <a:lnTo>
                  <a:pt x="289283" y="295119"/>
                </a:lnTo>
                <a:lnTo>
                  <a:pt x="294947" y="299631"/>
                </a:lnTo>
                <a:lnTo>
                  <a:pt x="299324" y="303611"/>
                </a:lnTo>
                <a:lnTo>
                  <a:pt x="303490" y="308121"/>
                </a:lnTo>
                <a:close/>
              </a:path>
              <a:path w="410209" h="534035">
                <a:moveTo>
                  <a:pt x="291301" y="177831"/>
                </a:moveTo>
                <a:lnTo>
                  <a:pt x="279846" y="177831"/>
                </a:lnTo>
                <a:lnTo>
                  <a:pt x="287249" y="175509"/>
                </a:lnTo>
                <a:lnTo>
                  <a:pt x="289241" y="175659"/>
                </a:lnTo>
                <a:lnTo>
                  <a:pt x="291301" y="177831"/>
                </a:lnTo>
                <a:close/>
              </a:path>
              <a:path w="410209" h="534035">
                <a:moveTo>
                  <a:pt x="102850" y="247813"/>
                </a:moveTo>
                <a:lnTo>
                  <a:pt x="102064" y="247813"/>
                </a:lnTo>
                <a:lnTo>
                  <a:pt x="100817" y="242629"/>
                </a:lnTo>
                <a:lnTo>
                  <a:pt x="97983" y="225275"/>
                </a:lnTo>
                <a:lnTo>
                  <a:pt x="96347" y="219727"/>
                </a:lnTo>
                <a:lnTo>
                  <a:pt x="98966" y="219727"/>
                </a:lnTo>
                <a:lnTo>
                  <a:pt x="102290" y="238273"/>
                </a:lnTo>
                <a:lnTo>
                  <a:pt x="103374" y="244795"/>
                </a:lnTo>
                <a:lnTo>
                  <a:pt x="103518" y="247545"/>
                </a:lnTo>
                <a:lnTo>
                  <a:pt x="102850" y="247813"/>
                </a:lnTo>
                <a:close/>
              </a:path>
              <a:path w="410209" h="534035">
                <a:moveTo>
                  <a:pt x="101058" y="261863"/>
                </a:moveTo>
                <a:lnTo>
                  <a:pt x="95810" y="261863"/>
                </a:lnTo>
                <a:lnTo>
                  <a:pt x="95850" y="258280"/>
                </a:lnTo>
                <a:lnTo>
                  <a:pt x="95399" y="250677"/>
                </a:lnTo>
                <a:lnTo>
                  <a:pt x="93842" y="248380"/>
                </a:lnTo>
                <a:lnTo>
                  <a:pt x="98404" y="248380"/>
                </a:lnTo>
                <a:lnTo>
                  <a:pt x="99556" y="254396"/>
                </a:lnTo>
                <a:lnTo>
                  <a:pt x="100949" y="259969"/>
                </a:lnTo>
                <a:lnTo>
                  <a:pt x="101058" y="261863"/>
                </a:lnTo>
                <a:close/>
              </a:path>
              <a:path w="410209" h="534035">
                <a:moveTo>
                  <a:pt x="105676" y="268931"/>
                </a:moveTo>
                <a:lnTo>
                  <a:pt x="105324" y="268876"/>
                </a:lnTo>
                <a:lnTo>
                  <a:pt x="103749" y="264299"/>
                </a:lnTo>
                <a:lnTo>
                  <a:pt x="102245" y="253360"/>
                </a:lnTo>
                <a:lnTo>
                  <a:pt x="102186" y="252269"/>
                </a:lnTo>
                <a:lnTo>
                  <a:pt x="103551" y="248614"/>
                </a:lnTo>
                <a:lnTo>
                  <a:pt x="103983" y="249704"/>
                </a:lnTo>
                <a:lnTo>
                  <a:pt x="107039" y="264928"/>
                </a:lnTo>
                <a:lnTo>
                  <a:pt x="107103" y="265390"/>
                </a:lnTo>
                <a:lnTo>
                  <a:pt x="107235" y="267387"/>
                </a:lnTo>
                <a:lnTo>
                  <a:pt x="105676" y="268931"/>
                </a:lnTo>
                <a:close/>
              </a:path>
              <a:path w="410209" h="534035">
                <a:moveTo>
                  <a:pt x="99644" y="271365"/>
                </a:moveTo>
                <a:lnTo>
                  <a:pt x="98882" y="271137"/>
                </a:lnTo>
                <a:lnTo>
                  <a:pt x="96214" y="264928"/>
                </a:lnTo>
                <a:lnTo>
                  <a:pt x="101235" y="264928"/>
                </a:lnTo>
                <a:lnTo>
                  <a:pt x="101261" y="265390"/>
                </a:lnTo>
                <a:lnTo>
                  <a:pt x="99644" y="271365"/>
                </a:lnTo>
                <a:close/>
              </a:path>
              <a:path w="410209" h="534035">
                <a:moveTo>
                  <a:pt x="274167" y="283504"/>
                </a:moveTo>
                <a:lnTo>
                  <a:pt x="274021" y="283351"/>
                </a:lnTo>
                <a:lnTo>
                  <a:pt x="274153" y="283452"/>
                </a:lnTo>
                <a:close/>
              </a:path>
              <a:path w="410209" h="534035">
                <a:moveTo>
                  <a:pt x="274153" y="283452"/>
                </a:moveTo>
                <a:lnTo>
                  <a:pt x="274021" y="283351"/>
                </a:lnTo>
                <a:lnTo>
                  <a:pt x="274153" y="283452"/>
                </a:lnTo>
                <a:close/>
              </a:path>
              <a:path w="410209" h="534035">
                <a:moveTo>
                  <a:pt x="274220" y="283504"/>
                </a:moveTo>
                <a:close/>
              </a:path>
              <a:path w="410209" h="534035">
                <a:moveTo>
                  <a:pt x="405419" y="446290"/>
                </a:moveTo>
                <a:lnTo>
                  <a:pt x="13637" y="446290"/>
                </a:lnTo>
                <a:lnTo>
                  <a:pt x="21138" y="426556"/>
                </a:lnTo>
                <a:lnTo>
                  <a:pt x="30285" y="406346"/>
                </a:lnTo>
                <a:lnTo>
                  <a:pt x="41132" y="385548"/>
                </a:lnTo>
                <a:lnTo>
                  <a:pt x="53732" y="364049"/>
                </a:lnTo>
                <a:lnTo>
                  <a:pt x="60464" y="352902"/>
                </a:lnTo>
                <a:lnTo>
                  <a:pt x="65116" y="344527"/>
                </a:lnTo>
                <a:lnTo>
                  <a:pt x="68355" y="337631"/>
                </a:lnTo>
                <a:lnTo>
                  <a:pt x="70851" y="330921"/>
                </a:lnTo>
                <a:lnTo>
                  <a:pt x="74171" y="320951"/>
                </a:lnTo>
                <a:lnTo>
                  <a:pt x="79143" y="312240"/>
                </a:lnTo>
                <a:lnTo>
                  <a:pt x="85154" y="308156"/>
                </a:lnTo>
                <a:lnTo>
                  <a:pt x="87664" y="307655"/>
                </a:lnTo>
                <a:lnTo>
                  <a:pt x="100597" y="306871"/>
                </a:lnTo>
                <a:lnTo>
                  <a:pt x="105363" y="306995"/>
                </a:lnTo>
                <a:lnTo>
                  <a:pt x="107997" y="307987"/>
                </a:lnTo>
                <a:lnTo>
                  <a:pt x="110105" y="308121"/>
                </a:lnTo>
                <a:lnTo>
                  <a:pt x="303490" y="308121"/>
                </a:lnTo>
                <a:lnTo>
                  <a:pt x="308782" y="314510"/>
                </a:lnTo>
                <a:lnTo>
                  <a:pt x="311219" y="317530"/>
                </a:lnTo>
                <a:lnTo>
                  <a:pt x="315806" y="322086"/>
                </a:lnTo>
                <a:lnTo>
                  <a:pt x="322144" y="327181"/>
                </a:lnTo>
                <a:lnTo>
                  <a:pt x="328126" y="332289"/>
                </a:lnTo>
                <a:lnTo>
                  <a:pt x="338628" y="341651"/>
                </a:lnTo>
                <a:lnTo>
                  <a:pt x="340150" y="342613"/>
                </a:lnTo>
                <a:lnTo>
                  <a:pt x="352987" y="342613"/>
                </a:lnTo>
                <a:lnTo>
                  <a:pt x="360383" y="349985"/>
                </a:lnTo>
                <a:lnTo>
                  <a:pt x="365340" y="354611"/>
                </a:lnTo>
                <a:lnTo>
                  <a:pt x="390346" y="400018"/>
                </a:lnTo>
                <a:lnTo>
                  <a:pt x="404073" y="441708"/>
                </a:lnTo>
                <a:lnTo>
                  <a:pt x="405419" y="446290"/>
                </a:lnTo>
                <a:close/>
              </a:path>
              <a:path w="410209" h="534035">
                <a:moveTo>
                  <a:pt x="352987" y="342613"/>
                </a:moveTo>
                <a:lnTo>
                  <a:pt x="340150" y="342613"/>
                </a:lnTo>
                <a:lnTo>
                  <a:pt x="350169" y="340088"/>
                </a:lnTo>
                <a:lnTo>
                  <a:pt x="350577" y="340211"/>
                </a:lnTo>
                <a:lnTo>
                  <a:pt x="352987" y="342613"/>
                </a:lnTo>
                <a:close/>
              </a:path>
              <a:path w="410209" h="534035">
                <a:moveTo>
                  <a:pt x="409811" y="533790"/>
                </a:moveTo>
                <a:lnTo>
                  <a:pt x="0" y="533790"/>
                </a:lnTo>
                <a:lnTo>
                  <a:pt x="970" y="509426"/>
                </a:lnTo>
                <a:lnTo>
                  <a:pt x="3918" y="485350"/>
                </a:lnTo>
                <a:lnTo>
                  <a:pt x="8286" y="464312"/>
                </a:lnTo>
                <a:lnTo>
                  <a:pt x="13631" y="446286"/>
                </a:lnTo>
                <a:lnTo>
                  <a:pt x="405419" y="446290"/>
                </a:lnTo>
                <a:lnTo>
                  <a:pt x="406540" y="450107"/>
                </a:lnTo>
                <a:lnTo>
                  <a:pt x="408378" y="456906"/>
                </a:lnTo>
                <a:lnTo>
                  <a:pt x="409322" y="461169"/>
                </a:lnTo>
                <a:lnTo>
                  <a:pt x="409734" y="464312"/>
                </a:lnTo>
                <a:lnTo>
                  <a:pt x="409811" y="5337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pc="835" dirty="0"/>
              <a:t>S</a:t>
            </a:r>
            <a:r>
              <a:rPr spc="655" dirty="0"/>
              <a:t>I</a:t>
            </a:r>
            <a:r>
              <a:rPr spc="835" dirty="0"/>
              <a:t>S</a:t>
            </a:r>
            <a:r>
              <a:rPr spc="825" dirty="0"/>
              <a:t>T</a:t>
            </a:r>
            <a:r>
              <a:rPr spc="969" dirty="0"/>
              <a:t>E</a:t>
            </a:r>
            <a:r>
              <a:rPr spc="1575" dirty="0"/>
              <a:t>M</a:t>
            </a:r>
            <a:r>
              <a:rPr spc="1065" dirty="0"/>
              <a:t>A</a:t>
            </a:r>
            <a:r>
              <a:rPr dirty="0"/>
              <a:t>	</a:t>
            </a:r>
            <a:r>
              <a:rPr spc="1290" dirty="0"/>
              <a:t>D</a:t>
            </a:r>
            <a:r>
              <a:rPr spc="735" dirty="0"/>
              <a:t>E</a:t>
            </a:r>
            <a:r>
              <a:rPr dirty="0"/>
              <a:t>	</a:t>
            </a:r>
            <a:r>
              <a:rPr spc="835" dirty="0"/>
              <a:t>S</a:t>
            </a:r>
            <a:r>
              <a:rPr spc="1300" dirty="0"/>
              <a:t>A</a:t>
            </a:r>
            <a:r>
              <a:rPr spc="795" dirty="0"/>
              <a:t>L</a:t>
            </a:r>
            <a:r>
              <a:rPr spc="1245" dirty="0"/>
              <a:t>U</a:t>
            </a:r>
            <a:r>
              <a:rPr spc="1055" dirty="0"/>
              <a:t>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7515" y="1826882"/>
            <a:ext cx="6821170" cy="589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0534" algn="ctr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Verdana"/>
                <a:cs typeface="Verdana"/>
              </a:rPr>
              <a:t>ORGANIZACIÓN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5" dirty="0">
                <a:latin typeface="Verdana"/>
                <a:cs typeface="Verdana"/>
              </a:rPr>
              <a:t>Y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95" dirty="0">
                <a:latin typeface="Verdana"/>
                <a:cs typeface="Verdana"/>
              </a:rPr>
              <a:t>FUNCIONAMIENTO</a:t>
            </a:r>
            <a:endParaRPr sz="24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750" dirty="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</a:pPr>
            <a:r>
              <a:rPr sz="2100" b="1" spc="-145" dirty="0">
                <a:latin typeface="Tahoma"/>
                <a:cs typeface="Tahoma"/>
              </a:rPr>
              <a:t>5</a:t>
            </a:r>
            <a:r>
              <a:rPr sz="2100" b="1" spc="-200" dirty="0">
                <a:latin typeface="Tahoma"/>
                <a:cs typeface="Tahoma"/>
              </a:rPr>
              <a:t>°</a:t>
            </a:r>
            <a:r>
              <a:rPr sz="2100" b="1" spc="-245" dirty="0">
                <a:latin typeface="Tahoma"/>
                <a:cs typeface="Tahoma"/>
              </a:rPr>
              <a:t>)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50" dirty="0">
                <a:latin typeface="Tahoma"/>
                <a:cs typeface="Tahoma"/>
              </a:rPr>
              <a:t>O</a:t>
            </a:r>
            <a:r>
              <a:rPr sz="2100" b="1" spc="-5" dirty="0">
                <a:latin typeface="Tahoma"/>
                <a:cs typeface="Tahoma"/>
              </a:rPr>
              <a:t>b</a:t>
            </a:r>
            <a:r>
              <a:rPr sz="2100" b="1" spc="35" dirty="0">
                <a:latin typeface="Tahoma"/>
                <a:cs typeface="Tahoma"/>
              </a:rPr>
              <a:t>r</a:t>
            </a:r>
            <a:r>
              <a:rPr sz="2100" b="1" spc="5" dirty="0">
                <a:latin typeface="Tahoma"/>
                <a:cs typeface="Tahoma"/>
              </a:rPr>
              <a:t>a</a:t>
            </a:r>
            <a:r>
              <a:rPr sz="2100" b="1" spc="-40" dirty="0">
                <a:latin typeface="Tahoma"/>
                <a:cs typeface="Tahoma"/>
              </a:rPr>
              <a:t>s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45" dirty="0">
                <a:latin typeface="Tahoma"/>
                <a:cs typeface="Tahoma"/>
              </a:rPr>
              <a:t>s</a:t>
            </a:r>
            <a:r>
              <a:rPr sz="2100" b="1" dirty="0">
                <a:latin typeface="Tahoma"/>
                <a:cs typeface="Tahoma"/>
              </a:rPr>
              <a:t>o</a:t>
            </a:r>
            <a:r>
              <a:rPr sz="2100" b="1" spc="-35" dirty="0">
                <a:latin typeface="Tahoma"/>
                <a:cs typeface="Tahoma"/>
              </a:rPr>
              <a:t>c</a:t>
            </a:r>
            <a:r>
              <a:rPr sz="2100" b="1" dirty="0">
                <a:latin typeface="Tahoma"/>
                <a:cs typeface="Tahoma"/>
              </a:rPr>
              <a:t>i</a:t>
            </a:r>
            <a:r>
              <a:rPr sz="2100" b="1" spc="5" dirty="0">
                <a:latin typeface="Tahoma"/>
                <a:cs typeface="Tahoma"/>
              </a:rPr>
              <a:t>a</a:t>
            </a:r>
            <a:r>
              <a:rPr sz="2100" b="1" dirty="0">
                <a:latin typeface="Tahoma"/>
                <a:cs typeface="Tahoma"/>
              </a:rPr>
              <a:t>l</a:t>
            </a:r>
            <a:r>
              <a:rPr sz="2100" b="1" spc="-15" dirty="0">
                <a:latin typeface="Tahoma"/>
                <a:cs typeface="Tahoma"/>
              </a:rPr>
              <a:t>e</a:t>
            </a:r>
            <a:r>
              <a:rPr sz="2100" b="1" spc="-40" dirty="0">
                <a:latin typeface="Tahoma"/>
                <a:cs typeface="Tahoma"/>
              </a:rPr>
              <a:t>s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30" dirty="0">
                <a:latin typeface="Tahoma"/>
                <a:cs typeface="Tahoma"/>
              </a:rPr>
              <a:t>un</a:t>
            </a:r>
            <a:r>
              <a:rPr sz="2100" b="1" dirty="0">
                <a:latin typeface="Tahoma"/>
                <a:cs typeface="Tahoma"/>
              </a:rPr>
              <a:t>i</a:t>
            </a:r>
            <a:r>
              <a:rPr sz="2100" b="1" spc="-25" dirty="0">
                <a:latin typeface="Tahoma"/>
                <a:cs typeface="Tahoma"/>
              </a:rPr>
              <a:t>v</a:t>
            </a:r>
            <a:r>
              <a:rPr sz="2100" b="1" spc="-15" dirty="0">
                <a:latin typeface="Tahoma"/>
                <a:cs typeface="Tahoma"/>
              </a:rPr>
              <a:t>e</a:t>
            </a:r>
            <a:r>
              <a:rPr sz="2100" b="1" spc="35" dirty="0">
                <a:latin typeface="Tahoma"/>
                <a:cs typeface="Tahoma"/>
              </a:rPr>
              <a:t>r</a:t>
            </a:r>
            <a:r>
              <a:rPr sz="2100" b="1" spc="-45" dirty="0">
                <a:latin typeface="Tahoma"/>
                <a:cs typeface="Tahoma"/>
              </a:rPr>
              <a:t>s</a:t>
            </a:r>
            <a:r>
              <a:rPr sz="2100" b="1" dirty="0">
                <a:latin typeface="Tahoma"/>
                <a:cs typeface="Tahoma"/>
              </a:rPr>
              <a:t>i</a:t>
            </a:r>
            <a:r>
              <a:rPr sz="2100" b="1" spc="30" dirty="0">
                <a:latin typeface="Tahoma"/>
                <a:cs typeface="Tahoma"/>
              </a:rPr>
              <a:t>t</a:t>
            </a:r>
            <a:r>
              <a:rPr sz="2100" b="1" spc="5" dirty="0">
                <a:latin typeface="Tahoma"/>
                <a:cs typeface="Tahoma"/>
              </a:rPr>
              <a:t>a</a:t>
            </a:r>
            <a:r>
              <a:rPr sz="2100" b="1" spc="35" dirty="0">
                <a:latin typeface="Tahoma"/>
                <a:cs typeface="Tahoma"/>
              </a:rPr>
              <a:t>r</a:t>
            </a:r>
            <a:r>
              <a:rPr sz="2100" b="1" dirty="0">
                <a:latin typeface="Tahoma"/>
                <a:cs typeface="Tahoma"/>
              </a:rPr>
              <a:t>i</a:t>
            </a:r>
            <a:r>
              <a:rPr sz="2100" b="1" spc="5" dirty="0">
                <a:latin typeface="Tahoma"/>
                <a:cs typeface="Tahoma"/>
              </a:rPr>
              <a:t>a</a:t>
            </a:r>
            <a:r>
              <a:rPr sz="2100" b="1" spc="-40" dirty="0">
                <a:latin typeface="Tahoma"/>
                <a:cs typeface="Tahoma"/>
              </a:rPr>
              <a:t>s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229" dirty="0">
                <a:latin typeface="Tahoma"/>
                <a:cs typeface="Tahoma"/>
              </a:rPr>
              <a:t>-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20" dirty="0">
                <a:latin typeface="Tahoma"/>
                <a:cs typeface="Tahoma"/>
              </a:rPr>
              <a:t>L</a:t>
            </a:r>
            <a:r>
              <a:rPr sz="2100" b="1" spc="-15" dirty="0">
                <a:latin typeface="Tahoma"/>
                <a:cs typeface="Tahoma"/>
              </a:rPr>
              <a:t>ey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145" dirty="0">
                <a:latin typeface="Tahoma"/>
                <a:cs typeface="Tahoma"/>
              </a:rPr>
              <a:t>24</a:t>
            </a:r>
            <a:r>
              <a:rPr sz="2100" b="1" spc="-65" dirty="0">
                <a:latin typeface="Tahoma"/>
                <a:cs typeface="Tahoma"/>
              </a:rPr>
              <a:t>.</a:t>
            </a:r>
            <a:r>
              <a:rPr sz="2100" b="1" spc="-145" dirty="0">
                <a:latin typeface="Tahoma"/>
                <a:cs typeface="Tahoma"/>
              </a:rPr>
              <a:t>74</a:t>
            </a:r>
            <a:r>
              <a:rPr sz="2100" b="1" spc="-140" dirty="0">
                <a:latin typeface="Tahoma"/>
                <a:cs typeface="Tahoma"/>
              </a:rPr>
              <a:t>1</a:t>
            </a:r>
            <a:endParaRPr sz="2100" dirty="0">
              <a:latin typeface="Tahoma"/>
              <a:cs typeface="Tahoma"/>
            </a:endParaRPr>
          </a:p>
          <a:p>
            <a:pPr marL="12700" marR="6350" algn="just">
              <a:lnSpc>
                <a:spcPct val="115599"/>
              </a:lnSpc>
              <a:spcBef>
                <a:spcPts val="2515"/>
              </a:spcBef>
            </a:pPr>
            <a:r>
              <a:rPr sz="1800" spc="-60" dirty="0">
                <a:latin typeface="Lucida Sans Unicode"/>
                <a:cs typeface="Lucida Sans Unicode"/>
              </a:rPr>
              <a:t>Algunas </a:t>
            </a:r>
            <a:r>
              <a:rPr sz="1800" spc="-35" dirty="0">
                <a:latin typeface="Lucida Sans Unicode"/>
                <a:cs typeface="Lucida Sans Unicode"/>
              </a:rPr>
              <a:t>universidades nacionales </a:t>
            </a:r>
            <a:r>
              <a:rPr sz="1800" spc="-25" dirty="0">
                <a:latin typeface="Lucida Sans Unicode"/>
                <a:cs typeface="Lucida Sans Unicode"/>
              </a:rPr>
              <a:t>habían </a:t>
            </a:r>
            <a:r>
              <a:rPr sz="1800" spc="-40" dirty="0">
                <a:latin typeface="Lucida Sans Unicode"/>
                <a:cs typeface="Lucida Sans Unicode"/>
              </a:rPr>
              <a:t>establecido </a:t>
            </a:r>
            <a:r>
              <a:rPr sz="1800" spc="-45" dirty="0">
                <a:latin typeface="Lucida Sans Unicode"/>
                <a:cs typeface="Lucida Sans Unicode"/>
              </a:rPr>
              <a:t>servicios </a:t>
            </a:r>
            <a:r>
              <a:rPr sz="1800" spc="-40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sociales</a:t>
            </a:r>
            <a:r>
              <a:rPr sz="1800" spc="-40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para</a:t>
            </a:r>
            <a:r>
              <a:rPr sz="1800" spc="-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la</a:t>
            </a:r>
            <a:r>
              <a:rPr sz="1800" spc="-30" dirty="0">
                <a:latin typeface="Lucida Sans Unicode"/>
                <a:cs typeface="Lucida Sans Unicode"/>
              </a:rPr>
              <a:t> atención</a:t>
            </a:r>
            <a:r>
              <a:rPr sz="1800" spc="-25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de</a:t>
            </a:r>
            <a:r>
              <a:rPr sz="1800" spc="-10" dirty="0">
                <a:latin typeface="Lucida Sans Unicode"/>
                <a:cs typeface="Lucida Sans Unicode"/>
              </a:rPr>
              <a:t> </a:t>
            </a:r>
            <a:r>
              <a:rPr sz="1800" spc="-40" dirty="0">
                <a:latin typeface="Lucida Sans Unicode"/>
                <a:cs typeface="Lucida Sans Unicode"/>
              </a:rPr>
              <a:t>su</a:t>
            </a:r>
            <a:r>
              <a:rPr sz="1800" spc="-35" dirty="0">
                <a:latin typeface="Lucida Sans Unicode"/>
                <a:cs typeface="Lucida Sans Unicode"/>
              </a:rPr>
              <a:t> personal.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Esos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servicios </a:t>
            </a:r>
            <a:r>
              <a:rPr sz="1800" spc="-40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formaban </a:t>
            </a:r>
            <a:r>
              <a:rPr sz="1800" spc="-15" dirty="0">
                <a:latin typeface="Lucida Sans Unicode"/>
                <a:cs typeface="Lucida Sans Unicode"/>
              </a:rPr>
              <a:t>parte de </a:t>
            </a:r>
            <a:r>
              <a:rPr sz="1800" spc="-35" dirty="0">
                <a:latin typeface="Lucida Sans Unicode"/>
                <a:cs typeface="Lucida Sans Unicode"/>
              </a:rPr>
              <a:t>la </a:t>
            </a:r>
            <a:r>
              <a:rPr sz="1800" spc="-30" dirty="0">
                <a:latin typeface="Lucida Sans Unicode"/>
                <a:cs typeface="Lucida Sans Unicode"/>
              </a:rPr>
              <a:t>estructura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35" dirty="0">
                <a:latin typeface="Lucida Sans Unicode"/>
                <a:cs typeface="Lucida Sans Unicode"/>
              </a:rPr>
              <a:t>la </a:t>
            </a:r>
            <a:r>
              <a:rPr sz="1800" spc="-30" dirty="0">
                <a:latin typeface="Lucida Sans Unicode"/>
                <a:cs typeface="Lucida Sans Unicode"/>
              </a:rPr>
              <a:t>misma </a:t>
            </a:r>
            <a:r>
              <a:rPr sz="1800" spc="-40" dirty="0">
                <a:latin typeface="Lucida Sans Unicode"/>
                <a:cs typeface="Lucida Sans Unicode"/>
              </a:rPr>
              <a:t>universidad, </a:t>
            </a:r>
            <a:r>
              <a:rPr sz="1800" spc="-35" dirty="0">
                <a:latin typeface="Lucida Sans Unicode"/>
                <a:cs typeface="Lucida Sans Unicode"/>
              </a:rPr>
              <a:t>tal </a:t>
            </a:r>
            <a:r>
              <a:rPr sz="1800" spc="-30" dirty="0">
                <a:latin typeface="Lucida Sans Unicode"/>
                <a:cs typeface="Lucida Sans Unicode"/>
              </a:rPr>
              <a:t> como </a:t>
            </a:r>
            <a:r>
              <a:rPr sz="1800" spc="-35" dirty="0">
                <a:latin typeface="Lucida Sans Unicode"/>
                <a:cs typeface="Lucida Sans Unicode"/>
              </a:rPr>
              <a:t>el </a:t>
            </a:r>
            <a:r>
              <a:rPr sz="1800" spc="-40" dirty="0">
                <a:latin typeface="Lucida Sans Unicode"/>
                <a:cs typeface="Lucida Sans Unicode"/>
              </a:rPr>
              <a:t>caso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35" dirty="0">
                <a:latin typeface="Lucida Sans Unicode"/>
                <a:cs typeface="Lucida Sans Unicode"/>
              </a:rPr>
              <a:t>la </a:t>
            </a:r>
            <a:r>
              <a:rPr sz="1800" spc="-40" dirty="0">
                <a:latin typeface="Lucida Sans Unicode"/>
                <a:cs typeface="Lucida Sans Unicode"/>
              </a:rPr>
              <a:t>Dirección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10" dirty="0">
                <a:latin typeface="Lucida Sans Unicode"/>
                <a:cs typeface="Lucida Sans Unicode"/>
              </a:rPr>
              <a:t>Obra </a:t>
            </a:r>
            <a:r>
              <a:rPr sz="1800" spc="-35" dirty="0">
                <a:latin typeface="Lucida Sans Unicode"/>
                <a:cs typeface="Lucida Sans Unicode"/>
              </a:rPr>
              <a:t>Social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35" dirty="0">
                <a:latin typeface="Lucida Sans Unicode"/>
                <a:cs typeface="Lucida Sans Unicode"/>
              </a:rPr>
              <a:t>la </a:t>
            </a:r>
            <a:r>
              <a:rPr sz="1800" spc="-25" dirty="0">
                <a:latin typeface="Lucida Sans Unicode"/>
                <a:cs typeface="Lucida Sans Unicode"/>
              </a:rPr>
              <a:t>Universidad </a:t>
            </a:r>
            <a:r>
              <a:rPr sz="1800" spc="-2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spc="5" dirty="0">
                <a:latin typeface="Lucida Sans Unicode"/>
                <a:cs typeface="Lucida Sans Unicode"/>
              </a:rPr>
              <a:t>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125" dirty="0">
                <a:latin typeface="Lucida Sans Unicode"/>
                <a:cs typeface="Lucida Sans Unicode"/>
              </a:rPr>
              <a:t>B</a:t>
            </a:r>
            <a:r>
              <a:rPr sz="1800" spc="-20" dirty="0">
                <a:latin typeface="Lucida Sans Unicode"/>
                <a:cs typeface="Lucida Sans Unicode"/>
              </a:rPr>
              <a:t>u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20" dirty="0">
                <a:latin typeface="Lucida Sans Unicode"/>
                <a:cs typeface="Lucida Sans Unicode"/>
              </a:rPr>
              <a:t>n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60" dirty="0">
                <a:latin typeface="Lucida Sans Unicode"/>
                <a:cs typeface="Lucida Sans Unicode"/>
              </a:rPr>
              <a:t>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10" dirty="0">
                <a:latin typeface="Lucida Sans Unicode"/>
                <a:cs typeface="Lucida Sans Unicode"/>
              </a:rPr>
              <a:t>A</a:t>
            </a:r>
            <a:r>
              <a:rPr sz="1800" spc="-70" dirty="0">
                <a:latin typeface="Lucida Sans Unicode"/>
                <a:cs typeface="Lucida Sans Unicode"/>
              </a:rPr>
              <a:t>i</a:t>
            </a:r>
            <a:r>
              <a:rPr sz="1800" spc="-10" dirty="0">
                <a:latin typeface="Lucida Sans Unicode"/>
                <a:cs typeface="Lucida Sans Unicode"/>
              </a:rPr>
              <a:t>r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60" dirty="0">
                <a:latin typeface="Lucida Sans Unicode"/>
                <a:cs typeface="Lucida Sans Unicode"/>
              </a:rPr>
              <a:t>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60" dirty="0">
                <a:latin typeface="Lucida Sans Unicode"/>
                <a:cs typeface="Lucida Sans Unicode"/>
              </a:rPr>
              <a:t>(</a:t>
            </a:r>
            <a:r>
              <a:rPr sz="1800" spc="-45" dirty="0">
                <a:latin typeface="Lucida Sans Unicode"/>
                <a:cs typeface="Lucida Sans Unicode"/>
              </a:rPr>
              <a:t>D</a:t>
            </a:r>
            <a:r>
              <a:rPr sz="1800" spc="-5" dirty="0">
                <a:latin typeface="Lucida Sans Unicode"/>
                <a:cs typeface="Lucida Sans Unicode"/>
              </a:rPr>
              <a:t>O</a:t>
            </a:r>
            <a:r>
              <a:rPr sz="1800" spc="10" dirty="0">
                <a:latin typeface="Lucida Sans Unicode"/>
                <a:cs typeface="Lucida Sans Unicode"/>
              </a:rPr>
              <a:t>S</a:t>
            </a:r>
            <a:r>
              <a:rPr sz="1800" spc="55" dirty="0">
                <a:latin typeface="Lucida Sans Unicode"/>
                <a:cs typeface="Lucida Sans Unicode"/>
              </a:rPr>
              <a:t>U</a:t>
            </a:r>
            <a:r>
              <a:rPr sz="1800" spc="125" dirty="0">
                <a:latin typeface="Lucida Sans Unicode"/>
                <a:cs typeface="Lucida Sans Unicode"/>
              </a:rPr>
              <a:t>B</a:t>
            </a:r>
            <a:r>
              <a:rPr sz="1800" spc="-110" dirty="0">
                <a:latin typeface="Lucida Sans Unicode"/>
                <a:cs typeface="Lucida Sans Unicode"/>
              </a:rPr>
              <a:t>A</a:t>
            </a:r>
            <a:r>
              <a:rPr sz="1800" spc="-55" dirty="0">
                <a:latin typeface="Lucida Sans Unicode"/>
                <a:cs typeface="Lucida Sans Unicode"/>
              </a:rPr>
              <a:t>)</a:t>
            </a:r>
            <a:endParaRPr sz="18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Lucida Sans Unicode"/>
              <a:cs typeface="Lucida Sans Unicode"/>
            </a:endParaRPr>
          </a:p>
          <a:p>
            <a:pPr marL="12700" marR="192405">
              <a:lnSpc>
                <a:spcPct val="115599"/>
              </a:lnSpc>
            </a:pPr>
            <a:r>
              <a:rPr sz="1800" spc="-50" dirty="0">
                <a:latin typeface="Lucida Sans Unicode"/>
                <a:cs typeface="Lucida Sans Unicode"/>
              </a:rPr>
              <a:t>.Las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obras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sociales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de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las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universidades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nacionales,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al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dictarse </a:t>
            </a:r>
            <a:r>
              <a:rPr sz="1800" spc="-55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l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60" dirty="0">
                <a:latin typeface="Lucida Sans Unicode"/>
                <a:cs typeface="Lucida Sans Unicode"/>
              </a:rPr>
              <a:t>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l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40" dirty="0">
                <a:latin typeface="Lucida Sans Unicode"/>
                <a:cs typeface="Lucida Sans Unicode"/>
              </a:rPr>
              <a:t>y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60" dirty="0">
                <a:latin typeface="Lucida Sans Unicode"/>
                <a:cs typeface="Lucida Sans Unicode"/>
              </a:rPr>
              <a:t>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14" dirty="0">
                <a:latin typeface="Lucida Sans Unicode"/>
                <a:cs typeface="Lucida Sans Unicode"/>
              </a:rPr>
              <a:t>23</a:t>
            </a:r>
            <a:r>
              <a:rPr sz="1800" spc="-100" dirty="0">
                <a:latin typeface="Lucida Sans Unicode"/>
                <a:cs typeface="Lucida Sans Unicode"/>
              </a:rPr>
              <a:t>.</a:t>
            </a:r>
            <a:r>
              <a:rPr sz="1800" spc="-114" dirty="0">
                <a:latin typeface="Lucida Sans Unicode"/>
                <a:cs typeface="Lucida Sans Unicode"/>
              </a:rPr>
              <a:t>66</a:t>
            </a:r>
            <a:r>
              <a:rPr sz="1800" spc="-110" dirty="0">
                <a:latin typeface="Lucida Sans Unicode"/>
                <a:cs typeface="Lucida Sans Unicode"/>
              </a:rPr>
              <a:t>0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y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14" dirty="0">
                <a:latin typeface="Lucida Sans Unicode"/>
                <a:cs typeface="Lucida Sans Unicode"/>
              </a:rPr>
              <a:t>23661</a:t>
            </a:r>
            <a:r>
              <a:rPr sz="1800" spc="-130" dirty="0">
                <a:latin typeface="Lucida Sans Unicode"/>
                <a:cs typeface="Lucida Sans Unicode"/>
              </a:rPr>
              <a:t>,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q</a:t>
            </a:r>
            <a:r>
              <a:rPr sz="1800" spc="-20" dirty="0">
                <a:latin typeface="Lucida Sans Unicode"/>
                <a:cs typeface="Lucida Sans Unicode"/>
              </a:rPr>
              <a:t>u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10" dirty="0">
                <a:latin typeface="Lucida Sans Unicode"/>
                <a:cs typeface="Lucida Sans Unicode"/>
              </a:rPr>
              <a:t>r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15" dirty="0">
                <a:latin typeface="Lucida Sans Unicode"/>
                <a:cs typeface="Lucida Sans Unicode"/>
              </a:rPr>
              <a:t>n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i</a:t>
            </a:r>
            <a:r>
              <a:rPr sz="1800" spc="-20" dirty="0">
                <a:latin typeface="Lucida Sans Unicode"/>
                <a:cs typeface="Lucida Sans Unicode"/>
              </a:rPr>
              <a:t>n</a:t>
            </a:r>
            <a:r>
              <a:rPr sz="1800" spc="-70" dirty="0">
                <a:latin typeface="Lucida Sans Unicode"/>
                <a:cs typeface="Lucida Sans Unicode"/>
              </a:rPr>
              <a:t>cl</a:t>
            </a:r>
            <a:r>
              <a:rPr sz="1800" spc="-20" dirty="0">
                <a:latin typeface="Lucida Sans Unicode"/>
                <a:cs typeface="Lucida Sans Unicode"/>
              </a:rPr>
              <a:t>u</a:t>
            </a:r>
            <a:r>
              <a:rPr sz="1800" spc="-70" dirty="0">
                <a:latin typeface="Lucida Sans Unicode"/>
                <a:cs typeface="Lucida Sans Unicode"/>
              </a:rPr>
              <a:t>i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60" dirty="0">
                <a:latin typeface="Lucida Sans Unicode"/>
                <a:cs typeface="Lucida Sans Unicode"/>
              </a:rPr>
              <a:t>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15" dirty="0">
                <a:latin typeface="Lucida Sans Unicode"/>
                <a:cs typeface="Lucida Sans Unicode"/>
              </a:rPr>
              <a:t>n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65" dirty="0">
                <a:latin typeface="Lucida Sans Unicode"/>
                <a:cs typeface="Lucida Sans Unicode"/>
              </a:rPr>
              <a:t>s</a:t>
            </a:r>
            <a:r>
              <a:rPr sz="1800" spc="-15" dirty="0">
                <a:latin typeface="Lucida Sans Unicode"/>
                <a:cs typeface="Lucida Sans Unicode"/>
              </a:rPr>
              <a:t>u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t</a:t>
            </a:r>
            <a:r>
              <a:rPr sz="1800" spc="-70" dirty="0">
                <a:latin typeface="Lucida Sans Unicode"/>
                <a:cs typeface="Lucida Sans Unicode"/>
              </a:rPr>
              <a:t>i</a:t>
            </a:r>
            <a:r>
              <a:rPr sz="1800" spc="-35" dirty="0">
                <a:latin typeface="Lucida Sans Unicode"/>
                <a:cs typeface="Lucida Sans Unicode"/>
              </a:rPr>
              <a:t>p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70" dirty="0">
                <a:latin typeface="Lucida Sans Unicode"/>
                <a:cs typeface="Lucida Sans Unicode"/>
              </a:rPr>
              <a:t>l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145" dirty="0">
                <a:latin typeface="Lucida Sans Unicode"/>
                <a:cs typeface="Lucida Sans Unicode"/>
              </a:rPr>
              <a:t>g</a:t>
            </a:r>
            <a:r>
              <a:rPr sz="1800" spc="-70" dirty="0">
                <a:latin typeface="Lucida Sans Unicode"/>
                <a:cs typeface="Lucida Sans Unicode"/>
              </a:rPr>
              <a:t>í</a:t>
            </a:r>
            <a:r>
              <a:rPr sz="1800" spc="5" dirty="0">
                <a:latin typeface="Lucida Sans Unicode"/>
                <a:cs typeface="Lucida Sans Unicode"/>
              </a:rPr>
              <a:t>a  </a:t>
            </a:r>
            <a:r>
              <a:rPr sz="1800" spc="-60" dirty="0">
                <a:latin typeface="Lucida Sans Unicode"/>
                <a:cs typeface="Lucida Sans Unicode"/>
              </a:rPr>
              <a:t>(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10" dirty="0">
                <a:latin typeface="Lucida Sans Unicode"/>
                <a:cs typeface="Lucida Sans Unicode"/>
              </a:rPr>
              <a:t>r</a:t>
            </a:r>
            <a:r>
              <a:rPr sz="1800" spc="-45" dirty="0">
                <a:latin typeface="Lucida Sans Unicode"/>
                <a:cs typeface="Lucida Sans Unicode"/>
              </a:rPr>
              <a:t>t</a:t>
            </a:r>
            <a:r>
              <a:rPr sz="1800" spc="-95" dirty="0">
                <a:latin typeface="Lucida Sans Unicode"/>
                <a:cs typeface="Lucida Sans Unicode"/>
              </a:rPr>
              <a:t>.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14" dirty="0">
                <a:latin typeface="Lucida Sans Unicode"/>
                <a:cs typeface="Lucida Sans Unicode"/>
              </a:rPr>
              <a:t>1</a:t>
            </a:r>
            <a:r>
              <a:rPr sz="1800" spc="-85" dirty="0">
                <a:latin typeface="Lucida Sans Unicode"/>
                <a:cs typeface="Lucida Sans Unicode"/>
              </a:rPr>
              <a:t>º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i</a:t>
            </a:r>
            <a:r>
              <a:rPr sz="1800" spc="-20" dirty="0">
                <a:latin typeface="Lucida Sans Unicode"/>
                <a:cs typeface="Lucida Sans Unicode"/>
              </a:rPr>
              <a:t>n</a:t>
            </a:r>
            <a:r>
              <a:rPr sz="1800" spc="-70" dirty="0">
                <a:latin typeface="Lucida Sans Unicode"/>
                <a:cs typeface="Lucida Sans Unicode"/>
              </a:rPr>
              <a:t>c</a:t>
            </a:r>
            <a:r>
              <a:rPr sz="1800" spc="-95" dirty="0">
                <a:latin typeface="Lucida Sans Unicode"/>
                <a:cs typeface="Lucida Sans Unicode"/>
              </a:rPr>
              <a:t>.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65" dirty="0">
                <a:latin typeface="Lucida Sans Unicode"/>
                <a:cs typeface="Lucida Sans Unicode"/>
              </a:rPr>
              <a:t>c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spc="5" dirty="0">
                <a:latin typeface="Lucida Sans Unicode"/>
                <a:cs typeface="Lucida Sans Unicode"/>
              </a:rPr>
              <a:t>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l</a:t>
            </a:r>
            <a:r>
              <a:rPr sz="1800" spc="5" dirty="0">
                <a:latin typeface="Lucida Sans Unicode"/>
                <a:cs typeface="Lucida Sans Unicode"/>
              </a:rPr>
              <a:t>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l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35" dirty="0">
                <a:latin typeface="Lucida Sans Unicode"/>
                <a:cs typeface="Lucida Sans Unicode"/>
              </a:rPr>
              <a:t>y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14" dirty="0">
                <a:latin typeface="Lucida Sans Unicode"/>
                <a:cs typeface="Lucida Sans Unicode"/>
              </a:rPr>
              <a:t>23</a:t>
            </a:r>
            <a:r>
              <a:rPr sz="1800" spc="-100" dirty="0">
                <a:latin typeface="Lucida Sans Unicode"/>
                <a:cs typeface="Lucida Sans Unicode"/>
              </a:rPr>
              <a:t>.</a:t>
            </a:r>
            <a:r>
              <a:rPr sz="1800" spc="-114" dirty="0">
                <a:latin typeface="Lucida Sans Unicode"/>
                <a:cs typeface="Lucida Sans Unicode"/>
              </a:rPr>
              <a:t>660</a:t>
            </a:r>
            <a:r>
              <a:rPr sz="1800" spc="-55" dirty="0">
                <a:latin typeface="Lucida Sans Unicode"/>
                <a:cs typeface="Lucida Sans Unicode"/>
              </a:rPr>
              <a:t>)</a:t>
            </a:r>
            <a:endParaRPr sz="18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15599"/>
              </a:lnSpc>
            </a:pPr>
            <a:r>
              <a:rPr sz="1800" spc="-25" dirty="0">
                <a:latin typeface="Lucida Sans Unicode"/>
                <a:cs typeface="Lucida Sans Unicode"/>
              </a:rPr>
              <a:t>El</a:t>
            </a:r>
            <a:r>
              <a:rPr sz="1800" spc="-20" dirty="0">
                <a:latin typeface="Lucida Sans Unicode"/>
                <a:cs typeface="Lucida Sans Unicode"/>
              </a:rPr>
              <a:t> </a:t>
            </a:r>
            <a:r>
              <a:rPr sz="1800" spc="-50" dirty="0">
                <a:latin typeface="Lucida Sans Unicode"/>
                <a:cs typeface="Lucida Sans Unicode"/>
              </a:rPr>
              <a:t>Congreso</a:t>
            </a:r>
            <a:r>
              <a:rPr sz="1800" spc="-45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de</a:t>
            </a:r>
            <a:r>
              <a:rPr sz="1800" spc="-1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la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Nación</a:t>
            </a:r>
            <a:r>
              <a:rPr sz="1800" spc="-2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sancionó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la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ley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114" dirty="0">
                <a:latin typeface="Lucida Sans Unicode"/>
                <a:cs typeface="Lucida Sans Unicode"/>
              </a:rPr>
              <a:t>23.890,</a:t>
            </a:r>
            <a:r>
              <a:rPr sz="1800" spc="-110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que</a:t>
            </a:r>
            <a:r>
              <a:rPr sz="1800" spc="-1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fue </a:t>
            </a:r>
            <a:r>
              <a:rPr sz="1800" spc="-2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promulgada </a:t>
            </a:r>
            <a:r>
              <a:rPr sz="1800" spc="-5" dirty="0">
                <a:latin typeface="Lucida Sans Unicode"/>
                <a:cs typeface="Lucida Sans Unicode"/>
              </a:rPr>
              <a:t>en </a:t>
            </a:r>
            <a:r>
              <a:rPr sz="1800" spc="-30" dirty="0">
                <a:latin typeface="Lucida Sans Unicode"/>
                <a:cs typeface="Lucida Sans Unicode"/>
              </a:rPr>
              <a:t>octubre </a:t>
            </a:r>
            <a:r>
              <a:rPr sz="1800" spc="-35" dirty="0">
                <a:latin typeface="Lucida Sans Unicode"/>
                <a:cs typeface="Lucida Sans Unicode"/>
              </a:rPr>
              <a:t>del mismo </a:t>
            </a:r>
            <a:r>
              <a:rPr sz="1800" spc="-45" dirty="0">
                <a:latin typeface="Lucida Sans Unicode"/>
                <a:cs typeface="Lucida Sans Unicode"/>
              </a:rPr>
              <a:t>año, </a:t>
            </a:r>
            <a:r>
              <a:rPr sz="1800" spc="-5" dirty="0">
                <a:latin typeface="Lucida Sans Unicode"/>
                <a:cs typeface="Lucida Sans Unicode"/>
              </a:rPr>
              <a:t>en </a:t>
            </a:r>
            <a:r>
              <a:rPr sz="1800" spc="-35" dirty="0">
                <a:latin typeface="Lucida Sans Unicode"/>
                <a:cs typeface="Lucida Sans Unicode"/>
              </a:rPr>
              <a:t>el art. </a:t>
            </a:r>
            <a:r>
              <a:rPr sz="1800" spc="-110" dirty="0">
                <a:latin typeface="Lucida Sans Unicode"/>
                <a:cs typeface="Lucida Sans Unicode"/>
              </a:rPr>
              <a:t>4 </a:t>
            </a:r>
            <a:r>
              <a:rPr sz="1800" spc="-55" dirty="0">
                <a:latin typeface="Lucida Sans Unicode"/>
                <a:cs typeface="Lucida Sans Unicode"/>
              </a:rPr>
              <a:t>excluyó </a:t>
            </a:r>
            <a:r>
              <a:rPr sz="1800" spc="-35" dirty="0">
                <a:latin typeface="Lucida Sans Unicode"/>
                <a:cs typeface="Lucida Sans Unicode"/>
              </a:rPr>
              <a:t>del 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régimen general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45" dirty="0">
                <a:latin typeface="Lucida Sans Unicode"/>
                <a:cs typeface="Lucida Sans Unicode"/>
              </a:rPr>
              <a:t>las </a:t>
            </a:r>
            <a:r>
              <a:rPr sz="1800" spc="-25" dirty="0">
                <a:latin typeface="Lucida Sans Unicode"/>
                <a:cs typeface="Lucida Sans Unicode"/>
              </a:rPr>
              <a:t>obras </a:t>
            </a:r>
            <a:r>
              <a:rPr sz="1800" spc="-45" dirty="0">
                <a:latin typeface="Lucida Sans Unicode"/>
                <a:cs typeface="Lucida Sans Unicode"/>
              </a:rPr>
              <a:t>sociales </a:t>
            </a:r>
            <a:r>
              <a:rPr sz="1800" spc="5" dirty="0">
                <a:latin typeface="Lucida Sans Unicode"/>
                <a:cs typeface="Lucida Sans Unicode"/>
              </a:rPr>
              <a:t>a </a:t>
            </a:r>
            <a:r>
              <a:rPr sz="1800" spc="-35" dirty="0">
                <a:latin typeface="Lucida Sans Unicode"/>
                <a:cs typeface="Lucida Sans Unicode"/>
              </a:rPr>
              <a:t>la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45" dirty="0">
                <a:latin typeface="Lucida Sans Unicode"/>
                <a:cs typeface="Lucida Sans Unicode"/>
              </a:rPr>
              <a:t>las </a:t>
            </a:r>
            <a:r>
              <a:rPr sz="1800" spc="-35" dirty="0">
                <a:latin typeface="Lucida Sans Unicode"/>
                <a:cs typeface="Lucida Sans Unicode"/>
              </a:rPr>
              <a:t>universidades 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nacionales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y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del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5" dirty="0">
                <a:latin typeface="Lucida Sans Unicode"/>
                <a:cs typeface="Lucida Sans Unicode"/>
              </a:rPr>
              <a:t>Poder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55" dirty="0">
                <a:latin typeface="Lucida Sans Unicode"/>
                <a:cs typeface="Lucida Sans Unicode"/>
              </a:rPr>
              <a:t>Judicial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de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la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Nación.</a:t>
            </a:r>
            <a:endParaRPr sz="18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pc="835" dirty="0"/>
              <a:t>S</a:t>
            </a:r>
            <a:r>
              <a:rPr spc="655" dirty="0"/>
              <a:t>I</a:t>
            </a:r>
            <a:r>
              <a:rPr spc="835" dirty="0"/>
              <a:t>S</a:t>
            </a:r>
            <a:r>
              <a:rPr spc="825" dirty="0"/>
              <a:t>T</a:t>
            </a:r>
            <a:r>
              <a:rPr spc="969" dirty="0"/>
              <a:t>E</a:t>
            </a:r>
            <a:r>
              <a:rPr spc="1575" dirty="0"/>
              <a:t>M</a:t>
            </a:r>
            <a:r>
              <a:rPr spc="1065" dirty="0"/>
              <a:t>A</a:t>
            </a:r>
            <a:r>
              <a:rPr dirty="0"/>
              <a:t>	</a:t>
            </a:r>
            <a:r>
              <a:rPr spc="1290" dirty="0"/>
              <a:t>D</a:t>
            </a:r>
            <a:r>
              <a:rPr spc="735" dirty="0"/>
              <a:t>E</a:t>
            </a:r>
            <a:r>
              <a:rPr dirty="0"/>
              <a:t>	</a:t>
            </a:r>
            <a:r>
              <a:rPr spc="835" dirty="0"/>
              <a:t>S</a:t>
            </a:r>
            <a:r>
              <a:rPr spc="1300" dirty="0"/>
              <a:t>A</a:t>
            </a:r>
            <a:r>
              <a:rPr spc="795" dirty="0"/>
              <a:t>L</a:t>
            </a:r>
            <a:r>
              <a:rPr spc="1245" dirty="0"/>
              <a:t>U</a:t>
            </a:r>
            <a:r>
              <a:rPr spc="1055" dirty="0"/>
              <a:t>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7515" y="1826884"/>
            <a:ext cx="6821170" cy="6531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0534" algn="ctr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Verdana"/>
                <a:cs typeface="Verdana"/>
              </a:rPr>
              <a:t>ORGANIZACIÓN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5" dirty="0">
                <a:latin typeface="Verdana"/>
                <a:cs typeface="Verdana"/>
              </a:rPr>
              <a:t>Y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95" dirty="0">
                <a:latin typeface="Verdana"/>
                <a:cs typeface="Verdana"/>
              </a:rPr>
              <a:t>FUNCIONAMIENTO</a:t>
            </a:r>
            <a:endParaRPr sz="24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750" dirty="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</a:pPr>
            <a:r>
              <a:rPr sz="2100" b="1" spc="-145" dirty="0">
                <a:latin typeface="Tahoma"/>
                <a:cs typeface="Tahoma"/>
              </a:rPr>
              <a:t>5</a:t>
            </a:r>
            <a:r>
              <a:rPr sz="2100" b="1" spc="-200" dirty="0">
                <a:latin typeface="Tahoma"/>
                <a:cs typeface="Tahoma"/>
              </a:rPr>
              <a:t>°</a:t>
            </a:r>
            <a:r>
              <a:rPr sz="2100" b="1" spc="-245" dirty="0">
                <a:latin typeface="Tahoma"/>
                <a:cs typeface="Tahoma"/>
              </a:rPr>
              <a:t>)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50" dirty="0">
                <a:latin typeface="Tahoma"/>
                <a:cs typeface="Tahoma"/>
              </a:rPr>
              <a:t>O</a:t>
            </a:r>
            <a:r>
              <a:rPr sz="2100" b="1" spc="-5" dirty="0">
                <a:latin typeface="Tahoma"/>
                <a:cs typeface="Tahoma"/>
              </a:rPr>
              <a:t>b</a:t>
            </a:r>
            <a:r>
              <a:rPr sz="2100" b="1" spc="35" dirty="0">
                <a:latin typeface="Tahoma"/>
                <a:cs typeface="Tahoma"/>
              </a:rPr>
              <a:t>r</a:t>
            </a:r>
            <a:r>
              <a:rPr sz="2100" b="1" spc="5" dirty="0">
                <a:latin typeface="Tahoma"/>
                <a:cs typeface="Tahoma"/>
              </a:rPr>
              <a:t>a</a:t>
            </a:r>
            <a:r>
              <a:rPr sz="2100" b="1" spc="-40" dirty="0">
                <a:latin typeface="Tahoma"/>
                <a:cs typeface="Tahoma"/>
              </a:rPr>
              <a:t>s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45" dirty="0">
                <a:latin typeface="Tahoma"/>
                <a:cs typeface="Tahoma"/>
              </a:rPr>
              <a:t>s</a:t>
            </a:r>
            <a:r>
              <a:rPr sz="2100" b="1" dirty="0">
                <a:latin typeface="Tahoma"/>
                <a:cs typeface="Tahoma"/>
              </a:rPr>
              <a:t>o</a:t>
            </a:r>
            <a:r>
              <a:rPr sz="2100" b="1" spc="-35" dirty="0">
                <a:latin typeface="Tahoma"/>
                <a:cs typeface="Tahoma"/>
              </a:rPr>
              <a:t>c</a:t>
            </a:r>
            <a:r>
              <a:rPr sz="2100" b="1" dirty="0">
                <a:latin typeface="Tahoma"/>
                <a:cs typeface="Tahoma"/>
              </a:rPr>
              <a:t>i</a:t>
            </a:r>
            <a:r>
              <a:rPr sz="2100" b="1" spc="5" dirty="0">
                <a:latin typeface="Tahoma"/>
                <a:cs typeface="Tahoma"/>
              </a:rPr>
              <a:t>a</a:t>
            </a:r>
            <a:r>
              <a:rPr sz="2100" b="1" dirty="0">
                <a:latin typeface="Tahoma"/>
                <a:cs typeface="Tahoma"/>
              </a:rPr>
              <a:t>l</a:t>
            </a:r>
            <a:r>
              <a:rPr sz="2100" b="1" spc="-15" dirty="0">
                <a:latin typeface="Tahoma"/>
                <a:cs typeface="Tahoma"/>
              </a:rPr>
              <a:t>e</a:t>
            </a:r>
            <a:r>
              <a:rPr sz="2100" b="1" spc="-40" dirty="0">
                <a:latin typeface="Tahoma"/>
                <a:cs typeface="Tahoma"/>
              </a:rPr>
              <a:t>s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30" dirty="0">
                <a:latin typeface="Tahoma"/>
                <a:cs typeface="Tahoma"/>
              </a:rPr>
              <a:t>un</a:t>
            </a:r>
            <a:r>
              <a:rPr sz="2100" b="1" dirty="0">
                <a:latin typeface="Tahoma"/>
                <a:cs typeface="Tahoma"/>
              </a:rPr>
              <a:t>i</a:t>
            </a:r>
            <a:r>
              <a:rPr sz="2100" b="1" spc="-25" dirty="0">
                <a:latin typeface="Tahoma"/>
                <a:cs typeface="Tahoma"/>
              </a:rPr>
              <a:t>v</a:t>
            </a:r>
            <a:r>
              <a:rPr sz="2100" b="1" spc="-15" dirty="0">
                <a:latin typeface="Tahoma"/>
                <a:cs typeface="Tahoma"/>
              </a:rPr>
              <a:t>e</a:t>
            </a:r>
            <a:r>
              <a:rPr sz="2100" b="1" spc="35" dirty="0">
                <a:latin typeface="Tahoma"/>
                <a:cs typeface="Tahoma"/>
              </a:rPr>
              <a:t>r</a:t>
            </a:r>
            <a:r>
              <a:rPr sz="2100" b="1" spc="-45" dirty="0">
                <a:latin typeface="Tahoma"/>
                <a:cs typeface="Tahoma"/>
              </a:rPr>
              <a:t>s</a:t>
            </a:r>
            <a:r>
              <a:rPr sz="2100" b="1" dirty="0">
                <a:latin typeface="Tahoma"/>
                <a:cs typeface="Tahoma"/>
              </a:rPr>
              <a:t>i</a:t>
            </a:r>
            <a:r>
              <a:rPr sz="2100" b="1" spc="30" dirty="0">
                <a:latin typeface="Tahoma"/>
                <a:cs typeface="Tahoma"/>
              </a:rPr>
              <a:t>t</a:t>
            </a:r>
            <a:r>
              <a:rPr sz="2100" b="1" spc="5" dirty="0">
                <a:latin typeface="Tahoma"/>
                <a:cs typeface="Tahoma"/>
              </a:rPr>
              <a:t>a</a:t>
            </a:r>
            <a:r>
              <a:rPr sz="2100" b="1" spc="35" dirty="0">
                <a:latin typeface="Tahoma"/>
                <a:cs typeface="Tahoma"/>
              </a:rPr>
              <a:t>r</a:t>
            </a:r>
            <a:r>
              <a:rPr sz="2100" b="1" dirty="0">
                <a:latin typeface="Tahoma"/>
                <a:cs typeface="Tahoma"/>
              </a:rPr>
              <a:t>i</a:t>
            </a:r>
            <a:r>
              <a:rPr sz="2100" b="1" spc="5" dirty="0">
                <a:latin typeface="Tahoma"/>
                <a:cs typeface="Tahoma"/>
              </a:rPr>
              <a:t>a</a:t>
            </a:r>
            <a:r>
              <a:rPr sz="2100" b="1" spc="-40" dirty="0">
                <a:latin typeface="Tahoma"/>
                <a:cs typeface="Tahoma"/>
              </a:rPr>
              <a:t>s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229" dirty="0">
                <a:latin typeface="Tahoma"/>
                <a:cs typeface="Tahoma"/>
              </a:rPr>
              <a:t>-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20" dirty="0">
                <a:latin typeface="Tahoma"/>
                <a:cs typeface="Tahoma"/>
              </a:rPr>
              <a:t>L</a:t>
            </a:r>
            <a:r>
              <a:rPr sz="2100" b="1" spc="-15" dirty="0">
                <a:latin typeface="Tahoma"/>
                <a:cs typeface="Tahoma"/>
              </a:rPr>
              <a:t>ey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145" dirty="0">
                <a:latin typeface="Tahoma"/>
                <a:cs typeface="Tahoma"/>
              </a:rPr>
              <a:t>24</a:t>
            </a:r>
            <a:r>
              <a:rPr sz="2100" b="1" spc="-65" dirty="0">
                <a:latin typeface="Tahoma"/>
                <a:cs typeface="Tahoma"/>
              </a:rPr>
              <a:t>.</a:t>
            </a:r>
            <a:r>
              <a:rPr sz="2100" b="1" spc="-145" dirty="0">
                <a:latin typeface="Tahoma"/>
                <a:cs typeface="Tahoma"/>
              </a:rPr>
              <a:t>74</a:t>
            </a:r>
            <a:r>
              <a:rPr sz="2100" b="1" spc="-140" dirty="0">
                <a:latin typeface="Tahoma"/>
                <a:cs typeface="Tahoma"/>
              </a:rPr>
              <a:t>1</a:t>
            </a:r>
            <a:endParaRPr sz="2100" dirty="0">
              <a:latin typeface="Tahoma"/>
              <a:cs typeface="Tahoma"/>
            </a:endParaRPr>
          </a:p>
          <a:p>
            <a:pPr marL="12700" marR="7620" algn="just">
              <a:lnSpc>
                <a:spcPct val="115599"/>
              </a:lnSpc>
              <a:spcBef>
                <a:spcPts val="2515"/>
              </a:spcBef>
            </a:pPr>
            <a:r>
              <a:rPr sz="1800" spc="-25" dirty="0">
                <a:latin typeface="Lucida Sans Unicode"/>
                <a:cs typeface="Lucida Sans Unicode"/>
              </a:rPr>
              <a:t>El </a:t>
            </a:r>
            <a:r>
              <a:rPr sz="1800" spc="-114" dirty="0">
                <a:latin typeface="Lucida Sans Unicode"/>
                <a:cs typeface="Lucida Sans Unicode"/>
              </a:rPr>
              <a:t>18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35" dirty="0">
                <a:latin typeface="Lucida Sans Unicode"/>
                <a:cs typeface="Lucida Sans Unicode"/>
              </a:rPr>
              <a:t>diciembre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114" dirty="0">
                <a:latin typeface="Lucida Sans Unicode"/>
                <a:cs typeface="Lucida Sans Unicode"/>
              </a:rPr>
              <a:t>1996 </a:t>
            </a:r>
            <a:r>
              <a:rPr sz="1800" spc="-25" dirty="0">
                <a:latin typeface="Lucida Sans Unicode"/>
                <a:cs typeface="Lucida Sans Unicode"/>
              </a:rPr>
              <a:t>fue </a:t>
            </a:r>
            <a:r>
              <a:rPr sz="1800" spc="-35" dirty="0">
                <a:latin typeface="Lucida Sans Unicode"/>
                <a:cs typeface="Lucida Sans Unicode"/>
              </a:rPr>
              <a:t>promulgada la ley </a:t>
            </a:r>
            <a:r>
              <a:rPr sz="1800" spc="-110" dirty="0">
                <a:latin typeface="Lucida Sans Unicode"/>
                <a:cs typeface="Lucida Sans Unicode"/>
              </a:rPr>
              <a:t>24.741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10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Obras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Sociales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Universitarias.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El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60" dirty="0">
                <a:latin typeface="Lucida Sans Unicode"/>
                <a:cs typeface="Lucida Sans Unicode"/>
              </a:rPr>
              <a:t>art.1º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establece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que:</a:t>
            </a:r>
            <a:endParaRPr sz="18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15599"/>
              </a:lnSpc>
            </a:pPr>
            <a:r>
              <a:rPr sz="1800" i="1" spc="35" dirty="0">
                <a:latin typeface="Trebuchet MS"/>
                <a:cs typeface="Trebuchet MS"/>
              </a:rPr>
              <a:t>"Las</a:t>
            </a:r>
            <a:r>
              <a:rPr sz="1800" i="1" spc="-70" dirty="0">
                <a:latin typeface="Trebuchet MS"/>
                <a:cs typeface="Trebuchet MS"/>
              </a:rPr>
              <a:t> </a:t>
            </a:r>
            <a:r>
              <a:rPr sz="1800" i="1" spc="25" dirty="0">
                <a:latin typeface="Trebuchet MS"/>
                <a:cs typeface="Trebuchet MS"/>
              </a:rPr>
              <a:t>obras</a:t>
            </a:r>
            <a:r>
              <a:rPr sz="1800" i="1" spc="-70" dirty="0">
                <a:latin typeface="Trebuchet MS"/>
                <a:cs typeface="Trebuchet MS"/>
              </a:rPr>
              <a:t> </a:t>
            </a:r>
            <a:r>
              <a:rPr sz="1800" i="1" spc="-20" dirty="0">
                <a:latin typeface="Trebuchet MS"/>
                <a:cs typeface="Trebuchet MS"/>
              </a:rPr>
              <a:t>sociales</a:t>
            </a:r>
            <a:r>
              <a:rPr sz="1800" i="1" spc="-70" dirty="0">
                <a:latin typeface="Trebuchet MS"/>
                <a:cs typeface="Trebuchet MS"/>
              </a:rPr>
              <a:t> </a:t>
            </a:r>
            <a:r>
              <a:rPr sz="1800" i="1" spc="-25" dirty="0">
                <a:latin typeface="Trebuchet MS"/>
                <a:cs typeface="Trebuchet MS"/>
              </a:rPr>
              <a:t>de</a:t>
            </a:r>
            <a:r>
              <a:rPr sz="1800" i="1" spc="-70" dirty="0">
                <a:latin typeface="Trebuchet MS"/>
                <a:cs typeface="Trebuchet MS"/>
              </a:rPr>
              <a:t> </a:t>
            </a:r>
            <a:r>
              <a:rPr sz="1800" i="1" spc="-5" dirty="0">
                <a:latin typeface="Trebuchet MS"/>
                <a:cs typeface="Trebuchet MS"/>
              </a:rPr>
              <a:t>las</a:t>
            </a:r>
            <a:r>
              <a:rPr sz="1800" i="1" spc="-70" dirty="0">
                <a:latin typeface="Trebuchet MS"/>
                <a:cs typeface="Trebuchet MS"/>
              </a:rPr>
              <a:t> </a:t>
            </a:r>
            <a:r>
              <a:rPr sz="1800" i="1" spc="-15" dirty="0">
                <a:latin typeface="Trebuchet MS"/>
                <a:cs typeface="Trebuchet MS"/>
              </a:rPr>
              <a:t>universidades</a:t>
            </a:r>
            <a:r>
              <a:rPr sz="1800" i="1" spc="-70" dirty="0">
                <a:latin typeface="Trebuchet MS"/>
                <a:cs typeface="Trebuchet MS"/>
              </a:rPr>
              <a:t> </a:t>
            </a:r>
            <a:r>
              <a:rPr sz="1800" i="1" spc="-5" dirty="0">
                <a:latin typeface="Trebuchet MS"/>
                <a:cs typeface="Trebuchet MS"/>
              </a:rPr>
              <a:t>nacionales</a:t>
            </a:r>
            <a:r>
              <a:rPr sz="1800" i="1" spc="-65" dirty="0">
                <a:latin typeface="Trebuchet MS"/>
                <a:cs typeface="Trebuchet MS"/>
              </a:rPr>
              <a:t> </a:t>
            </a:r>
            <a:r>
              <a:rPr sz="1800" i="1" spc="-25" dirty="0">
                <a:latin typeface="Trebuchet MS"/>
                <a:cs typeface="Trebuchet MS"/>
              </a:rPr>
              <a:t>excluidas</a:t>
            </a:r>
            <a:r>
              <a:rPr sz="1800" i="1" spc="-70" dirty="0">
                <a:latin typeface="Trebuchet MS"/>
                <a:cs typeface="Trebuchet MS"/>
              </a:rPr>
              <a:t> </a:t>
            </a:r>
            <a:r>
              <a:rPr sz="1800" i="1" spc="10" dirty="0">
                <a:latin typeface="Trebuchet MS"/>
                <a:cs typeface="Trebuchet MS"/>
              </a:rPr>
              <a:t>por</a:t>
            </a:r>
            <a:r>
              <a:rPr sz="1800" i="1" spc="-70" dirty="0">
                <a:latin typeface="Trebuchet MS"/>
                <a:cs typeface="Trebuchet MS"/>
              </a:rPr>
              <a:t> </a:t>
            </a:r>
            <a:r>
              <a:rPr sz="1800" i="1" spc="-30" dirty="0">
                <a:latin typeface="Trebuchet MS"/>
                <a:cs typeface="Trebuchet MS"/>
              </a:rPr>
              <a:t>la </a:t>
            </a:r>
            <a:r>
              <a:rPr sz="1800" i="1" spc="-530" dirty="0">
                <a:latin typeface="Trebuchet MS"/>
                <a:cs typeface="Trebuchet MS"/>
              </a:rPr>
              <a:t> </a:t>
            </a:r>
            <a:r>
              <a:rPr sz="1800" i="1" spc="-90" dirty="0">
                <a:latin typeface="Trebuchet MS"/>
                <a:cs typeface="Trebuchet MS"/>
              </a:rPr>
              <a:t>ley </a:t>
            </a:r>
            <a:r>
              <a:rPr sz="1800" i="1" dirty="0">
                <a:latin typeface="Trebuchet MS"/>
                <a:cs typeface="Trebuchet MS"/>
              </a:rPr>
              <a:t>23.890 </a:t>
            </a:r>
            <a:r>
              <a:rPr sz="1800" i="1" spc="-60" dirty="0">
                <a:latin typeface="Trebuchet MS"/>
                <a:cs typeface="Trebuchet MS"/>
              </a:rPr>
              <a:t>del </a:t>
            </a:r>
            <a:r>
              <a:rPr sz="1800" i="1" spc="-30" dirty="0">
                <a:latin typeface="Trebuchet MS"/>
                <a:cs typeface="Trebuchet MS"/>
              </a:rPr>
              <a:t>régimen </a:t>
            </a:r>
            <a:r>
              <a:rPr sz="1800" i="1" spc="-35" dirty="0">
                <a:latin typeface="Trebuchet MS"/>
                <a:cs typeface="Trebuchet MS"/>
              </a:rPr>
              <a:t>general </a:t>
            </a:r>
            <a:r>
              <a:rPr sz="1800" i="1" spc="35" dirty="0">
                <a:latin typeface="Trebuchet MS"/>
                <a:cs typeface="Trebuchet MS"/>
              </a:rPr>
              <a:t>normado </a:t>
            </a:r>
            <a:r>
              <a:rPr sz="1800" i="1" spc="10" dirty="0">
                <a:latin typeface="Trebuchet MS"/>
                <a:cs typeface="Trebuchet MS"/>
              </a:rPr>
              <a:t>por </a:t>
            </a:r>
            <a:r>
              <a:rPr sz="1800" i="1" spc="-30" dirty="0">
                <a:latin typeface="Trebuchet MS"/>
                <a:cs typeface="Trebuchet MS"/>
              </a:rPr>
              <a:t>la </a:t>
            </a:r>
            <a:r>
              <a:rPr sz="1800" i="1" spc="-90" dirty="0">
                <a:latin typeface="Trebuchet MS"/>
                <a:cs typeface="Trebuchet MS"/>
              </a:rPr>
              <a:t>ley </a:t>
            </a:r>
            <a:r>
              <a:rPr sz="1800" i="1" spc="-35" dirty="0">
                <a:latin typeface="Trebuchet MS"/>
                <a:cs typeface="Trebuchet MS"/>
              </a:rPr>
              <a:t>23.660, </a:t>
            </a:r>
            <a:r>
              <a:rPr sz="1800" i="1" spc="40" dirty="0">
                <a:latin typeface="Trebuchet MS"/>
                <a:cs typeface="Trebuchet MS"/>
              </a:rPr>
              <a:t>son </a:t>
            </a:r>
            <a:r>
              <a:rPr sz="1800" i="1" spc="45" dirty="0">
                <a:latin typeface="Trebuchet MS"/>
                <a:cs typeface="Trebuchet MS"/>
              </a:rPr>
              <a:t> </a:t>
            </a:r>
            <a:r>
              <a:rPr sz="1800" i="1" spc="-25" dirty="0">
                <a:latin typeface="Trebuchet MS"/>
                <a:cs typeface="Trebuchet MS"/>
              </a:rPr>
              <a:t>entidades</a:t>
            </a:r>
            <a:r>
              <a:rPr sz="1800" i="1" spc="-20" dirty="0">
                <a:latin typeface="Trebuchet MS"/>
                <a:cs typeface="Trebuchet MS"/>
              </a:rPr>
              <a:t> </a:t>
            </a:r>
            <a:r>
              <a:rPr sz="1800" i="1" spc="-25" dirty="0">
                <a:latin typeface="Trebuchet MS"/>
                <a:cs typeface="Trebuchet MS"/>
              </a:rPr>
              <a:t>de</a:t>
            </a:r>
            <a:r>
              <a:rPr sz="1800" i="1" spc="-20" dirty="0">
                <a:latin typeface="Trebuchet MS"/>
                <a:cs typeface="Trebuchet MS"/>
              </a:rPr>
              <a:t> derecho</a:t>
            </a:r>
            <a:r>
              <a:rPr sz="1800" i="1" spc="-15" dirty="0">
                <a:latin typeface="Trebuchet MS"/>
                <a:cs typeface="Trebuchet MS"/>
              </a:rPr>
              <a:t> público</a:t>
            </a:r>
            <a:r>
              <a:rPr sz="1800" i="1" spc="-10" dirty="0">
                <a:latin typeface="Trebuchet MS"/>
                <a:cs typeface="Trebuchet MS"/>
              </a:rPr>
              <a:t> </a:t>
            </a:r>
            <a:r>
              <a:rPr sz="1800" i="1" spc="45" dirty="0">
                <a:latin typeface="Trebuchet MS"/>
                <a:cs typeface="Trebuchet MS"/>
              </a:rPr>
              <a:t>no</a:t>
            </a:r>
            <a:r>
              <a:rPr sz="1800" i="1" spc="50" dirty="0">
                <a:latin typeface="Trebuchet MS"/>
                <a:cs typeface="Trebuchet MS"/>
              </a:rPr>
              <a:t> </a:t>
            </a:r>
            <a:r>
              <a:rPr sz="1800" i="1" spc="-80" dirty="0">
                <a:latin typeface="Trebuchet MS"/>
                <a:cs typeface="Trebuchet MS"/>
              </a:rPr>
              <a:t>estatal,</a:t>
            </a:r>
            <a:r>
              <a:rPr sz="1800" i="1" spc="-75" dirty="0">
                <a:latin typeface="Trebuchet MS"/>
                <a:cs typeface="Trebuchet MS"/>
              </a:rPr>
              <a:t> </a:t>
            </a:r>
            <a:r>
              <a:rPr sz="1800" i="1" spc="20" dirty="0">
                <a:latin typeface="Trebuchet MS"/>
                <a:cs typeface="Trebuchet MS"/>
              </a:rPr>
              <a:t>con</a:t>
            </a:r>
            <a:r>
              <a:rPr sz="1800" i="1" spc="25" dirty="0">
                <a:latin typeface="Trebuchet MS"/>
                <a:cs typeface="Trebuchet MS"/>
              </a:rPr>
              <a:t> </a:t>
            </a:r>
            <a:r>
              <a:rPr sz="1800" i="1" spc="-20" dirty="0">
                <a:latin typeface="Trebuchet MS"/>
                <a:cs typeface="Trebuchet MS"/>
              </a:rPr>
              <a:t>individualidad </a:t>
            </a:r>
            <a:r>
              <a:rPr sz="1800" i="1" spc="-15" dirty="0">
                <a:latin typeface="Trebuchet MS"/>
                <a:cs typeface="Trebuchet MS"/>
              </a:rPr>
              <a:t> </a:t>
            </a:r>
            <a:r>
              <a:rPr sz="1800" i="1" spc="-65" dirty="0">
                <a:latin typeface="Trebuchet MS"/>
                <a:cs typeface="Trebuchet MS"/>
              </a:rPr>
              <a:t>jurídica, </a:t>
            </a:r>
            <a:r>
              <a:rPr sz="1800" i="1" spc="-30" dirty="0">
                <a:latin typeface="Trebuchet MS"/>
                <a:cs typeface="Trebuchet MS"/>
              </a:rPr>
              <a:t>financiera </a:t>
            </a:r>
            <a:r>
              <a:rPr sz="1800" i="1" spc="-60" dirty="0">
                <a:latin typeface="Trebuchet MS"/>
                <a:cs typeface="Trebuchet MS"/>
              </a:rPr>
              <a:t>y </a:t>
            </a:r>
            <a:r>
              <a:rPr sz="1800" i="1" spc="-25" dirty="0">
                <a:latin typeface="Trebuchet MS"/>
                <a:cs typeface="Trebuchet MS"/>
              </a:rPr>
              <a:t>administrativa </a:t>
            </a:r>
            <a:r>
              <a:rPr sz="1800" i="1" spc="-60" dirty="0">
                <a:latin typeface="Trebuchet MS"/>
                <a:cs typeface="Trebuchet MS"/>
              </a:rPr>
              <a:t>y </a:t>
            </a:r>
            <a:r>
              <a:rPr sz="1800" i="1" spc="-15" dirty="0">
                <a:latin typeface="Trebuchet MS"/>
                <a:cs typeface="Trebuchet MS"/>
              </a:rPr>
              <a:t>tendrán </a:t>
            </a:r>
            <a:r>
              <a:rPr sz="1800" i="1" spc="-105" dirty="0">
                <a:latin typeface="Trebuchet MS"/>
                <a:cs typeface="Trebuchet MS"/>
              </a:rPr>
              <a:t>el </a:t>
            </a:r>
            <a:r>
              <a:rPr sz="1800" i="1" spc="-35" dirty="0">
                <a:latin typeface="Trebuchet MS"/>
                <a:cs typeface="Trebuchet MS"/>
              </a:rPr>
              <a:t>carácter </a:t>
            </a:r>
            <a:r>
              <a:rPr sz="1800" i="1" spc="-25" dirty="0">
                <a:latin typeface="Trebuchet MS"/>
                <a:cs typeface="Trebuchet MS"/>
              </a:rPr>
              <a:t>de </a:t>
            </a:r>
            <a:r>
              <a:rPr sz="1800" i="1" spc="-60" dirty="0">
                <a:latin typeface="Trebuchet MS"/>
                <a:cs typeface="Trebuchet MS"/>
              </a:rPr>
              <a:t>sujeto </a:t>
            </a:r>
            <a:r>
              <a:rPr sz="1800" i="1" spc="-55" dirty="0">
                <a:latin typeface="Trebuchet MS"/>
                <a:cs typeface="Trebuchet MS"/>
              </a:rPr>
              <a:t> </a:t>
            </a:r>
            <a:r>
              <a:rPr sz="1800" i="1" spc="-25" dirty="0">
                <a:latin typeface="Trebuchet MS"/>
                <a:cs typeface="Trebuchet MS"/>
              </a:rPr>
              <a:t>de </a:t>
            </a:r>
            <a:r>
              <a:rPr sz="1800" i="1" spc="-20" dirty="0">
                <a:latin typeface="Trebuchet MS"/>
                <a:cs typeface="Trebuchet MS"/>
              </a:rPr>
              <a:t>derecho </a:t>
            </a:r>
            <a:r>
              <a:rPr sz="1800" i="1" spc="-15" dirty="0">
                <a:latin typeface="Trebuchet MS"/>
                <a:cs typeface="Trebuchet MS"/>
              </a:rPr>
              <a:t>conforme </a:t>
            </a:r>
            <a:r>
              <a:rPr sz="1800" i="1" spc="-40" dirty="0">
                <a:latin typeface="Trebuchet MS"/>
                <a:cs typeface="Trebuchet MS"/>
              </a:rPr>
              <a:t>lo </a:t>
            </a:r>
            <a:r>
              <a:rPr sz="1800" i="1" spc="-50" dirty="0">
                <a:latin typeface="Trebuchet MS"/>
                <a:cs typeface="Trebuchet MS"/>
              </a:rPr>
              <a:t>establece </a:t>
            </a:r>
            <a:r>
              <a:rPr sz="1800" i="1" spc="-105" dirty="0">
                <a:latin typeface="Trebuchet MS"/>
                <a:cs typeface="Trebuchet MS"/>
              </a:rPr>
              <a:t>el </a:t>
            </a:r>
            <a:r>
              <a:rPr sz="1800" i="1" spc="-5" dirty="0">
                <a:latin typeface="Trebuchet MS"/>
                <a:cs typeface="Trebuchet MS"/>
              </a:rPr>
              <a:t>Código </a:t>
            </a:r>
            <a:r>
              <a:rPr sz="1800" i="1" spc="-85" dirty="0">
                <a:latin typeface="Trebuchet MS"/>
                <a:cs typeface="Trebuchet MS"/>
              </a:rPr>
              <a:t>Civil </a:t>
            </a:r>
            <a:r>
              <a:rPr sz="1800" i="1" spc="-60" dirty="0">
                <a:latin typeface="Trebuchet MS"/>
                <a:cs typeface="Trebuchet MS"/>
              </a:rPr>
              <a:t>y </a:t>
            </a:r>
            <a:r>
              <a:rPr sz="1800" i="1" spc="-25" dirty="0">
                <a:latin typeface="Trebuchet MS"/>
                <a:cs typeface="Trebuchet MS"/>
              </a:rPr>
              <a:t>Comercial </a:t>
            </a:r>
            <a:r>
              <a:rPr sz="1800" i="1" spc="30" dirty="0">
                <a:latin typeface="Trebuchet MS"/>
                <a:cs typeface="Trebuchet MS"/>
              </a:rPr>
              <a:t>para </a:t>
            </a:r>
            <a:r>
              <a:rPr sz="1800" i="1" spc="35" dirty="0">
                <a:latin typeface="Trebuchet MS"/>
                <a:cs typeface="Trebuchet MS"/>
              </a:rPr>
              <a:t> </a:t>
            </a:r>
            <a:r>
              <a:rPr sz="1800" i="1" spc="-5" dirty="0">
                <a:latin typeface="Trebuchet MS"/>
                <a:cs typeface="Trebuchet MS"/>
              </a:rPr>
              <a:t>las</a:t>
            </a:r>
            <a:r>
              <a:rPr sz="1800" i="1" spc="-80" dirty="0">
                <a:latin typeface="Trebuchet MS"/>
                <a:cs typeface="Trebuchet MS"/>
              </a:rPr>
              <a:t> </a:t>
            </a:r>
            <a:r>
              <a:rPr sz="1800" i="1" spc="-25" dirty="0">
                <a:latin typeface="Trebuchet MS"/>
                <a:cs typeface="Trebuchet MS"/>
              </a:rPr>
              <a:t>entidades</a:t>
            </a:r>
            <a:r>
              <a:rPr sz="1800" i="1" spc="-75" dirty="0">
                <a:latin typeface="Trebuchet MS"/>
                <a:cs typeface="Trebuchet MS"/>
              </a:rPr>
              <a:t> </a:t>
            </a:r>
            <a:r>
              <a:rPr sz="1800" i="1" spc="20" dirty="0">
                <a:latin typeface="Trebuchet MS"/>
                <a:cs typeface="Trebuchet MS"/>
              </a:rPr>
              <a:t>con</a:t>
            </a:r>
            <a:r>
              <a:rPr sz="1800" i="1" spc="-75" dirty="0">
                <a:latin typeface="Trebuchet MS"/>
                <a:cs typeface="Trebuchet MS"/>
              </a:rPr>
              <a:t> </a:t>
            </a:r>
            <a:r>
              <a:rPr sz="1800" i="1" spc="-15" dirty="0">
                <a:latin typeface="Trebuchet MS"/>
                <a:cs typeface="Trebuchet MS"/>
              </a:rPr>
              <a:t>personería</a:t>
            </a:r>
            <a:r>
              <a:rPr sz="1800" i="1" spc="-75" dirty="0">
                <a:latin typeface="Trebuchet MS"/>
                <a:cs typeface="Trebuchet MS"/>
              </a:rPr>
              <a:t> </a:t>
            </a:r>
            <a:r>
              <a:rPr sz="1800" i="1" spc="-65" dirty="0">
                <a:latin typeface="Trebuchet MS"/>
                <a:cs typeface="Trebuchet MS"/>
              </a:rPr>
              <a:t>jurídica.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 dirty="0">
              <a:latin typeface="Trebuchet MS"/>
              <a:cs typeface="Trebuchet MS"/>
            </a:endParaRPr>
          </a:p>
          <a:p>
            <a:pPr marL="12700" marR="5080" algn="just">
              <a:lnSpc>
                <a:spcPct val="115599"/>
              </a:lnSpc>
            </a:pPr>
            <a:r>
              <a:rPr sz="1800" i="1" spc="15" dirty="0">
                <a:latin typeface="Trebuchet MS"/>
                <a:cs typeface="Trebuchet MS"/>
              </a:rPr>
              <a:t>Las </a:t>
            </a:r>
            <a:r>
              <a:rPr sz="1800" i="1" spc="30" dirty="0">
                <a:latin typeface="Trebuchet MS"/>
                <a:cs typeface="Trebuchet MS"/>
              </a:rPr>
              <a:t>mismas </a:t>
            </a:r>
            <a:r>
              <a:rPr sz="1800" i="1" spc="5" dirty="0">
                <a:latin typeface="Trebuchet MS"/>
                <a:cs typeface="Trebuchet MS"/>
              </a:rPr>
              <a:t>serán </a:t>
            </a:r>
            <a:r>
              <a:rPr sz="1800" i="1" spc="-50" dirty="0">
                <a:latin typeface="Trebuchet MS"/>
                <a:cs typeface="Trebuchet MS"/>
              </a:rPr>
              <a:t>libres </a:t>
            </a:r>
            <a:r>
              <a:rPr sz="1800" i="1" spc="-25" dirty="0">
                <a:latin typeface="Trebuchet MS"/>
                <a:cs typeface="Trebuchet MS"/>
              </a:rPr>
              <a:t>de </a:t>
            </a:r>
            <a:r>
              <a:rPr sz="1800" i="1" spc="-40" dirty="0">
                <a:latin typeface="Trebuchet MS"/>
                <a:cs typeface="Trebuchet MS"/>
              </a:rPr>
              <a:t>celebrar </a:t>
            </a:r>
            <a:r>
              <a:rPr sz="1800" i="1" spc="-5" dirty="0">
                <a:latin typeface="Trebuchet MS"/>
                <a:cs typeface="Trebuchet MS"/>
              </a:rPr>
              <a:t>convenios </a:t>
            </a:r>
            <a:r>
              <a:rPr sz="1800" i="1" spc="-60" dirty="0">
                <a:latin typeface="Trebuchet MS"/>
                <a:cs typeface="Trebuchet MS"/>
              </a:rPr>
              <a:t>y </a:t>
            </a:r>
            <a:r>
              <a:rPr sz="1800" i="1" spc="-75" dirty="0">
                <a:latin typeface="Trebuchet MS"/>
                <a:cs typeface="Trebuchet MS"/>
              </a:rPr>
              <a:t>recibir, </a:t>
            </a:r>
            <a:r>
              <a:rPr sz="1800" i="1" spc="-15" dirty="0">
                <a:latin typeface="Trebuchet MS"/>
                <a:cs typeface="Trebuchet MS"/>
              </a:rPr>
              <a:t>en </a:t>
            </a:r>
            <a:r>
              <a:rPr sz="1800" i="1" spc="-10" dirty="0">
                <a:latin typeface="Trebuchet MS"/>
                <a:cs typeface="Trebuchet MS"/>
              </a:rPr>
              <a:t>calidad </a:t>
            </a:r>
            <a:r>
              <a:rPr sz="1800" i="1" spc="-5" dirty="0">
                <a:latin typeface="Trebuchet MS"/>
                <a:cs typeface="Trebuchet MS"/>
              </a:rPr>
              <a:t> </a:t>
            </a:r>
            <a:r>
              <a:rPr sz="1800" i="1" spc="-25" dirty="0">
                <a:latin typeface="Trebuchet MS"/>
                <a:cs typeface="Trebuchet MS"/>
              </a:rPr>
              <a:t>de</a:t>
            </a:r>
            <a:r>
              <a:rPr sz="1800" i="1" spc="-75" dirty="0">
                <a:latin typeface="Trebuchet MS"/>
                <a:cs typeface="Trebuchet MS"/>
              </a:rPr>
              <a:t> </a:t>
            </a:r>
            <a:r>
              <a:rPr sz="1800" i="1" spc="-25" dirty="0">
                <a:latin typeface="Trebuchet MS"/>
                <a:cs typeface="Trebuchet MS"/>
              </a:rPr>
              <a:t>adherentes</a:t>
            </a:r>
            <a:r>
              <a:rPr sz="1800" i="1" spc="-70" dirty="0">
                <a:latin typeface="Trebuchet MS"/>
                <a:cs typeface="Trebuchet MS"/>
              </a:rPr>
              <a:t> </a:t>
            </a:r>
            <a:r>
              <a:rPr sz="1800" i="1" spc="-30" dirty="0">
                <a:latin typeface="Trebuchet MS"/>
                <a:cs typeface="Trebuchet MS"/>
              </a:rPr>
              <a:t>afiliados</a:t>
            </a:r>
            <a:r>
              <a:rPr sz="1800" i="1" spc="-75" dirty="0">
                <a:latin typeface="Trebuchet MS"/>
                <a:cs typeface="Trebuchet MS"/>
              </a:rPr>
              <a:t> </a:t>
            </a:r>
            <a:r>
              <a:rPr sz="1800" i="1" spc="-25" dirty="0">
                <a:latin typeface="Trebuchet MS"/>
                <a:cs typeface="Trebuchet MS"/>
              </a:rPr>
              <a:t>de</a:t>
            </a:r>
            <a:r>
              <a:rPr sz="1800" i="1" spc="-70" dirty="0">
                <a:latin typeface="Trebuchet MS"/>
                <a:cs typeface="Trebuchet MS"/>
              </a:rPr>
              <a:t> </a:t>
            </a:r>
            <a:r>
              <a:rPr sz="1800" i="1" spc="-15" dirty="0">
                <a:latin typeface="Trebuchet MS"/>
                <a:cs typeface="Trebuchet MS"/>
              </a:rPr>
              <a:t>otras</a:t>
            </a:r>
            <a:r>
              <a:rPr sz="1800" i="1" spc="-70" dirty="0">
                <a:latin typeface="Trebuchet MS"/>
                <a:cs typeface="Trebuchet MS"/>
              </a:rPr>
              <a:t> </a:t>
            </a:r>
            <a:r>
              <a:rPr sz="1800" i="1" spc="25" dirty="0">
                <a:latin typeface="Trebuchet MS"/>
                <a:cs typeface="Trebuchet MS"/>
              </a:rPr>
              <a:t>obras</a:t>
            </a:r>
            <a:r>
              <a:rPr sz="1800" i="1" spc="-75" dirty="0">
                <a:latin typeface="Trebuchet MS"/>
                <a:cs typeface="Trebuchet MS"/>
              </a:rPr>
              <a:t> </a:t>
            </a:r>
            <a:r>
              <a:rPr sz="1800" i="1" spc="-45" dirty="0">
                <a:latin typeface="Trebuchet MS"/>
                <a:cs typeface="Trebuchet MS"/>
              </a:rPr>
              <a:t>sociales,</a:t>
            </a:r>
            <a:r>
              <a:rPr sz="1800" i="1" spc="-70" dirty="0">
                <a:latin typeface="Trebuchet MS"/>
                <a:cs typeface="Trebuchet MS"/>
              </a:rPr>
              <a:t> </a:t>
            </a:r>
            <a:r>
              <a:rPr sz="1800" i="1" spc="-15" dirty="0">
                <a:latin typeface="Trebuchet MS"/>
                <a:cs typeface="Trebuchet MS"/>
              </a:rPr>
              <a:t>cualquiera</a:t>
            </a:r>
            <a:r>
              <a:rPr sz="1800" i="1" spc="-70" dirty="0">
                <a:latin typeface="Trebuchet MS"/>
                <a:cs typeface="Trebuchet MS"/>
              </a:rPr>
              <a:t> </a:t>
            </a:r>
            <a:r>
              <a:rPr sz="1800" i="1" spc="-40" dirty="0">
                <a:latin typeface="Trebuchet MS"/>
                <a:cs typeface="Trebuchet MS"/>
              </a:rPr>
              <a:t>fuera</a:t>
            </a:r>
            <a:r>
              <a:rPr sz="1800" i="1" spc="-75" dirty="0">
                <a:latin typeface="Trebuchet MS"/>
                <a:cs typeface="Trebuchet MS"/>
              </a:rPr>
              <a:t> </a:t>
            </a:r>
            <a:r>
              <a:rPr sz="1800" i="1" spc="35" dirty="0">
                <a:latin typeface="Trebuchet MS"/>
                <a:cs typeface="Trebuchet MS"/>
              </a:rPr>
              <a:t>su </a:t>
            </a:r>
            <a:r>
              <a:rPr sz="1800" i="1" spc="-530" dirty="0">
                <a:latin typeface="Trebuchet MS"/>
                <a:cs typeface="Trebuchet MS"/>
              </a:rPr>
              <a:t> </a:t>
            </a:r>
            <a:r>
              <a:rPr sz="1800" i="1" spc="-30" dirty="0">
                <a:latin typeface="Trebuchet MS"/>
                <a:cs typeface="Trebuchet MS"/>
              </a:rPr>
              <a:t>régimen </a:t>
            </a:r>
            <a:r>
              <a:rPr sz="1800" i="1" spc="-25" dirty="0">
                <a:latin typeface="Trebuchet MS"/>
                <a:cs typeface="Trebuchet MS"/>
              </a:rPr>
              <a:t>de </a:t>
            </a:r>
            <a:r>
              <a:rPr sz="1800" i="1" dirty="0">
                <a:latin typeface="Trebuchet MS"/>
                <a:cs typeface="Trebuchet MS"/>
              </a:rPr>
              <a:t>acuerdo </a:t>
            </a:r>
            <a:r>
              <a:rPr sz="1800" i="1" spc="70" dirty="0">
                <a:latin typeface="Trebuchet MS"/>
                <a:cs typeface="Trebuchet MS"/>
              </a:rPr>
              <a:t>a </a:t>
            </a:r>
            <a:r>
              <a:rPr sz="1800" i="1" spc="-5" dirty="0">
                <a:latin typeface="Trebuchet MS"/>
                <a:cs typeface="Trebuchet MS"/>
              </a:rPr>
              <a:t>las </a:t>
            </a:r>
            <a:r>
              <a:rPr sz="1800" i="1" spc="35" dirty="0">
                <a:latin typeface="Trebuchet MS"/>
                <a:cs typeface="Trebuchet MS"/>
              </a:rPr>
              <a:t>normas </a:t>
            </a:r>
            <a:r>
              <a:rPr sz="1800" i="1" spc="-5" dirty="0">
                <a:latin typeface="Trebuchet MS"/>
                <a:cs typeface="Trebuchet MS"/>
              </a:rPr>
              <a:t>que </a:t>
            </a:r>
            <a:r>
              <a:rPr sz="1800" i="1" spc="-30" dirty="0">
                <a:latin typeface="Trebuchet MS"/>
                <a:cs typeface="Trebuchet MS"/>
              </a:rPr>
              <a:t>establezcan la </a:t>
            </a:r>
            <a:r>
              <a:rPr sz="1800" i="1" spc="-35" dirty="0">
                <a:latin typeface="Trebuchet MS"/>
                <a:cs typeface="Trebuchet MS"/>
              </a:rPr>
              <a:t>legislación </a:t>
            </a:r>
            <a:r>
              <a:rPr sz="1800" i="1" spc="-30" dirty="0">
                <a:latin typeface="Trebuchet MS"/>
                <a:cs typeface="Trebuchet MS"/>
              </a:rPr>
              <a:t> </a:t>
            </a:r>
            <a:r>
              <a:rPr sz="1800" i="1" spc="-65" dirty="0">
                <a:latin typeface="Trebuchet MS"/>
                <a:cs typeface="Trebuchet MS"/>
              </a:rPr>
              <a:t>vigente </a:t>
            </a:r>
            <a:r>
              <a:rPr sz="1800" i="1" spc="-60" dirty="0">
                <a:latin typeface="Trebuchet MS"/>
                <a:cs typeface="Trebuchet MS"/>
              </a:rPr>
              <a:t>y </a:t>
            </a:r>
            <a:r>
              <a:rPr sz="1800" i="1" spc="-15" dirty="0">
                <a:latin typeface="Trebuchet MS"/>
                <a:cs typeface="Trebuchet MS"/>
              </a:rPr>
              <a:t>los </a:t>
            </a:r>
            <a:r>
              <a:rPr sz="1800" i="1" spc="-40" dirty="0">
                <a:latin typeface="Trebuchet MS"/>
                <a:cs typeface="Trebuchet MS"/>
              </a:rPr>
              <a:t>respectivos </a:t>
            </a:r>
            <a:r>
              <a:rPr sz="1800" i="1" spc="-65" dirty="0">
                <a:latin typeface="Trebuchet MS"/>
                <a:cs typeface="Trebuchet MS"/>
              </a:rPr>
              <a:t>estatutos. </a:t>
            </a:r>
            <a:r>
              <a:rPr sz="1800" i="1" spc="-35" dirty="0">
                <a:latin typeface="Trebuchet MS"/>
                <a:cs typeface="Trebuchet MS"/>
              </a:rPr>
              <a:t>Asimismo, </a:t>
            </a:r>
            <a:r>
              <a:rPr sz="1800" i="1" spc="-25" dirty="0">
                <a:latin typeface="Trebuchet MS"/>
                <a:cs typeface="Trebuchet MS"/>
              </a:rPr>
              <a:t>se </a:t>
            </a:r>
            <a:r>
              <a:rPr sz="1800" i="1" spc="-15" dirty="0">
                <a:latin typeface="Trebuchet MS"/>
                <a:cs typeface="Trebuchet MS"/>
              </a:rPr>
              <a:t>garantiza </a:t>
            </a:r>
            <a:r>
              <a:rPr sz="1800" i="1" spc="10" dirty="0">
                <a:latin typeface="Trebuchet MS"/>
                <a:cs typeface="Trebuchet MS"/>
              </a:rPr>
              <a:t>por </a:t>
            </a:r>
            <a:r>
              <a:rPr sz="1800" i="1" spc="-30" dirty="0">
                <a:latin typeface="Trebuchet MS"/>
                <a:cs typeface="Trebuchet MS"/>
              </a:rPr>
              <a:t>la </a:t>
            </a:r>
            <a:r>
              <a:rPr sz="1800" i="1" spc="-25" dirty="0">
                <a:latin typeface="Trebuchet MS"/>
                <a:cs typeface="Trebuchet MS"/>
              </a:rPr>
              <a:t> </a:t>
            </a:r>
            <a:r>
              <a:rPr sz="1800" i="1" spc="-45" dirty="0">
                <a:latin typeface="Trebuchet MS"/>
                <a:cs typeface="Trebuchet MS"/>
              </a:rPr>
              <a:t>presente </a:t>
            </a:r>
            <a:r>
              <a:rPr sz="1800" i="1" spc="-105" dirty="0">
                <a:latin typeface="Trebuchet MS"/>
                <a:cs typeface="Trebuchet MS"/>
              </a:rPr>
              <a:t>el </a:t>
            </a:r>
            <a:r>
              <a:rPr sz="1800" i="1" spc="-20" dirty="0">
                <a:latin typeface="Trebuchet MS"/>
                <a:cs typeface="Trebuchet MS"/>
              </a:rPr>
              <a:t>derecho </a:t>
            </a:r>
            <a:r>
              <a:rPr sz="1800" i="1" spc="-25" dirty="0">
                <a:latin typeface="Trebuchet MS"/>
                <a:cs typeface="Trebuchet MS"/>
              </a:rPr>
              <a:t>de </a:t>
            </a:r>
            <a:r>
              <a:rPr sz="1800" i="1" spc="-15" dirty="0">
                <a:latin typeface="Trebuchet MS"/>
                <a:cs typeface="Trebuchet MS"/>
              </a:rPr>
              <a:t>los </a:t>
            </a:r>
            <a:r>
              <a:rPr sz="1800" i="1" spc="-20" dirty="0">
                <a:latin typeface="Trebuchet MS"/>
                <a:cs typeface="Trebuchet MS"/>
              </a:rPr>
              <a:t>trabajadores </a:t>
            </a:r>
            <a:r>
              <a:rPr sz="1800" i="1" spc="-35" dirty="0">
                <a:latin typeface="Trebuchet MS"/>
                <a:cs typeface="Trebuchet MS"/>
              </a:rPr>
              <a:t>universitarios </a:t>
            </a:r>
            <a:r>
              <a:rPr sz="1800" i="1" spc="70" dirty="0">
                <a:latin typeface="Trebuchet MS"/>
                <a:cs typeface="Trebuchet MS"/>
              </a:rPr>
              <a:t>a </a:t>
            </a:r>
            <a:r>
              <a:rPr sz="1800" i="1" spc="-30" dirty="0">
                <a:latin typeface="Trebuchet MS"/>
                <a:cs typeface="Trebuchet MS"/>
              </a:rPr>
              <a:t>la </a:t>
            </a:r>
            <a:r>
              <a:rPr sz="1800" i="1" spc="-45" dirty="0">
                <a:latin typeface="Trebuchet MS"/>
                <a:cs typeface="Trebuchet MS"/>
              </a:rPr>
              <a:t>elección </a:t>
            </a:r>
            <a:r>
              <a:rPr sz="1800" i="1" spc="-40" dirty="0">
                <a:latin typeface="Trebuchet MS"/>
                <a:cs typeface="Trebuchet MS"/>
              </a:rPr>
              <a:t> </a:t>
            </a:r>
            <a:r>
              <a:rPr sz="1800" i="1" spc="-25" dirty="0">
                <a:latin typeface="Trebuchet MS"/>
                <a:cs typeface="Trebuchet MS"/>
              </a:rPr>
              <a:t>de</a:t>
            </a:r>
            <a:r>
              <a:rPr sz="1800" i="1" spc="-80" dirty="0">
                <a:latin typeface="Trebuchet MS"/>
                <a:cs typeface="Trebuchet MS"/>
              </a:rPr>
              <a:t> </a:t>
            </a:r>
            <a:r>
              <a:rPr sz="1800" i="1" spc="-30" dirty="0">
                <a:latin typeface="Trebuchet MS"/>
                <a:cs typeface="Trebuchet MS"/>
              </a:rPr>
              <a:t>la</a:t>
            </a:r>
            <a:r>
              <a:rPr sz="1800" i="1" spc="-75" dirty="0">
                <a:latin typeface="Trebuchet MS"/>
                <a:cs typeface="Trebuchet MS"/>
              </a:rPr>
              <a:t> </a:t>
            </a:r>
            <a:r>
              <a:rPr sz="1800" i="1" spc="25" dirty="0">
                <a:latin typeface="Trebuchet MS"/>
                <a:cs typeface="Trebuchet MS"/>
              </a:rPr>
              <a:t>obra</a:t>
            </a:r>
            <a:r>
              <a:rPr sz="1800" i="1" spc="-75" dirty="0">
                <a:latin typeface="Trebuchet MS"/>
                <a:cs typeface="Trebuchet MS"/>
              </a:rPr>
              <a:t> </a:t>
            </a:r>
            <a:r>
              <a:rPr sz="1800" i="1" spc="-80" dirty="0">
                <a:latin typeface="Trebuchet MS"/>
                <a:cs typeface="Trebuchet MS"/>
              </a:rPr>
              <a:t>social”.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2750" y="3171780"/>
            <a:ext cx="80992" cy="8099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2750" y="4440656"/>
            <a:ext cx="80992" cy="8099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1859" y="9282697"/>
            <a:ext cx="681676" cy="76690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pc="835" dirty="0"/>
              <a:t>S</a:t>
            </a:r>
            <a:r>
              <a:rPr spc="655" dirty="0"/>
              <a:t>I</a:t>
            </a:r>
            <a:r>
              <a:rPr spc="835" dirty="0"/>
              <a:t>S</a:t>
            </a:r>
            <a:r>
              <a:rPr spc="825" dirty="0"/>
              <a:t>T</a:t>
            </a:r>
            <a:r>
              <a:rPr spc="969" dirty="0"/>
              <a:t>E</a:t>
            </a:r>
            <a:r>
              <a:rPr spc="1575" dirty="0"/>
              <a:t>M</a:t>
            </a:r>
            <a:r>
              <a:rPr spc="1065" dirty="0"/>
              <a:t>A</a:t>
            </a:r>
            <a:r>
              <a:rPr dirty="0"/>
              <a:t>	</a:t>
            </a:r>
            <a:r>
              <a:rPr spc="1290" dirty="0"/>
              <a:t>D</a:t>
            </a:r>
            <a:r>
              <a:rPr spc="735" dirty="0"/>
              <a:t>E</a:t>
            </a:r>
            <a:r>
              <a:rPr dirty="0"/>
              <a:t>	</a:t>
            </a:r>
            <a:r>
              <a:rPr spc="835" dirty="0"/>
              <a:t>S</a:t>
            </a:r>
            <a:r>
              <a:rPr spc="1300" dirty="0"/>
              <a:t>A</a:t>
            </a:r>
            <a:r>
              <a:rPr spc="795" dirty="0"/>
              <a:t>L</a:t>
            </a:r>
            <a:r>
              <a:rPr spc="1245" dirty="0"/>
              <a:t>U</a:t>
            </a:r>
            <a:r>
              <a:rPr spc="1055" dirty="0"/>
              <a:t>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7570" y="1625553"/>
            <a:ext cx="6821170" cy="8070850"/>
          </a:xfrm>
          <a:prstGeom prst="rect">
            <a:avLst/>
          </a:prstGeom>
        </p:spPr>
        <p:txBody>
          <a:bodyPr vert="horz" wrap="square" lIns="0" tIns="213995" rIns="0" bIns="0" rtlCol="0">
            <a:spAutoFit/>
          </a:bodyPr>
          <a:lstStyle/>
          <a:p>
            <a:pPr marL="170180" algn="ctr">
              <a:lnSpc>
                <a:spcPct val="100000"/>
              </a:lnSpc>
              <a:spcBef>
                <a:spcPts val="1685"/>
              </a:spcBef>
            </a:pPr>
            <a:r>
              <a:rPr sz="2400" spc="-140" dirty="0">
                <a:latin typeface="Verdana"/>
                <a:cs typeface="Verdana"/>
              </a:rPr>
              <a:t>ORGANIZACIÓN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5" dirty="0">
                <a:latin typeface="Verdana"/>
                <a:cs typeface="Verdana"/>
              </a:rPr>
              <a:t>Y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95" dirty="0">
                <a:latin typeface="Verdana"/>
                <a:cs typeface="Verdana"/>
              </a:rPr>
              <a:t>FUNCIONAMIENTO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sz="2100" b="1" spc="-145" dirty="0">
                <a:latin typeface="Tahoma"/>
                <a:cs typeface="Tahoma"/>
              </a:rPr>
              <a:t>5</a:t>
            </a:r>
            <a:r>
              <a:rPr sz="2100" b="1" spc="-200" dirty="0">
                <a:latin typeface="Tahoma"/>
                <a:cs typeface="Tahoma"/>
              </a:rPr>
              <a:t>°</a:t>
            </a:r>
            <a:r>
              <a:rPr sz="2100" b="1" spc="-245" dirty="0">
                <a:latin typeface="Tahoma"/>
                <a:cs typeface="Tahoma"/>
              </a:rPr>
              <a:t>)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50" dirty="0">
                <a:latin typeface="Tahoma"/>
                <a:cs typeface="Tahoma"/>
              </a:rPr>
              <a:t>O</a:t>
            </a:r>
            <a:r>
              <a:rPr sz="2100" b="1" spc="-5" dirty="0">
                <a:latin typeface="Tahoma"/>
                <a:cs typeface="Tahoma"/>
              </a:rPr>
              <a:t>b</a:t>
            </a:r>
            <a:r>
              <a:rPr sz="2100" b="1" spc="35" dirty="0">
                <a:latin typeface="Tahoma"/>
                <a:cs typeface="Tahoma"/>
              </a:rPr>
              <a:t>r</a:t>
            </a:r>
            <a:r>
              <a:rPr sz="2100" b="1" spc="5" dirty="0">
                <a:latin typeface="Tahoma"/>
                <a:cs typeface="Tahoma"/>
              </a:rPr>
              <a:t>a</a:t>
            </a:r>
            <a:r>
              <a:rPr sz="2100" b="1" spc="-40" dirty="0">
                <a:latin typeface="Tahoma"/>
                <a:cs typeface="Tahoma"/>
              </a:rPr>
              <a:t>s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45" dirty="0">
                <a:latin typeface="Tahoma"/>
                <a:cs typeface="Tahoma"/>
              </a:rPr>
              <a:t>s</a:t>
            </a:r>
            <a:r>
              <a:rPr sz="2100" b="1" dirty="0">
                <a:latin typeface="Tahoma"/>
                <a:cs typeface="Tahoma"/>
              </a:rPr>
              <a:t>o</a:t>
            </a:r>
            <a:r>
              <a:rPr sz="2100" b="1" spc="-35" dirty="0">
                <a:latin typeface="Tahoma"/>
                <a:cs typeface="Tahoma"/>
              </a:rPr>
              <a:t>c</a:t>
            </a:r>
            <a:r>
              <a:rPr sz="2100" b="1" dirty="0">
                <a:latin typeface="Tahoma"/>
                <a:cs typeface="Tahoma"/>
              </a:rPr>
              <a:t>i</a:t>
            </a:r>
            <a:r>
              <a:rPr sz="2100" b="1" spc="5" dirty="0">
                <a:latin typeface="Tahoma"/>
                <a:cs typeface="Tahoma"/>
              </a:rPr>
              <a:t>a</a:t>
            </a:r>
            <a:r>
              <a:rPr sz="2100" b="1" dirty="0">
                <a:latin typeface="Tahoma"/>
                <a:cs typeface="Tahoma"/>
              </a:rPr>
              <a:t>l</a:t>
            </a:r>
            <a:r>
              <a:rPr sz="2100" b="1" spc="-15" dirty="0">
                <a:latin typeface="Tahoma"/>
                <a:cs typeface="Tahoma"/>
              </a:rPr>
              <a:t>e</a:t>
            </a:r>
            <a:r>
              <a:rPr sz="2100" b="1" spc="-40" dirty="0">
                <a:latin typeface="Tahoma"/>
                <a:cs typeface="Tahoma"/>
              </a:rPr>
              <a:t>s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30" dirty="0">
                <a:latin typeface="Tahoma"/>
                <a:cs typeface="Tahoma"/>
              </a:rPr>
              <a:t>un</a:t>
            </a:r>
            <a:r>
              <a:rPr sz="2100" b="1" dirty="0">
                <a:latin typeface="Tahoma"/>
                <a:cs typeface="Tahoma"/>
              </a:rPr>
              <a:t>i</a:t>
            </a:r>
            <a:r>
              <a:rPr sz="2100" b="1" spc="-25" dirty="0">
                <a:latin typeface="Tahoma"/>
                <a:cs typeface="Tahoma"/>
              </a:rPr>
              <a:t>v</a:t>
            </a:r>
            <a:r>
              <a:rPr sz="2100" b="1" spc="-15" dirty="0">
                <a:latin typeface="Tahoma"/>
                <a:cs typeface="Tahoma"/>
              </a:rPr>
              <a:t>e</a:t>
            </a:r>
            <a:r>
              <a:rPr sz="2100" b="1" spc="35" dirty="0">
                <a:latin typeface="Tahoma"/>
                <a:cs typeface="Tahoma"/>
              </a:rPr>
              <a:t>r</a:t>
            </a:r>
            <a:r>
              <a:rPr sz="2100" b="1" spc="-45" dirty="0">
                <a:latin typeface="Tahoma"/>
                <a:cs typeface="Tahoma"/>
              </a:rPr>
              <a:t>s</a:t>
            </a:r>
            <a:r>
              <a:rPr sz="2100" b="1" dirty="0">
                <a:latin typeface="Tahoma"/>
                <a:cs typeface="Tahoma"/>
              </a:rPr>
              <a:t>i</a:t>
            </a:r>
            <a:r>
              <a:rPr sz="2100" b="1" spc="30" dirty="0">
                <a:latin typeface="Tahoma"/>
                <a:cs typeface="Tahoma"/>
              </a:rPr>
              <a:t>t</a:t>
            </a:r>
            <a:r>
              <a:rPr sz="2100" b="1" spc="5" dirty="0">
                <a:latin typeface="Tahoma"/>
                <a:cs typeface="Tahoma"/>
              </a:rPr>
              <a:t>a</a:t>
            </a:r>
            <a:r>
              <a:rPr sz="2100" b="1" spc="35" dirty="0">
                <a:latin typeface="Tahoma"/>
                <a:cs typeface="Tahoma"/>
              </a:rPr>
              <a:t>r</a:t>
            </a:r>
            <a:r>
              <a:rPr sz="2100" b="1" dirty="0">
                <a:latin typeface="Tahoma"/>
                <a:cs typeface="Tahoma"/>
              </a:rPr>
              <a:t>i</a:t>
            </a:r>
            <a:r>
              <a:rPr sz="2100" b="1" spc="5" dirty="0">
                <a:latin typeface="Tahoma"/>
                <a:cs typeface="Tahoma"/>
              </a:rPr>
              <a:t>a</a:t>
            </a:r>
            <a:r>
              <a:rPr sz="2100" b="1" spc="-40" dirty="0">
                <a:latin typeface="Tahoma"/>
                <a:cs typeface="Tahoma"/>
              </a:rPr>
              <a:t>s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229" dirty="0">
                <a:latin typeface="Tahoma"/>
                <a:cs typeface="Tahoma"/>
              </a:rPr>
              <a:t>-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20" dirty="0">
                <a:latin typeface="Tahoma"/>
                <a:cs typeface="Tahoma"/>
              </a:rPr>
              <a:t>L</a:t>
            </a:r>
            <a:r>
              <a:rPr sz="2100" b="1" spc="-15" dirty="0">
                <a:latin typeface="Tahoma"/>
                <a:cs typeface="Tahoma"/>
              </a:rPr>
              <a:t>ey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145" dirty="0">
                <a:latin typeface="Tahoma"/>
                <a:cs typeface="Tahoma"/>
              </a:rPr>
              <a:t>24</a:t>
            </a:r>
            <a:r>
              <a:rPr sz="2100" b="1" spc="-65" dirty="0">
                <a:latin typeface="Tahoma"/>
                <a:cs typeface="Tahoma"/>
              </a:rPr>
              <a:t>.</a:t>
            </a:r>
            <a:r>
              <a:rPr sz="2100" b="1" spc="-145" dirty="0">
                <a:latin typeface="Tahoma"/>
                <a:cs typeface="Tahoma"/>
              </a:rPr>
              <a:t>74</a:t>
            </a:r>
            <a:r>
              <a:rPr sz="2100" b="1" spc="-140" dirty="0">
                <a:latin typeface="Tahoma"/>
                <a:cs typeface="Tahoma"/>
              </a:rPr>
              <a:t>1</a:t>
            </a:r>
            <a:endParaRPr sz="2100">
              <a:latin typeface="Tahoma"/>
              <a:cs typeface="Tahoma"/>
            </a:endParaRPr>
          </a:p>
          <a:p>
            <a:pPr marL="401320" marR="5715" algn="just">
              <a:lnSpc>
                <a:spcPct val="115599"/>
              </a:lnSpc>
              <a:spcBef>
                <a:spcPts val="2520"/>
              </a:spcBef>
            </a:pPr>
            <a:r>
              <a:rPr sz="1800" spc="-20" dirty="0">
                <a:latin typeface="Lucida Sans Unicode"/>
                <a:cs typeface="Lucida Sans Unicode"/>
              </a:rPr>
              <a:t>Esta </a:t>
            </a:r>
            <a:r>
              <a:rPr sz="1800" spc="-10" dirty="0">
                <a:latin typeface="Lucida Sans Unicode"/>
                <a:cs typeface="Lucida Sans Unicode"/>
              </a:rPr>
              <a:t>norma </a:t>
            </a:r>
            <a:r>
              <a:rPr sz="1800" spc="-20" dirty="0">
                <a:latin typeface="Lucida Sans Unicode"/>
                <a:cs typeface="Lucida Sans Unicode"/>
              </a:rPr>
              <a:t>determina </a:t>
            </a:r>
            <a:r>
              <a:rPr sz="1800" spc="-15" dirty="0">
                <a:latin typeface="Lucida Sans Unicode"/>
                <a:cs typeface="Lucida Sans Unicode"/>
              </a:rPr>
              <a:t>que </a:t>
            </a:r>
            <a:r>
              <a:rPr sz="1800" spc="-30" dirty="0">
                <a:latin typeface="Lucida Sans Unicode"/>
                <a:cs typeface="Lucida Sans Unicode"/>
              </a:rPr>
              <a:t>se </a:t>
            </a:r>
            <a:r>
              <a:rPr sz="1800" spc="-20" dirty="0">
                <a:latin typeface="Lucida Sans Unicode"/>
                <a:cs typeface="Lucida Sans Unicode"/>
              </a:rPr>
              <a:t>trata </a:t>
            </a:r>
            <a:r>
              <a:rPr sz="1800" spc="-15" dirty="0">
                <a:latin typeface="Lucida Sans Unicode"/>
                <a:cs typeface="Lucida Sans Unicode"/>
              </a:rPr>
              <a:t>de un </a:t>
            </a:r>
            <a:r>
              <a:rPr sz="1800" spc="-35" dirty="0">
                <a:latin typeface="Lucida Sans Unicode"/>
                <a:cs typeface="Lucida Sans Unicode"/>
              </a:rPr>
              <a:t>régimen propio y </a:t>
            </a:r>
            <a:r>
              <a:rPr sz="1800" spc="-555" dirty="0">
                <a:latin typeface="Lucida Sans Unicode"/>
                <a:cs typeface="Lucida Sans Unicode"/>
              </a:rPr>
              <a:t> </a:t>
            </a:r>
            <a:r>
              <a:rPr sz="1800" spc="-65" dirty="0">
                <a:latin typeface="Lucida Sans Unicode"/>
                <a:cs typeface="Lucida Sans Unicode"/>
              </a:rPr>
              <a:t>exclusivo, </a:t>
            </a:r>
            <a:r>
              <a:rPr sz="1800" spc="-30" dirty="0">
                <a:latin typeface="Lucida Sans Unicode"/>
                <a:cs typeface="Lucida Sans Unicode"/>
              </a:rPr>
              <a:t>es </a:t>
            </a:r>
            <a:r>
              <a:rPr sz="1800" spc="-55" dirty="0">
                <a:latin typeface="Lucida Sans Unicode"/>
                <a:cs typeface="Lucida Sans Unicode"/>
              </a:rPr>
              <a:t>decir, </a:t>
            </a:r>
            <a:r>
              <a:rPr sz="1800" spc="-15" dirty="0">
                <a:latin typeface="Lucida Sans Unicode"/>
                <a:cs typeface="Lucida Sans Unicode"/>
              </a:rPr>
              <a:t>que </a:t>
            </a:r>
            <a:r>
              <a:rPr sz="1800" spc="-30" dirty="0">
                <a:latin typeface="Lucida Sans Unicode"/>
                <a:cs typeface="Lucida Sans Unicode"/>
              </a:rPr>
              <a:t>se </a:t>
            </a:r>
            <a:r>
              <a:rPr sz="1800" spc="-20" dirty="0">
                <a:latin typeface="Lucida Sans Unicode"/>
                <a:cs typeface="Lucida Sans Unicode"/>
              </a:rPr>
              <a:t>encuentran </a:t>
            </a:r>
            <a:r>
              <a:rPr sz="1800" spc="-15" dirty="0">
                <a:latin typeface="Lucida Sans Unicode"/>
                <a:cs typeface="Lucida Sans Unicode"/>
              </a:rPr>
              <a:t>fuera </a:t>
            </a:r>
            <a:r>
              <a:rPr sz="1800" spc="-35" dirty="0">
                <a:latin typeface="Lucida Sans Unicode"/>
                <a:cs typeface="Lucida Sans Unicode"/>
              </a:rPr>
              <a:t>del régimen 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general</a:t>
            </a:r>
            <a:r>
              <a:rPr sz="1800" spc="-110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de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obras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50" dirty="0">
                <a:latin typeface="Lucida Sans Unicode"/>
                <a:cs typeface="Lucida Sans Unicode"/>
              </a:rPr>
              <a:t>sociales.</a:t>
            </a:r>
            <a:endParaRPr sz="1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Lucida Sans Unicode"/>
              <a:cs typeface="Lucida Sans Unicode"/>
            </a:endParaRPr>
          </a:p>
          <a:p>
            <a:pPr marL="401320" marR="5080" algn="just">
              <a:lnSpc>
                <a:spcPct val="115599"/>
              </a:lnSpc>
              <a:spcBef>
                <a:spcPts val="5"/>
              </a:spcBef>
            </a:pPr>
            <a:r>
              <a:rPr sz="1800" spc="-25" dirty="0">
                <a:latin typeface="Lucida Sans Unicode"/>
                <a:cs typeface="Lucida Sans Unicode"/>
              </a:rPr>
              <a:t>El </a:t>
            </a:r>
            <a:r>
              <a:rPr sz="1800" spc="-60" dirty="0">
                <a:latin typeface="Lucida Sans Unicode"/>
                <a:cs typeface="Lucida Sans Unicode"/>
              </a:rPr>
              <a:t>art.2º </a:t>
            </a:r>
            <a:r>
              <a:rPr sz="1800" spc="-45" dirty="0">
                <a:latin typeface="Lucida Sans Unicode"/>
                <a:cs typeface="Lucida Sans Unicode"/>
              </a:rPr>
              <a:t>dispone: </a:t>
            </a:r>
            <a:r>
              <a:rPr sz="1800" b="1" i="1" spc="-100" dirty="0">
                <a:latin typeface="Trebuchet MS"/>
                <a:cs typeface="Trebuchet MS"/>
              </a:rPr>
              <a:t>“En </a:t>
            </a:r>
            <a:r>
              <a:rPr sz="1800" b="1" i="1" dirty="0">
                <a:latin typeface="Trebuchet MS"/>
                <a:cs typeface="Trebuchet MS"/>
              </a:rPr>
              <a:t>aquellas </a:t>
            </a:r>
            <a:r>
              <a:rPr sz="1800" b="1" i="1" spc="-5" dirty="0">
                <a:latin typeface="Trebuchet MS"/>
                <a:cs typeface="Trebuchet MS"/>
              </a:rPr>
              <a:t>universidades </a:t>
            </a:r>
            <a:r>
              <a:rPr sz="1800" b="1" i="1" spc="40" dirty="0">
                <a:latin typeface="Trebuchet MS"/>
                <a:cs typeface="Trebuchet MS"/>
              </a:rPr>
              <a:t>en </a:t>
            </a:r>
            <a:r>
              <a:rPr sz="1800" b="1" i="1" spc="-10" dirty="0">
                <a:latin typeface="Trebuchet MS"/>
                <a:cs typeface="Trebuchet MS"/>
              </a:rPr>
              <a:t>las </a:t>
            </a:r>
            <a:r>
              <a:rPr sz="1800" b="1" i="1" spc="25" dirty="0">
                <a:latin typeface="Trebuchet MS"/>
                <a:cs typeface="Trebuchet MS"/>
              </a:rPr>
              <a:t>que </a:t>
            </a:r>
            <a:r>
              <a:rPr sz="1800" b="1" i="1" spc="105" dirty="0">
                <a:latin typeface="Trebuchet MS"/>
                <a:cs typeface="Trebuchet MS"/>
              </a:rPr>
              <a:t>NO </a:t>
            </a:r>
            <a:r>
              <a:rPr sz="1800" b="1" i="1" spc="-530" dirty="0">
                <a:latin typeface="Trebuchet MS"/>
                <a:cs typeface="Trebuchet MS"/>
              </a:rPr>
              <a:t> </a:t>
            </a:r>
            <a:r>
              <a:rPr sz="1800" b="1" i="1" spc="-15" dirty="0">
                <a:latin typeface="Trebuchet MS"/>
                <a:cs typeface="Trebuchet MS"/>
              </a:rPr>
              <a:t>existan </a:t>
            </a:r>
            <a:r>
              <a:rPr sz="1800" b="1" i="1" spc="-5" dirty="0">
                <a:latin typeface="Trebuchet MS"/>
                <a:cs typeface="Trebuchet MS"/>
              </a:rPr>
              <a:t>obras </a:t>
            </a:r>
            <a:r>
              <a:rPr sz="1800" b="1" i="1" spc="-10" dirty="0">
                <a:latin typeface="Trebuchet MS"/>
                <a:cs typeface="Trebuchet MS"/>
              </a:rPr>
              <a:t>sociales </a:t>
            </a:r>
            <a:r>
              <a:rPr sz="1800" b="1" i="1" spc="-25" dirty="0">
                <a:latin typeface="Trebuchet MS"/>
                <a:cs typeface="Trebuchet MS"/>
              </a:rPr>
              <a:t>universitarias, </a:t>
            </a:r>
            <a:r>
              <a:rPr sz="1800" b="1" i="1" spc="-10" dirty="0">
                <a:latin typeface="Trebuchet MS"/>
                <a:cs typeface="Trebuchet MS"/>
              </a:rPr>
              <a:t>las </a:t>
            </a:r>
            <a:r>
              <a:rPr sz="1800" b="1" i="1" spc="40" dirty="0">
                <a:latin typeface="Trebuchet MS"/>
                <a:cs typeface="Trebuchet MS"/>
              </a:rPr>
              <a:t>mismas </a:t>
            </a:r>
            <a:r>
              <a:rPr sz="1800" b="1" i="1" spc="5" dirty="0">
                <a:latin typeface="Trebuchet MS"/>
                <a:cs typeface="Trebuchet MS"/>
              </a:rPr>
              <a:t>podrán </a:t>
            </a:r>
            <a:r>
              <a:rPr sz="1800" b="1" i="1" spc="10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ser </a:t>
            </a:r>
            <a:r>
              <a:rPr sz="1800" b="1" i="1" spc="-30" dirty="0">
                <a:latin typeface="Trebuchet MS"/>
                <a:cs typeface="Trebuchet MS"/>
              </a:rPr>
              <a:t>creadas, </a:t>
            </a:r>
            <a:r>
              <a:rPr sz="1800" b="1" i="1" spc="10" dirty="0">
                <a:latin typeface="Trebuchet MS"/>
                <a:cs typeface="Trebuchet MS"/>
              </a:rPr>
              <a:t>conforme </a:t>
            </a:r>
            <a:r>
              <a:rPr sz="1800" b="1" i="1" dirty="0">
                <a:latin typeface="Trebuchet MS"/>
                <a:cs typeface="Trebuchet MS"/>
              </a:rPr>
              <a:t>a </a:t>
            </a:r>
            <a:r>
              <a:rPr sz="1800" b="1" i="1" spc="-10" dirty="0">
                <a:latin typeface="Trebuchet MS"/>
                <a:cs typeface="Trebuchet MS"/>
              </a:rPr>
              <a:t>lo </a:t>
            </a:r>
            <a:r>
              <a:rPr sz="1800" b="1" i="1" spc="-15" dirty="0">
                <a:latin typeface="Trebuchet MS"/>
                <a:cs typeface="Trebuchet MS"/>
              </a:rPr>
              <a:t>establecido </a:t>
            </a:r>
            <a:r>
              <a:rPr sz="1800" b="1" i="1" spc="40" dirty="0">
                <a:latin typeface="Trebuchet MS"/>
                <a:cs typeface="Trebuchet MS"/>
              </a:rPr>
              <a:t>en </a:t>
            </a:r>
            <a:r>
              <a:rPr sz="1800" b="1" i="1" spc="-25" dirty="0">
                <a:latin typeface="Trebuchet MS"/>
                <a:cs typeface="Trebuchet MS"/>
              </a:rPr>
              <a:t>la </a:t>
            </a:r>
            <a:r>
              <a:rPr sz="1800" b="1" i="1" spc="-5" dirty="0">
                <a:latin typeface="Trebuchet MS"/>
                <a:cs typeface="Trebuchet MS"/>
              </a:rPr>
              <a:t>presente </a:t>
            </a:r>
            <a:r>
              <a:rPr sz="1800" b="1" i="1" spc="-45" dirty="0">
                <a:latin typeface="Trebuchet MS"/>
                <a:cs typeface="Trebuchet MS"/>
              </a:rPr>
              <a:t>ley </a:t>
            </a:r>
            <a:r>
              <a:rPr sz="1800" b="1" i="1" spc="25" dirty="0">
                <a:latin typeface="Trebuchet MS"/>
                <a:cs typeface="Trebuchet MS"/>
              </a:rPr>
              <a:t>o </a:t>
            </a:r>
            <a:r>
              <a:rPr sz="1800" b="1" i="1" spc="-530" dirty="0">
                <a:latin typeface="Trebuchet MS"/>
                <a:cs typeface="Trebuchet MS"/>
              </a:rPr>
              <a:t> </a:t>
            </a:r>
            <a:r>
              <a:rPr sz="1800" b="1" i="1" spc="5" dirty="0">
                <a:latin typeface="Trebuchet MS"/>
                <a:cs typeface="Trebuchet MS"/>
              </a:rPr>
              <a:t>podrán</a:t>
            </a:r>
            <a:r>
              <a:rPr sz="1800" b="1" i="1" spc="10" dirty="0">
                <a:latin typeface="Trebuchet MS"/>
                <a:cs typeface="Trebuchet MS"/>
              </a:rPr>
              <a:t> </a:t>
            </a:r>
            <a:r>
              <a:rPr sz="1800" b="1" i="1" spc="20" dirty="0">
                <a:latin typeface="Trebuchet MS"/>
                <a:cs typeface="Trebuchet MS"/>
              </a:rPr>
              <a:t>mantenerse</a:t>
            </a:r>
            <a:r>
              <a:rPr sz="1800" b="1" i="1" spc="25" dirty="0">
                <a:latin typeface="Trebuchet MS"/>
                <a:cs typeface="Trebuchet MS"/>
              </a:rPr>
              <a:t> </a:t>
            </a:r>
            <a:r>
              <a:rPr sz="1800" b="1" i="1" spc="40" dirty="0">
                <a:latin typeface="Trebuchet MS"/>
                <a:cs typeface="Trebuchet MS"/>
              </a:rPr>
              <a:t>en</a:t>
            </a:r>
            <a:r>
              <a:rPr sz="1800" b="1" i="1" spc="45" dirty="0">
                <a:latin typeface="Trebuchet MS"/>
                <a:cs typeface="Trebuchet MS"/>
              </a:rPr>
              <a:t> </a:t>
            </a:r>
            <a:r>
              <a:rPr sz="1800" b="1" i="1" spc="-25" dirty="0">
                <a:latin typeface="Trebuchet MS"/>
                <a:cs typeface="Trebuchet MS"/>
              </a:rPr>
              <a:t>la</a:t>
            </a:r>
            <a:r>
              <a:rPr sz="1800" b="1" i="1" spc="-20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cobertura</a:t>
            </a:r>
            <a:r>
              <a:rPr sz="1800" b="1" i="1" spc="-5" dirty="0">
                <a:latin typeface="Trebuchet MS"/>
                <a:cs typeface="Trebuchet MS"/>
              </a:rPr>
              <a:t> </a:t>
            </a:r>
            <a:r>
              <a:rPr sz="1800" b="1" i="1" spc="-30" dirty="0">
                <a:latin typeface="Trebuchet MS"/>
                <a:cs typeface="Trebuchet MS"/>
              </a:rPr>
              <a:t>actual,</a:t>
            </a:r>
            <a:r>
              <a:rPr sz="1800" b="1" i="1" spc="-25" dirty="0">
                <a:latin typeface="Trebuchet MS"/>
                <a:cs typeface="Trebuchet MS"/>
              </a:rPr>
              <a:t> </a:t>
            </a:r>
            <a:r>
              <a:rPr sz="1800" b="1" i="1" spc="10" dirty="0">
                <a:latin typeface="Trebuchet MS"/>
                <a:cs typeface="Trebuchet MS"/>
              </a:rPr>
              <a:t>mediante </a:t>
            </a:r>
            <a:r>
              <a:rPr sz="1800" b="1" i="1" spc="15" dirty="0">
                <a:latin typeface="Trebuchet MS"/>
                <a:cs typeface="Trebuchet MS"/>
              </a:rPr>
              <a:t> </a:t>
            </a:r>
            <a:r>
              <a:rPr sz="1800" b="1" i="1" spc="5" dirty="0">
                <a:latin typeface="Trebuchet MS"/>
                <a:cs typeface="Trebuchet MS"/>
              </a:rPr>
              <a:t>convenios </a:t>
            </a:r>
            <a:r>
              <a:rPr sz="1800" b="1" i="1" spc="85" dirty="0">
                <a:latin typeface="Trebuchet MS"/>
                <a:cs typeface="Trebuchet MS"/>
              </a:rPr>
              <a:t>u </a:t>
            </a:r>
            <a:r>
              <a:rPr sz="1800" b="1" i="1" spc="-10" dirty="0">
                <a:latin typeface="Trebuchet MS"/>
                <a:cs typeface="Trebuchet MS"/>
              </a:rPr>
              <a:t>otros </a:t>
            </a:r>
            <a:r>
              <a:rPr sz="1800" b="1" i="1" spc="15" dirty="0">
                <a:latin typeface="Trebuchet MS"/>
                <a:cs typeface="Trebuchet MS"/>
              </a:rPr>
              <a:t>instrumentos </a:t>
            </a:r>
            <a:r>
              <a:rPr sz="1800" b="1" i="1" spc="-40" dirty="0">
                <a:latin typeface="Trebuchet MS"/>
                <a:cs typeface="Trebuchet MS"/>
              </a:rPr>
              <a:t>jurídicos, </a:t>
            </a:r>
            <a:r>
              <a:rPr sz="1800" b="1" i="1" dirty="0">
                <a:latin typeface="Trebuchet MS"/>
                <a:cs typeface="Trebuchet MS"/>
              </a:rPr>
              <a:t>de </a:t>
            </a:r>
            <a:r>
              <a:rPr sz="1800" b="1" i="1" spc="5" dirty="0">
                <a:latin typeface="Trebuchet MS"/>
                <a:cs typeface="Trebuchet MS"/>
              </a:rPr>
              <a:t>acuerdo </a:t>
            </a:r>
            <a:r>
              <a:rPr sz="1800" b="1" i="1" dirty="0">
                <a:latin typeface="Trebuchet MS"/>
                <a:cs typeface="Trebuchet MS"/>
              </a:rPr>
              <a:t>a </a:t>
            </a:r>
            <a:r>
              <a:rPr sz="1800" b="1" i="1" spc="-25" dirty="0">
                <a:latin typeface="Trebuchet MS"/>
                <a:cs typeface="Trebuchet MS"/>
              </a:rPr>
              <a:t>la </a:t>
            </a:r>
            <a:r>
              <a:rPr sz="1800" b="1" i="1" spc="-20" dirty="0">
                <a:latin typeface="Trebuchet MS"/>
                <a:cs typeface="Trebuchet MS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voluntad</a:t>
            </a:r>
            <a:r>
              <a:rPr sz="1800" b="1" i="1" spc="-7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de</a:t>
            </a:r>
            <a:r>
              <a:rPr sz="1800" b="1" i="1" spc="-70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los</a:t>
            </a:r>
            <a:r>
              <a:rPr sz="1800" b="1" i="1" spc="-75" dirty="0">
                <a:latin typeface="Trebuchet MS"/>
                <a:cs typeface="Trebuchet MS"/>
              </a:rPr>
              <a:t> </a:t>
            </a:r>
            <a:r>
              <a:rPr sz="1800" b="1" i="1" spc="-25" dirty="0">
                <a:latin typeface="Trebuchet MS"/>
                <a:cs typeface="Trebuchet MS"/>
              </a:rPr>
              <a:t>trabajadores</a:t>
            </a:r>
            <a:r>
              <a:rPr sz="1800" b="1" i="1" spc="-70" dirty="0">
                <a:latin typeface="Trebuchet MS"/>
                <a:cs typeface="Trebuchet MS"/>
              </a:rPr>
              <a:t> </a:t>
            </a:r>
            <a:r>
              <a:rPr sz="1800" b="1" i="1" spc="-15" dirty="0">
                <a:latin typeface="Trebuchet MS"/>
                <a:cs typeface="Trebuchet MS"/>
              </a:rPr>
              <a:t>universitarios</a:t>
            </a:r>
            <a:r>
              <a:rPr sz="1800" b="1" i="1" spc="-75" dirty="0">
                <a:latin typeface="Trebuchet MS"/>
                <a:cs typeface="Trebuchet MS"/>
              </a:rPr>
              <a:t> </a:t>
            </a:r>
            <a:r>
              <a:rPr sz="1800" b="1" i="1" spc="-50" dirty="0">
                <a:latin typeface="Trebuchet MS"/>
                <a:cs typeface="Trebuchet MS"/>
              </a:rPr>
              <a:t>respectivos.”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150">
              <a:latin typeface="Trebuchet MS"/>
              <a:cs typeface="Trebuchet MS"/>
            </a:endParaRPr>
          </a:p>
          <a:p>
            <a:pPr marL="12700" marR="5080">
              <a:lnSpc>
                <a:spcPct val="115599"/>
              </a:lnSpc>
            </a:pPr>
            <a:r>
              <a:rPr sz="1800" dirty="0">
                <a:latin typeface="Lucida Sans Unicode"/>
                <a:cs typeface="Lucida Sans Unicode"/>
              </a:rPr>
              <a:t>En </a:t>
            </a:r>
            <a:r>
              <a:rPr sz="1800" spc="-25" dirty="0">
                <a:latin typeface="Lucida Sans Unicode"/>
                <a:cs typeface="Lucida Sans Unicode"/>
              </a:rPr>
              <a:t>esta </a:t>
            </a:r>
            <a:r>
              <a:rPr sz="1800" spc="-10" dirty="0">
                <a:latin typeface="Lucida Sans Unicode"/>
                <a:cs typeface="Lucida Sans Unicode"/>
              </a:rPr>
              <a:t>norma </a:t>
            </a:r>
            <a:r>
              <a:rPr sz="1800" spc="-30" dirty="0">
                <a:latin typeface="Lucida Sans Unicode"/>
                <a:cs typeface="Lucida Sans Unicode"/>
              </a:rPr>
              <a:t>se </a:t>
            </a:r>
            <a:r>
              <a:rPr sz="1800" spc="-20" dirty="0">
                <a:latin typeface="Lucida Sans Unicode"/>
                <a:cs typeface="Lucida Sans Unicode"/>
              </a:rPr>
              <a:t>pone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30" dirty="0">
                <a:latin typeface="Lucida Sans Unicode"/>
                <a:cs typeface="Lucida Sans Unicode"/>
              </a:rPr>
              <a:t>resalto </a:t>
            </a:r>
            <a:r>
              <a:rPr sz="1800" spc="-35" dirty="0">
                <a:latin typeface="Lucida Sans Unicode"/>
                <a:cs typeface="Lucida Sans Unicode"/>
              </a:rPr>
              <a:t>la </a:t>
            </a:r>
            <a:r>
              <a:rPr sz="1800" spc="-25" dirty="0">
                <a:latin typeface="Lucida Sans Unicode"/>
                <a:cs typeface="Lucida Sans Unicode"/>
              </a:rPr>
              <a:t>autonomía </a:t>
            </a:r>
            <a:r>
              <a:rPr sz="1800" spc="-40" dirty="0">
                <a:latin typeface="Lucida Sans Unicode"/>
                <a:cs typeface="Lucida Sans Unicode"/>
              </a:rPr>
              <a:t>universitaria, </a:t>
            </a:r>
            <a:r>
              <a:rPr sz="1800" spc="-35" dirty="0">
                <a:latin typeface="Lucida Sans Unicode"/>
                <a:cs typeface="Lucida Sans Unicode"/>
              </a:rPr>
              <a:t>al </a:t>
            </a:r>
            <a:r>
              <a:rPr sz="1800" spc="-555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hacer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referencia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5" dirty="0">
                <a:latin typeface="Lucida Sans Unicode"/>
                <a:cs typeface="Lucida Sans Unicode"/>
              </a:rPr>
              <a:t>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la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voluntad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de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55" dirty="0">
                <a:latin typeface="Lucida Sans Unicode"/>
                <a:cs typeface="Lucida Sans Unicode"/>
              </a:rPr>
              <a:t>los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trabajadores.</a:t>
            </a:r>
            <a:endParaRPr sz="1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Lucida Sans Unicode"/>
              <a:cs typeface="Lucida Sans Unicode"/>
            </a:endParaRPr>
          </a:p>
          <a:p>
            <a:pPr marL="12700" marR="6350" algn="just">
              <a:lnSpc>
                <a:spcPct val="115599"/>
              </a:lnSpc>
            </a:pPr>
            <a:r>
              <a:rPr sz="1800" dirty="0">
                <a:latin typeface="Lucida Sans Unicode"/>
                <a:cs typeface="Lucida Sans Unicode"/>
              </a:rPr>
              <a:t>En </a:t>
            </a:r>
            <a:r>
              <a:rPr sz="1800" spc="-35" dirty="0">
                <a:latin typeface="Lucida Sans Unicode"/>
                <a:cs typeface="Lucida Sans Unicode"/>
              </a:rPr>
              <a:t>el </a:t>
            </a:r>
            <a:r>
              <a:rPr sz="1800" spc="-50" dirty="0">
                <a:latin typeface="Lucida Sans Unicode"/>
                <a:cs typeface="Lucida Sans Unicode"/>
              </a:rPr>
              <a:t>Caso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35" dirty="0">
                <a:latin typeface="Lucida Sans Unicode"/>
                <a:cs typeface="Lucida Sans Unicode"/>
              </a:rPr>
              <a:t>la </a:t>
            </a:r>
            <a:r>
              <a:rPr sz="1800" spc="-25" dirty="0">
                <a:latin typeface="Lucida Sans Unicode"/>
                <a:cs typeface="Lucida Sans Unicode"/>
              </a:rPr>
              <a:t>UNIVERSIDAD </a:t>
            </a:r>
            <a:r>
              <a:rPr sz="1800" spc="-45" dirty="0">
                <a:latin typeface="Lucida Sans Unicode"/>
                <a:cs typeface="Lucida Sans Unicode"/>
              </a:rPr>
              <a:t>NACIONAL </a:t>
            </a:r>
            <a:r>
              <a:rPr sz="1800" spc="-10" dirty="0">
                <a:latin typeface="Lucida Sans Unicode"/>
                <a:cs typeface="Lucida Sans Unicode"/>
              </a:rPr>
              <a:t>DE </a:t>
            </a:r>
            <a:r>
              <a:rPr sz="1800" spc="-45" dirty="0">
                <a:latin typeface="Lucida Sans Unicode"/>
                <a:cs typeface="Lucida Sans Unicode"/>
              </a:rPr>
              <a:t>CUYO </a:t>
            </a:r>
            <a:r>
              <a:rPr sz="1800" spc="-130" dirty="0">
                <a:latin typeface="Lucida Sans Unicode"/>
                <a:cs typeface="Lucida Sans Unicode"/>
              </a:rPr>
              <a:t>, </a:t>
            </a:r>
            <a:r>
              <a:rPr sz="1800" spc="-20" dirty="0">
                <a:latin typeface="Lucida Sans Unicode"/>
                <a:cs typeface="Lucida Sans Unicode"/>
              </a:rPr>
              <a:t>no </a:t>
            </a:r>
            <a:r>
              <a:rPr sz="1800" spc="-25" dirty="0">
                <a:latin typeface="Lucida Sans Unicode"/>
                <a:cs typeface="Lucida Sans Unicode"/>
              </a:rPr>
              <a:t>posee </a:t>
            </a:r>
            <a:r>
              <a:rPr sz="1800" spc="-20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Obra </a:t>
            </a:r>
            <a:r>
              <a:rPr sz="1800" spc="-50" dirty="0">
                <a:latin typeface="Lucida Sans Unicode"/>
                <a:cs typeface="Lucida Sans Unicode"/>
              </a:rPr>
              <a:t>Social, </a:t>
            </a:r>
            <a:r>
              <a:rPr sz="1800" spc="-45" dirty="0">
                <a:latin typeface="Lucida Sans Unicode"/>
                <a:cs typeface="Lucida Sans Unicode"/>
              </a:rPr>
              <a:t>sino </a:t>
            </a:r>
            <a:r>
              <a:rPr sz="1800" spc="-15" dirty="0">
                <a:latin typeface="Lucida Sans Unicode"/>
                <a:cs typeface="Lucida Sans Unicode"/>
              </a:rPr>
              <a:t>que </a:t>
            </a:r>
            <a:r>
              <a:rPr sz="1800" spc="-25" dirty="0">
                <a:latin typeface="Lucida Sans Unicode"/>
                <a:cs typeface="Lucida Sans Unicode"/>
              </a:rPr>
              <a:t>tiene </a:t>
            </a:r>
            <a:r>
              <a:rPr sz="1800" spc="-15" dirty="0">
                <a:latin typeface="Lucida Sans Unicode"/>
                <a:cs typeface="Lucida Sans Unicode"/>
              </a:rPr>
              <a:t>un </a:t>
            </a:r>
            <a:r>
              <a:rPr sz="1800" spc="-20" dirty="0">
                <a:latin typeface="Lucida Sans Unicode"/>
                <a:cs typeface="Lucida Sans Unicode"/>
              </a:rPr>
              <a:t>Departamento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50" dirty="0">
                <a:latin typeface="Lucida Sans Unicode"/>
                <a:cs typeface="Lucida Sans Unicode"/>
              </a:rPr>
              <a:t>Asistencia </a:t>
            </a:r>
            <a:r>
              <a:rPr sz="1800" spc="-45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Médico Salud </a:t>
            </a:r>
            <a:r>
              <a:rPr sz="1800" spc="-30" dirty="0">
                <a:latin typeface="Lucida Sans Unicode"/>
                <a:cs typeface="Lucida Sans Unicode"/>
              </a:rPr>
              <a:t>Universitario </a:t>
            </a:r>
            <a:r>
              <a:rPr sz="1800" spc="-35" dirty="0">
                <a:latin typeface="Lucida Sans Unicode"/>
                <a:cs typeface="Lucida Sans Unicode"/>
              </a:rPr>
              <a:t>(DAMSU), </a:t>
            </a:r>
            <a:r>
              <a:rPr sz="1800" spc="-45" dirty="0">
                <a:latin typeface="Lucida Sans Unicode"/>
                <a:cs typeface="Lucida Sans Unicode"/>
              </a:rPr>
              <a:t>regido </a:t>
            </a:r>
            <a:r>
              <a:rPr sz="1800" spc="-20" dirty="0">
                <a:latin typeface="Lucida Sans Unicode"/>
                <a:cs typeface="Lucida Sans Unicode"/>
              </a:rPr>
              <a:t>por </a:t>
            </a:r>
            <a:r>
              <a:rPr sz="1800" spc="-35" dirty="0">
                <a:latin typeface="Lucida Sans Unicode"/>
                <a:cs typeface="Lucida Sans Unicode"/>
              </a:rPr>
              <a:t>el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PRINCIPIO </a:t>
            </a:r>
            <a:r>
              <a:rPr sz="1800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DEL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MUTUALISMO.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Sin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embargo,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carece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de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personería</a:t>
            </a:r>
            <a:endParaRPr sz="1800">
              <a:latin typeface="Lucida Sans Unicode"/>
              <a:cs typeface="Lucida Sans Unicode"/>
            </a:endParaRPr>
          </a:p>
          <a:p>
            <a:pPr marL="12700" marR="1499235">
              <a:lnSpc>
                <a:spcPct val="115599"/>
              </a:lnSpc>
            </a:pPr>
            <a:r>
              <a:rPr sz="1800" spc="-45" dirty="0">
                <a:latin typeface="Lucida Sans Unicode"/>
                <a:cs typeface="Lucida Sans Unicode"/>
              </a:rPr>
              <a:t>jurídica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propia,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por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ser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un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Departamento,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área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55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la</a:t>
            </a:r>
            <a:r>
              <a:rPr sz="1800" spc="-110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UNCuyo.</a:t>
            </a:r>
            <a:endParaRPr sz="1800">
              <a:latin typeface="Lucida Sans Unicode"/>
              <a:cs typeface="Lucida Sans Unicode"/>
            </a:endParaRPr>
          </a:p>
          <a:p>
            <a:pPr marL="12700" algn="just">
              <a:lnSpc>
                <a:spcPct val="100000"/>
              </a:lnSpc>
              <a:spcBef>
                <a:spcPts val="340"/>
              </a:spcBef>
            </a:pPr>
            <a:r>
              <a:rPr sz="1800" spc="-30" dirty="0">
                <a:latin typeface="Lucida Sans Unicode"/>
                <a:cs typeface="Lucida Sans Unicode"/>
              </a:rPr>
              <a:t>L</a:t>
            </a:r>
            <a:r>
              <a:rPr sz="1800" spc="-20" dirty="0">
                <a:latin typeface="Lucida Sans Unicode"/>
                <a:cs typeface="Lucida Sans Unicode"/>
              </a:rPr>
              <a:t>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r</a:t>
            </a:r>
            <a:r>
              <a:rPr sz="1800" spc="-70" dirty="0">
                <a:latin typeface="Lucida Sans Unicode"/>
                <a:cs typeface="Lucida Sans Unicode"/>
              </a:rPr>
              <a:t>i</a:t>
            </a:r>
            <a:r>
              <a:rPr sz="1800" spc="-145" dirty="0">
                <a:latin typeface="Lucida Sans Unicode"/>
                <a:cs typeface="Lucida Sans Unicode"/>
              </a:rPr>
              <a:t>g</a:t>
            </a:r>
            <a:r>
              <a:rPr sz="1800" spc="5" dirty="0">
                <a:latin typeface="Lucida Sans Unicode"/>
                <a:cs typeface="Lucida Sans Unicode"/>
              </a:rPr>
              <a:t>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l</a:t>
            </a:r>
            <a:r>
              <a:rPr sz="1800" spc="5" dirty="0">
                <a:latin typeface="Lucida Sans Unicode"/>
                <a:cs typeface="Lucida Sans Unicode"/>
              </a:rPr>
              <a:t>a</a:t>
            </a:r>
            <a:r>
              <a:rPr sz="1800" dirty="0">
                <a:latin typeface="Lucida Sans Unicode"/>
                <a:cs typeface="Lucida Sans Unicode"/>
              </a:rPr>
              <a:t>  </a:t>
            </a:r>
            <a:r>
              <a:rPr sz="1800" spc="160" dirty="0">
                <a:latin typeface="Lucida Sans Unicode"/>
                <a:cs typeface="Lucida Sans Unicode"/>
              </a:rPr>
              <a:t> </a:t>
            </a:r>
            <a:r>
              <a:rPr sz="1800" b="1" spc="40" dirty="0">
                <a:solidFill>
                  <a:srgbClr val="E24E33"/>
                </a:solidFill>
                <a:latin typeface="Tahoma"/>
                <a:cs typeface="Tahoma"/>
              </a:rPr>
              <a:t>O</a:t>
            </a:r>
            <a:r>
              <a:rPr sz="1800" b="1" spc="30" dirty="0">
                <a:solidFill>
                  <a:srgbClr val="E24E33"/>
                </a:solidFill>
                <a:latin typeface="Tahoma"/>
                <a:cs typeface="Tahoma"/>
              </a:rPr>
              <a:t>r</a:t>
            </a:r>
            <a:r>
              <a:rPr sz="1800" b="1" dirty="0">
                <a:solidFill>
                  <a:srgbClr val="E24E33"/>
                </a:solidFill>
                <a:latin typeface="Tahoma"/>
                <a:cs typeface="Tahoma"/>
              </a:rPr>
              <a:t>d</a:t>
            </a:r>
            <a:r>
              <a:rPr sz="1800" b="1" spc="-50" dirty="0">
                <a:solidFill>
                  <a:srgbClr val="E24E33"/>
                </a:solidFill>
                <a:latin typeface="Tahoma"/>
                <a:cs typeface="Tahoma"/>
              </a:rPr>
              <a:t>.</a:t>
            </a:r>
            <a:r>
              <a:rPr sz="1800" b="1" spc="-60" dirty="0">
                <a:solidFill>
                  <a:srgbClr val="E24E33"/>
                </a:solidFill>
                <a:latin typeface="Tahoma"/>
                <a:cs typeface="Tahoma"/>
              </a:rPr>
              <a:t> </a:t>
            </a:r>
            <a:r>
              <a:rPr sz="1800" b="1" spc="-125" dirty="0">
                <a:solidFill>
                  <a:srgbClr val="E24E33"/>
                </a:solidFill>
                <a:latin typeface="Tahoma"/>
                <a:cs typeface="Tahoma"/>
              </a:rPr>
              <a:t>91</a:t>
            </a:r>
            <a:r>
              <a:rPr sz="1800" b="1" spc="-300" dirty="0">
                <a:solidFill>
                  <a:srgbClr val="E24E33"/>
                </a:solidFill>
                <a:latin typeface="Tahoma"/>
                <a:cs typeface="Tahoma"/>
              </a:rPr>
              <a:t>/</a:t>
            </a:r>
            <a:r>
              <a:rPr sz="1800" b="1" spc="-125" dirty="0">
                <a:solidFill>
                  <a:srgbClr val="E24E33"/>
                </a:solidFill>
                <a:latin typeface="Tahoma"/>
                <a:cs typeface="Tahoma"/>
              </a:rPr>
              <a:t>8</a:t>
            </a:r>
            <a:r>
              <a:rPr sz="1800" b="1" spc="-120" dirty="0">
                <a:solidFill>
                  <a:srgbClr val="E24E33"/>
                </a:solidFill>
                <a:latin typeface="Tahoma"/>
                <a:cs typeface="Tahoma"/>
              </a:rPr>
              <a:t>3</a:t>
            </a:r>
            <a:r>
              <a:rPr sz="1800" b="1" spc="-60" dirty="0">
                <a:solidFill>
                  <a:srgbClr val="E24E33"/>
                </a:solidFill>
                <a:latin typeface="Tahoma"/>
                <a:cs typeface="Tahoma"/>
              </a:rPr>
              <a:t> </a:t>
            </a:r>
            <a:r>
              <a:rPr sz="1800" b="1" spc="-120" dirty="0">
                <a:solidFill>
                  <a:srgbClr val="E24E33"/>
                </a:solidFill>
                <a:latin typeface="Tahoma"/>
                <a:cs typeface="Tahoma"/>
              </a:rPr>
              <a:t>R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651" y="1057133"/>
            <a:ext cx="7239000" cy="8899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655" dirty="0">
                <a:solidFill>
                  <a:srgbClr val="212121"/>
                </a:solidFill>
                <a:latin typeface="Microsoft Sans Serif"/>
                <a:cs typeface="Microsoft Sans Serif"/>
              </a:rPr>
              <a:t>I</a:t>
            </a: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825" dirty="0">
                <a:solidFill>
                  <a:srgbClr val="212121"/>
                </a:solidFill>
                <a:latin typeface="Microsoft Sans Serif"/>
                <a:cs typeface="Microsoft Sans Serif"/>
              </a:rPr>
              <a:t>T</a:t>
            </a:r>
            <a:r>
              <a:rPr sz="2800" spc="969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spc="1575" dirty="0">
                <a:solidFill>
                  <a:srgbClr val="212121"/>
                </a:solidFill>
                <a:latin typeface="Microsoft Sans Serif"/>
                <a:cs typeface="Microsoft Sans Serif"/>
              </a:rPr>
              <a:t>M</a:t>
            </a:r>
            <a:r>
              <a:rPr sz="2800" spc="1065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1290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r>
              <a:rPr sz="2800" spc="735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83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1300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spc="79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L</a:t>
            </a:r>
            <a:r>
              <a:rPr sz="2800" spc="124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U</a:t>
            </a:r>
            <a:r>
              <a:rPr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endParaRPr lang="es-MX" sz="2800" spc="1055" dirty="0" smtClean="0">
              <a:solidFill>
                <a:srgbClr val="212121"/>
              </a:solidFill>
              <a:latin typeface="Microsoft Sans Serif"/>
              <a:cs typeface="Microsoft Sans Serif"/>
            </a:endParaRPr>
          </a:p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lang="es-MX"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CLASIFICACIONES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4" name="3 Proceso alternativo"/>
          <p:cNvSpPr/>
          <p:nvPr/>
        </p:nvSpPr>
        <p:spPr>
          <a:xfrm>
            <a:off x="248832" y="2225675"/>
            <a:ext cx="7110819" cy="1219200"/>
          </a:xfrm>
          <a:prstGeom prst="flowChartAlternateProcess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 SOCIALES UNIVERSITARIAS</a:t>
            </a:r>
            <a:endParaRPr lang="es-E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0" y="4652055"/>
            <a:ext cx="3549650" cy="171767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 SOCIAL UNIVERSITARIA</a:t>
            </a:r>
          </a:p>
        </p:txBody>
      </p:sp>
      <p:sp>
        <p:nvSpPr>
          <p:cNvPr id="14" name="13 Elipse"/>
          <p:cNvSpPr/>
          <p:nvPr/>
        </p:nvSpPr>
        <p:spPr>
          <a:xfrm>
            <a:off x="4180114" y="4580618"/>
            <a:ext cx="3376386" cy="1752600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DEPTOS. DE SALUD UNIVERSITARIA</a:t>
            </a:r>
            <a:endParaRPr lang="es-MX" sz="2600" dirty="0" smtClean="0">
              <a:solidFill>
                <a:schemeClr val="tx1"/>
              </a:solidFill>
            </a:endParaRPr>
          </a:p>
        </p:txBody>
      </p:sp>
      <p:sp>
        <p:nvSpPr>
          <p:cNvPr id="6" name="5 Flecha izquierda y arriba"/>
          <p:cNvSpPr/>
          <p:nvPr/>
        </p:nvSpPr>
        <p:spPr>
          <a:xfrm rot="13397053">
            <a:off x="2918733" y="3483231"/>
            <a:ext cx="1625950" cy="1701741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 redondeado"/>
          <p:cNvSpPr/>
          <p:nvPr/>
        </p:nvSpPr>
        <p:spPr>
          <a:xfrm>
            <a:off x="-17402" y="7291954"/>
            <a:ext cx="3349912" cy="217272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CREADAS POR LEY</a:t>
            </a:r>
          </a:p>
          <a:p>
            <a:pPr algn="ctr"/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 INDEPENDIENTES JURÍDICA  Y ECONÓMICAMENTE  </a:t>
            </a:r>
            <a:endParaRPr lang="es-E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4180115" y="7291954"/>
            <a:ext cx="3376386" cy="2127138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tx1"/>
                </a:solidFill>
              </a:rPr>
              <a:t>JURÍDICAMENTE DEPENDEN DE LA U.N. DE LA QUE DEPENDEN</a:t>
            </a:r>
          </a:p>
          <a:p>
            <a:pPr algn="ctr"/>
            <a:r>
              <a:rPr lang="es-MX" b="1" dirty="0" smtClean="0">
                <a:solidFill>
                  <a:schemeClr val="tx1"/>
                </a:solidFill>
              </a:rPr>
              <a:t>CON CIERTA AUTONOMÍA ECONÓMICA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6" name="15 Flecha abajo"/>
          <p:cNvSpPr/>
          <p:nvPr/>
        </p:nvSpPr>
        <p:spPr>
          <a:xfrm>
            <a:off x="1253682" y="6369730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bajo"/>
          <p:cNvSpPr/>
          <p:nvPr/>
        </p:nvSpPr>
        <p:spPr>
          <a:xfrm>
            <a:off x="5597300" y="6385605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0" y="9464675"/>
            <a:ext cx="3332510" cy="126682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 S. UNIVERSIDAD NACIONAL DE LA RIOJA</a:t>
            </a:r>
          </a:p>
          <a:p>
            <a:pPr algn="ctr"/>
            <a:endParaRPr lang="es-MX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 S. UNIVERSIDAD DE BUENOS AIRES. </a:t>
            </a:r>
            <a:endParaRPr lang="es-E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4180114" y="9464674"/>
            <a:ext cx="3426070" cy="1266823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DAMSU – UNCUYO</a:t>
            </a:r>
          </a:p>
          <a:p>
            <a:pPr algn="ctr"/>
            <a:r>
              <a:rPr lang="es-MX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DAMSU - UNSJ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sz="1600" b="1" dirty="0" smtClean="0">
                <a:solidFill>
                  <a:schemeClr val="tx1"/>
                </a:solidFill>
              </a:rPr>
              <a:t>”</a:t>
            </a:r>
            <a:endParaRPr lang="es-E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12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651" y="1057133"/>
            <a:ext cx="7239000" cy="8899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655" dirty="0">
                <a:solidFill>
                  <a:srgbClr val="212121"/>
                </a:solidFill>
                <a:latin typeface="Microsoft Sans Serif"/>
                <a:cs typeface="Microsoft Sans Serif"/>
              </a:rPr>
              <a:t>I</a:t>
            </a: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825" dirty="0">
                <a:solidFill>
                  <a:srgbClr val="212121"/>
                </a:solidFill>
                <a:latin typeface="Microsoft Sans Serif"/>
                <a:cs typeface="Microsoft Sans Serif"/>
              </a:rPr>
              <a:t>T</a:t>
            </a:r>
            <a:r>
              <a:rPr sz="2800" spc="969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spc="1575" dirty="0">
                <a:solidFill>
                  <a:srgbClr val="212121"/>
                </a:solidFill>
                <a:latin typeface="Microsoft Sans Serif"/>
                <a:cs typeface="Microsoft Sans Serif"/>
              </a:rPr>
              <a:t>M</a:t>
            </a:r>
            <a:r>
              <a:rPr sz="2800" spc="1065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1290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r>
              <a:rPr sz="2800" spc="735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83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1300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spc="79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L</a:t>
            </a:r>
            <a:r>
              <a:rPr sz="2800" spc="124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U</a:t>
            </a:r>
            <a:r>
              <a:rPr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endParaRPr lang="es-MX" sz="2800" spc="1055" dirty="0" smtClean="0">
              <a:solidFill>
                <a:srgbClr val="212121"/>
              </a:solidFill>
              <a:latin typeface="Microsoft Sans Serif"/>
              <a:cs typeface="Microsoft Sans Serif"/>
            </a:endParaRPr>
          </a:p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lang="es-MX"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CLASIFICACIONES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4" name="3 Proceso alternativo"/>
          <p:cNvSpPr/>
          <p:nvPr/>
        </p:nvSpPr>
        <p:spPr>
          <a:xfrm>
            <a:off x="248832" y="2225675"/>
            <a:ext cx="7110819" cy="1219200"/>
          </a:xfrm>
          <a:prstGeom prst="flowChartAlternateProcess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 SOCIALES UNIVERSITARIAS</a:t>
            </a:r>
            <a:endParaRPr lang="es-E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0" y="4652055"/>
            <a:ext cx="3549650" cy="171767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 SOCIAL UNIVERSITARIA</a:t>
            </a:r>
          </a:p>
        </p:txBody>
      </p:sp>
      <p:sp>
        <p:nvSpPr>
          <p:cNvPr id="14" name="13 Elipse"/>
          <p:cNvSpPr/>
          <p:nvPr/>
        </p:nvSpPr>
        <p:spPr>
          <a:xfrm>
            <a:off x="4180114" y="4580618"/>
            <a:ext cx="3376386" cy="1752600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DEPTOS. DE SALUD UNIVERSITARIA</a:t>
            </a:r>
            <a:endParaRPr lang="es-MX" sz="2600" dirty="0" smtClean="0">
              <a:solidFill>
                <a:schemeClr val="tx1"/>
              </a:solidFill>
            </a:endParaRPr>
          </a:p>
        </p:txBody>
      </p:sp>
      <p:sp>
        <p:nvSpPr>
          <p:cNvPr id="6" name="5 Flecha izquierda y arriba"/>
          <p:cNvSpPr/>
          <p:nvPr/>
        </p:nvSpPr>
        <p:spPr>
          <a:xfrm rot="13397053">
            <a:off x="2918733" y="3483231"/>
            <a:ext cx="1625950" cy="1701741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 redondeado"/>
          <p:cNvSpPr/>
          <p:nvPr/>
        </p:nvSpPr>
        <p:spPr>
          <a:xfrm>
            <a:off x="-17402" y="7291954"/>
            <a:ext cx="3349912" cy="217272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CREADAS POR LEY</a:t>
            </a:r>
          </a:p>
          <a:p>
            <a:pPr algn="ctr"/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 INDEPENDIENTES JURÍDICA  Y ECONÓMICAMENTE  </a:t>
            </a:r>
            <a:endParaRPr lang="es-E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4180115" y="7291954"/>
            <a:ext cx="3376386" cy="2127138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tx1"/>
                </a:solidFill>
              </a:rPr>
              <a:t>JURÍDICAMENTE DEPENDEN DE LA U.N. DE LA QUE DEPENDEN</a:t>
            </a:r>
          </a:p>
          <a:p>
            <a:pPr algn="ctr"/>
            <a:r>
              <a:rPr lang="es-MX" b="1" dirty="0" smtClean="0">
                <a:solidFill>
                  <a:schemeClr val="tx1"/>
                </a:solidFill>
              </a:rPr>
              <a:t>CON CIERTA AUTONOMÍA ECONÓMICA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6" name="15 Flecha abajo"/>
          <p:cNvSpPr/>
          <p:nvPr/>
        </p:nvSpPr>
        <p:spPr>
          <a:xfrm>
            <a:off x="1253682" y="6369730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bajo"/>
          <p:cNvSpPr/>
          <p:nvPr/>
        </p:nvSpPr>
        <p:spPr>
          <a:xfrm>
            <a:off x="5597300" y="6385605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0" y="9464675"/>
            <a:ext cx="3332510" cy="126682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 S. UNIVERSIDAD NACIONAL DE LA RIOJA</a:t>
            </a:r>
          </a:p>
          <a:p>
            <a:pPr algn="ctr"/>
            <a:endParaRPr lang="es-MX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 S. UNIVERSIDAD DE BUENOS AIRES. </a:t>
            </a:r>
            <a:endParaRPr lang="es-E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4180114" y="9464674"/>
            <a:ext cx="3426070" cy="1266823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DAMSU – UNCUYO</a:t>
            </a:r>
          </a:p>
          <a:p>
            <a:pPr algn="ctr"/>
            <a:r>
              <a:rPr lang="es-MX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DAMSU - UNSJ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sz="1600" b="1" dirty="0" smtClean="0">
                <a:solidFill>
                  <a:schemeClr val="tx1"/>
                </a:solidFill>
              </a:rPr>
              <a:t>”</a:t>
            </a:r>
            <a:endParaRPr lang="es-E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67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695" y="3419641"/>
            <a:ext cx="80992" cy="8099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695" y="4371298"/>
            <a:ext cx="80992" cy="8099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695" y="5322955"/>
            <a:ext cx="80992" cy="8099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695" y="6591830"/>
            <a:ext cx="80992" cy="8099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pc="835" dirty="0"/>
              <a:t>S</a:t>
            </a:r>
            <a:r>
              <a:rPr spc="655" dirty="0"/>
              <a:t>I</a:t>
            </a:r>
            <a:r>
              <a:rPr spc="835" dirty="0"/>
              <a:t>S</a:t>
            </a:r>
            <a:r>
              <a:rPr spc="825" dirty="0"/>
              <a:t>T</a:t>
            </a:r>
            <a:r>
              <a:rPr spc="969" dirty="0"/>
              <a:t>E</a:t>
            </a:r>
            <a:r>
              <a:rPr spc="1575" dirty="0"/>
              <a:t>M</a:t>
            </a:r>
            <a:r>
              <a:rPr spc="1065" dirty="0"/>
              <a:t>A</a:t>
            </a:r>
            <a:r>
              <a:rPr dirty="0"/>
              <a:t>	</a:t>
            </a:r>
            <a:r>
              <a:rPr spc="1290" dirty="0"/>
              <a:t>D</a:t>
            </a:r>
            <a:r>
              <a:rPr spc="735" dirty="0"/>
              <a:t>E</a:t>
            </a:r>
            <a:r>
              <a:rPr dirty="0"/>
              <a:t>	</a:t>
            </a:r>
            <a:r>
              <a:rPr spc="835" dirty="0"/>
              <a:t>S</a:t>
            </a:r>
            <a:r>
              <a:rPr spc="1300" dirty="0"/>
              <a:t>A</a:t>
            </a:r>
            <a:r>
              <a:rPr spc="795" dirty="0"/>
              <a:t>L</a:t>
            </a:r>
            <a:r>
              <a:rPr spc="1245" dirty="0"/>
              <a:t>U</a:t>
            </a:r>
            <a:r>
              <a:rPr spc="1055" dirty="0"/>
              <a:t>D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87515" y="1826885"/>
            <a:ext cx="6741159" cy="7800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0545" algn="ctr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Verdana"/>
                <a:cs typeface="Verdana"/>
              </a:rPr>
              <a:t>ORGANIZACIÓN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5" dirty="0">
                <a:latin typeface="Verdana"/>
                <a:cs typeface="Verdana"/>
              </a:rPr>
              <a:t>Y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95" dirty="0">
                <a:latin typeface="Verdana"/>
                <a:cs typeface="Verdana"/>
              </a:rPr>
              <a:t>FUNCIONAMIENTO</a:t>
            </a:r>
            <a:endParaRPr sz="24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7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100" b="1" spc="-70" dirty="0">
                <a:latin typeface="Tahoma"/>
                <a:cs typeface="Tahoma"/>
              </a:rPr>
              <a:t>C</a:t>
            </a:r>
            <a:r>
              <a:rPr sz="2100" b="1" spc="-245" dirty="0">
                <a:latin typeface="Tahoma"/>
                <a:cs typeface="Tahoma"/>
              </a:rPr>
              <a:t>)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180" dirty="0">
                <a:latin typeface="Tahoma"/>
                <a:cs typeface="Tahoma"/>
              </a:rPr>
              <a:t>S</a:t>
            </a:r>
            <a:r>
              <a:rPr sz="2100" b="1" spc="-120" dirty="0">
                <a:latin typeface="Tahoma"/>
                <a:cs typeface="Tahoma"/>
              </a:rPr>
              <a:t>E</a:t>
            </a:r>
            <a:r>
              <a:rPr sz="2100" b="1" spc="-70" dirty="0">
                <a:latin typeface="Tahoma"/>
                <a:cs typeface="Tahoma"/>
              </a:rPr>
              <a:t>C</a:t>
            </a:r>
            <a:r>
              <a:rPr sz="2100" b="1" spc="-75" dirty="0">
                <a:latin typeface="Tahoma"/>
                <a:cs typeface="Tahoma"/>
              </a:rPr>
              <a:t>T</a:t>
            </a:r>
            <a:r>
              <a:rPr sz="2100" b="1" spc="50" dirty="0">
                <a:latin typeface="Tahoma"/>
                <a:cs typeface="Tahoma"/>
              </a:rPr>
              <a:t>O</a:t>
            </a:r>
            <a:r>
              <a:rPr sz="2100" b="1" spc="-140" dirty="0">
                <a:latin typeface="Tahoma"/>
                <a:cs typeface="Tahoma"/>
              </a:rPr>
              <a:t>R</a:t>
            </a:r>
            <a:r>
              <a:rPr sz="2100" b="1" spc="-70" dirty="0">
                <a:latin typeface="Tahoma"/>
                <a:cs typeface="Tahoma"/>
              </a:rPr>
              <a:t> P</a:t>
            </a:r>
            <a:r>
              <a:rPr sz="2100" b="1" spc="-145" dirty="0">
                <a:latin typeface="Tahoma"/>
                <a:cs typeface="Tahoma"/>
              </a:rPr>
              <a:t>R</a:t>
            </a:r>
            <a:r>
              <a:rPr sz="2100" b="1" spc="-325" dirty="0">
                <a:latin typeface="Tahoma"/>
                <a:cs typeface="Tahoma"/>
              </a:rPr>
              <a:t>I</a:t>
            </a:r>
            <a:r>
              <a:rPr sz="2100" b="1" spc="-60" dirty="0">
                <a:latin typeface="Tahoma"/>
                <a:cs typeface="Tahoma"/>
              </a:rPr>
              <a:t>V</a:t>
            </a:r>
            <a:r>
              <a:rPr sz="2100" b="1" spc="5" dirty="0">
                <a:latin typeface="Tahoma"/>
                <a:cs typeface="Tahoma"/>
              </a:rPr>
              <a:t>A</a:t>
            </a:r>
            <a:r>
              <a:rPr sz="2100" b="1" spc="-40" dirty="0">
                <a:latin typeface="Tahoma"/>
                <a:cs typeface="Tahoma"/>
              </a:rPr>
              <a:t>D</a:t>
            </a:r>
            <a:r>
              <a:rPr sz="2100" b="1" spc="50" dirty="0">
                <a:latin typeface="Tahoma"/>
                <a:cs typeface="Tahoma"/>
              </a:rPr>
              <a:t>O</a:t>
            </a:r>
            <a:r>
              <a:rPr sz="2100" b="1" spc="-165" dirty="0">
                <a:latin typeface="Tahoma"/>
                <a:cs typeface="Tahoma"/>
              </a:rPr>
              <a:t>:</a:t>
            </a:r>
            <a:endParaRPr sz="2100" dirty="0">
              <a:latin typeface="Tahoma"/>
              <a:cs typeface="Tahoma"/>
            </a:endParaRPr>
          </a:p>
          <a:p>
            <a:pPr marL="401320" marR="777875">
              <a:lnSpc>
                <a:spcPct val="115599"/>
              </a:lnSpc>
              <a:spcBef>
                <a:spcPts val="2515"/>
              </a:spcBef>
            </a:pPr>
            <a:r>
              <a:rPr sz="1800" spc="-15" dirty="0">
                <a:latin typeface="Lucida Sans Unicode"/>
                <a:cs typeface="Lucida Sans Unicode"/>
              </a:rPr>
              <a:t>La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principal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40" dirty="0">
                <a:latin typeface="Lucida Sans Unicode"/>
                <a:cs typeface="Lucida Sans Unicode"/>
              </a:rPr>
              <a:t>característica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es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que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50" dirty="0">
                <a:latin typeface="Lucida Sans Unicode"/>
                <a:cs typeface="Lucida Sans Unicode"/>
              </a:rPr>
              <a:t>sus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aportantes</a:t>
            </a:r>
            <a:r>
              <a:rPr sz="1800" spc="-9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son </a:t>
            </a:r>
            <a:r>
              <a:rPr sz="1800" spc="-555" dirty="0">
                <a:latin typeface="Lucida Sans Unicode"/>
                <a:cs typeface="Lucida Sans Unicode"/>
              </a:rPr>
              <a:t> </a:t>
            </a:r>
            <a:r>
              <a:rPr sz="1800" spc="-40" dirty="0">
                <a:latin typeface="Lucida Sans Unicode"/>
                <a:cs typeface="Lucida Sans Unicode"/>
              </a:rPr>
              <a:t>voluntarios.</a:t>
            </a:r>
            <a:endParaRPr sz="18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Lucida Sans Unicode"/>
              <a:cs typeface="Lucida Sans Unicode"/>
            </a:endParaRPr>
          </a:p>
          <a:p>
            <a:pPr marL="401320" marR="81915">
              <a:lnSpc>
                <a:spcPct val="115599"/>
              </a:lnSpc>
            </a:pPr>
            <a:r>
              <a:rPr sz="1800" spc="-15" dirty="0">
                <a:latin typeface="Lucida Sans Unicode"/>
                <a:cs typeface="Lucida Sans Unicode"/>
              </a:rPr>
              <a:t>La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ley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que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40" dirty="0">
                <a:latin typeface="Lucida Sans Unicode"/>
                <a:cs typeface="Lucida Sans Unicode"/>
              </a:rPr>
              <a:t>regula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esta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40" dirty="0">
                <a:latin typeface="Lucida Sans Unicode"/>
                <a:cs typeface="Lucida Sans Unicode"/>
              </a:rPr>
              <a:t>actividad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es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la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110" dirty="0">
                <a:latin typeface="Lucida Sans Unicode"/>
                <a:cs typeface="Lucida Sans Unicode"/>
              </a:rPr>
              <a:t>26.682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promulgada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el </a:t>
            </a:r>
            <a:r>
              <a:rPr sz="1800" spc="-555" dirty="0">
                <a:latin typeface="Lucida Sans Unicode"/>
                <a:cs typeface="Lucida Sans Unicode"/>
              </a:rPr>
              <a:t> </a:t>
            </a:r>
            <a:r>
              <a:rPr sz="1800" spc="-114" dirty="0">
                <a:latin typeface="Lucida Sans Unicode"/>
                <a:cs typeface="Lucida Sans Unicode"/>
              </a:rPr>
              <a:t>1</a:t>
            </a:r>
            <a:r>
              <a:rPr sz="1800" spc="-110" dirty="0">
                <a:latin typeface="Lucida Sans Unicode"/>
                <a:cs typeface="Lucida Sans Unicode"/>
              </a:rPr>
              <a:t>6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spc="5" dirty="0">
                <a:latin typeface="Lucida Sans Unicode"/>
                <a:cs typeface="Lucida Sans Unicode"/>
              </a:rPr>
              <a:t>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m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40" dirty="0">
                <a:latin typeface="Lucida Sans Unicode"/>
                <a:cs typeface="Lucida Sans Unicode"/>
              </a:rPr>
              <a:t>y</a:t>
            </a:r>
            <a:r>
              <a:rPr sz="1800" spc="-20" dirty="0">
                <a:latin typeface="Lucida Sans Unicode"/>
                <a:cs typeface="Lucida Sans Unicode"/>
              </a:rPr>
              <a:t>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spc="5" dirty="0">
                <a:latin typeface="Lucida Sans Unicode"/>
                <a:cs typeface="Lucida Sans Unicode"/>
              </a:rPr>
              <a:t>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14" dirty="0">
                <a:latin typeface="Lucida Sans Unicode"/>
                <a:cs typeface="Lucida Sans Unicode"/>
              </a:rPr>
              <a:t>2011</a:t>
            </a:r>
            <a:r>
              <a:rPr sz="1800" spc="-100" dirty="0">
                <a:latin typeface="Lucida Sans Unicode"/>
                <a:cs typeface="Lucida Sans Unicode"/>
              </a:rPr>
              <a:t>.</a:t>
            </a:r>
            <a:r>
              <a:rPr sz="1800" spc="-465" dirty="0">
                <a:latin typeface="Lucida Sans Unicode"/>
                <a:cs typeface="Lucida Sans Unicode"/>
              </a:rPr>
              <a:t>-</a:t>
            </a:r>
            <a:endParaRPr sz="18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Lucida Sans Unicode"/>
              <a:cs typeface="Lucida Sans Unicode"/>
            </a:endParaRPr>
          </a:p>
          <a:p>
            <a:pPr marL="401320" marR="36830">
              <a:lnSpc>
                <a:spcPct val="115599"/>
              </a:lnSpc>
            </a:pPr>
            <a:r>
              <a:rPr sz="1800" spc="-40" dirty="0">
                <a:latin typeface="Lucida Sans Unicode"/>
                <a:cs typeface="Lucida Sans Unicode"/>
              </a:rPr>
              <a:t>Conviven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en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este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sector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las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empresas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de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medicina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prepaga </a:t>
            </a:r>
            <a:r>
              <a:rPr sz="1800" spc="-55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c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15" dirty="0">
                <a:latin typeface="Lucida Sans Unicode"/>
                <a:cs typeface="Lucida Sans Unicode"/>
              </a:rPr>
              <a:t>n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60" dirty="0">
                <a:latin typeface="Lucida Sans Unicode"/>
                <a:cs typeface="Lucida Sans Unicode"/>
              </a:rPr>
              <a:t>f</a:t>
            </a:r>
            <a:r>
              <a:rPr sz="1800" spc="-70" dirty="0">
                <a:latin typeface="Lucida Sans Unicode"/>
                <a:cs typeface="Lucida Sans Unicode"/>
              </a:rPr>
              <a:t>i</a:t>
            </a:r>
            <a:r>
              <a:rPr sz="1800" spc="-20" dirty="0">
                <a:latin typeface="Lucida Sans Unicode"/>
                <a:cs typeface="Lucida Sans Unicode"/>
              </a:rPr>
              <a:t>n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60" dirty="0">
                <a:latin typeface="Lucida Sans Unicode"/>
                <a:cs typeface="Lucida Sans Unicode"/>
              </a:rPr>
              <a:t>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spc="5" dirty="0">
                <a:latin typeface="Lucida Sans Unicode"/>
                <a:cs typeface="Lucida Sans Unicode"/>
              </a:rPr>
              <a:t>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l</a:t>
            </a:r>
            <a:r>
              <a:rPr sz="1800" spc="-20" dirty="0">
                <a:latin typeface="Lucida Sans Unicode"/>
                <a:cs typeface="Lucida Sans Unicode"/>
              </a:rPr>
              <a:t>u</a:t>
            </a:r>
            <a:r>
              <a:rPr sz="1800" spc="-70" dirty="0">
                <a:latin typeface="Lucida Sans Unicode"/>
                <a:cs typeface="Lucida Sans Unicode"/>
              </a:rPr>
              <a:t>c</a:t>
            </a:r>
            <a:r>
              <a:rPr sz="1800" spc="-10" dirty="0">
                <a:latin typeface="Lucida Sans Unicode"/>
                <a:cs typeface="Lucida Sans Unicode"/>
              </a:rPr>
              <a:t>r</a:t>
            </a:r>
            <a:r>
              <a:rPr sz="1800" spc="-20" dirty="0">
                <a:latin typeface="Lucida Sans Unicode"/>
                <a:cs typeface="Lucida Sans Unicode"/>
              </a:rPr>
              <a:t>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c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15" dirty="0">
                <a:latin typeface="Lucida Sans Unicode"/>
                <a:cs typeface="Lucida Sans Unicode"/>
              </a:rPr>
              <a:t>n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20" dirty="0">
                <a:latin typeface="Lucida Sans Unicode"/>
                <a:cs typeface="Lucida Sans Unicode"/>
              </a:rPr>
              <a:t>n</a:t>
            </a:r>
            <a:r>
              <a:rPr sz="1800" spc="-45" dirty="0">
                <a:latin typeface="Lucida Sans Unicode"/>
                <a:cs typeface="Lucida Sans Unicode"/>
              </a:rPr>
              <a:t>t</a:t>
            </a:r>
            <a:r>
              <a:rPr sz="1800" spc="-70" dirty="0">
                <a:latin typeface="Lucida Sans Unicode"/>
                <a:cs typeface="Lucida Sans Unicode"/>
              </a:rPr>
              <a:t>i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60" dirty="0">
                <a:latin typeface="Lucida Sans Unicode"/>
                <a:cs typeface="Lucida Sans Unicode"/>
              </a:rPr>
              <a:t>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spc="5" dirty="0">
                <a:latin typeface="Lucida Sans Unicode"/>
                <a:cs typeface="Lucida Sans Unicode"/>
              </a:rPr>
              <a:t>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l</a:t>
            </a:r>
            <a:r>
              <a:rPr sz="1800" spc="5" dirty="0">
                <a:latin typeface="Lucida Sans Unicode"/>
                <a:cs typeface="Lucida Sans Unicode"/>
              </a:rPr>
              <a:t>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70" dirty="0">
                <a:latin typeface="Lucida Sans Unicode"/>
                <a:cs typeface="Lucida Sans Unicode"/>
              </a:rPr>
              <a:t>c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20" dirty="0">
                <a:latin typeface="Lucida Sans Unicode"/>
                <a:cs typeface="Lucida Sans Unicode"/>
              </a:rPr>
              <a:t>n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10" dirty="0">
                <a:latin typeface="Lucida Sans Unicode"/>
                <a:cs typeface="Lucida Sans Unicode"/>
              </a:rPr>
              <a:t>m</a:t>
            </a:r>
            <a:r>
              <a:rPr sz="1800" spc="-70" dirty="0">
                <a:latin typeface="Lucida Sans Unicode"/>
                <a:cs typeface="Lucida Sans Unicode"/>
              </a:rPr>
              <a:t>í</a:t>
            </a:r>
            <a:r>
              <a:rPr sz="1800" spc="5" dirty="0">
                <a:latin typeface="Lucida Sans Unicode"/>
                <a:cs typeface="Lucida Sans Unicode"/>
              </a:rPr>
              <a:t>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65" dirty="0">
                <a:latin typeface="Lucida Sans Unicode"/>
                <a:cs typeface="Lucida Sans Unicode"/>
              </a:rPr>
              <a:t>s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70" dirty="0">
                <a:latin typeface="Lucida Sans Unicode"/>
                <a:cs typeface="Lucida Sans Unicode"/>
              </a:rPr>
              <a:t>ci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70" dirty="0">
                <a:latin typeface="Lucida Sans Unicode"/>
                <a:cs typeface="Lucida Sans Unicode"/>
              </a:rPr>
              <a:t>l  </a:t>
            </a:r>
            <a:r>
              <a:rPr sz="1800" spc="-30" dirty="0">
                <a:latin typeface="Lucida Sans Unicode"/>
                <a:cs typeface="Lucida Sans Unicode"/>
              </a:rPr>
              <a:t>como</a:t>
            </a:r>
            <a:r>
              <a:rPr sz="1800" spc="-110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cooperativas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y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mutuales.</a:t>
            </a:r>
            <a:endParaRPr sz="18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Lucida Sans Unicode"/>
              <a:cs typeface="Lucida Sans Unicode"/>
            </a:endParaRPr>
          </a:p>
          <a:p>
            <a:pPr marL="401320" marR="57785">
              <a:lnSpc>
                <a:spcPct val="115599"/>
              </a:lnSpc>
            </a:pPr>
            <a:r>
              <a:rPr sz="1800" dirty="0">
                <a:latin typeface="Lucida Sans Unicode"/>
                <a:cs typeface="Lucida Sans Unicode"/>
              </a:rPr>
              <a:t>En </a:t>
            </a:r>
            <a:r>
              <a:rPr sz="1800" spc="-35" dirty="0">
                <a:latin typeface="Lucida Sans Unicode"/>
                <a:cs typeface="Lucida Sans Unicode"/>
              </a:rPr>
              <a:t>general </a:t>
            </a:r>
            <a:r>
              <a:rPr sz="1800" spc="-25" dirty="0">
                <a:latin typeface="Lucida Sans Unicode"/>
                <a:cs typeface="Lucida Sans Unicode"/>
              </a:rPr>
              <a:t>contratan </a:t>
            </a:r>
            <a:r>
              <a:rPr sz="1800" spc="-35" dirty="0">
                <a:latin typeface="Lucida Sans Unicode"/>
                <a:cs typeface="Lucida Sans Unicode"/>
              </a:rPr>
              <a:t>con </a:t>
            </a:r>
            <a:r>
              <a:rPr sz="1800" spc="-55" dirty="0">
                <a:latin typeface="Lucida Sans Unicode"/>
                <a:cs typeface="Lucida Sans Unicode"/>
              </a:rPr>
              <a:t>clínicas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35" dirty="0">
                <a:latin typeface="Lucida Sans Unicode"/>
                <a:cs typeface="Lucida Sans Unicode"/>
              </a:rPr>
              <a:t>otros </a:t>
            </a:r>
            <a:r>
              <a:rPr sz="1800" spc="-25" dirty="0">
                <a:latin typeface="Lucida Sans Unicode"/>
                <a:cs typeface="Lucida Sans Unicode"/>
              </a:rPr>
              <a:t>prestadores </a:t>
            </a:r>
            <a:r>
              <a:rPr sz="1800" spc="-20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privados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para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brindar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55" dirty="0">
                <a:latin typeface="Lucida Sans Unicode"/>
                <a:cs typeface="Lucida Sans Unicode"/>
              </a:rPr>
              <a:t>los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servicios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5" dirty="0">
                <a:latin typeface="Lucida Sans Unicode"/>
                <a:cs typeface="Lucida Sans Unicode"/>
              </a:rPr>
              <a:t>a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50" dirty="0">
                <a:latin typeface="Lucida Sans Unicode"/>
                <a:cs typeface="Lucida Sans Unicode"/>
              </a:rPr>
              <a:t>sus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50" dirty="0">
                <a:latin typeface="Lucida Sans Unicode"/>
                <a:cs typeface="Lucida Sans Unicode"/>
              </a:rPr>
              <a:t>afiliados.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10" dirty="0">
                <a:latin typeface="Lucida Sans Unicode"/>
                <a:cs typeface="Lucida Sans Unicode"/>
              </a:rPr>
              <a:t>Entre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55" dirty="0">
                <a:latin typeface="Lucida Sans Unicode"/>
                <a:cs typeface="Lucida Sans Unicode"/>
              </a:rPr>
              <a:t>los </a:t>
            </a:r>
            <a:r>
              <a:rPr sz="1800" spc="-555" dirty="0">
                <a:latin typeface="Lucida Sans Unicode"/>
                <a:cs typeface="Lucida Sans Unicode"/>
              </a:rPr>
              <a:t> </a:t>
            </a:r>
            <a:r>
              <a:rPr sz="1800" spc="-55" dirty="0">
                <a:latin typeface="Lucida Sans Unicode"/>
                <a:cs typeface="Lucida Sans Unicode"/>
              </a:rPr>
              <a:t>gastos </a:t>
            </a:r>
            <a:r>
              <a:rPr sz="1800" spc="-35" dirty="0">
                <a:latin typeface="Lucida Sans Unicode"/>
                <a:cs typeface="Lucida Sans Unicode"/>
              </a:rPr>
              <a:t>privados </a:t>
            </a:r>
            <a:r>
              <a:rPr sz="1800" spc="-30" dirty="0">
                <a:latin typeface="Lucida Sans Unicode"/>
                <a:cs typeface="Lucida Sans Unicode"/>
              </a:rPr>
              <a:t>se </a:t>
            </a:r>
            <a:r>
              <a:rPr sz="1800" spc="-40" dirty="0">
                <a:latin typeface="Lucida Sans Unicode"/>
                <a:cs typeface="Lucida Sans Unicode"/>
              </a:rPr>
              <a:t>consideran, </a:t>
            </a:r>
            <a:r>
              <a:rPr sz="1800" spc="-20" dirty="0">
                <a:latin typeface="Lucida Sans Unicode"/>
                <a:cs typeface="Lucida Sans Unicode"/>
              </a:rPr>
              <a:t>además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45" dirty="0">
                <a:latin typeface="Lucida Sans Unicode"/>
                <a:cs typeface="Lucida Sans Unicode"/>
              </a:rPr>
              <a:t>las </a:t>
            </a:r>
            <a:r>
              <a:rPr sz="1800" spc="-35" dirty="0">
                <a:latin typeface="Lucida Sans Unicode"/>
                <a:cs typeface="Lucida Sans Unicode"/>
              </a:rPr>
              <a:t>cuotas </a:t>
            </a:r>
            <a:r>
              <a:rPr sz="1800" spc="5" dirty="0">
                <a:latin typeface="Lucida Sans Unicode"/>
                <a:cs typeface="Lucida Sans Unicode"/>
              </a:rPr>
              <a:t>a </a:t>
            </a:r>
            <a:r>
              <a:rPr sz="1800" spc="-55" dirty="0">
                <a:latin typeface="Lucida Sans Unicode"/>
                <a:cs typeface="Lucida Sans Unicode"/>
              </a:rPr>
              <a:t>los </a:t>
            </a:r>
            <a:r>
              <a:rPr sz="1800" spc="-55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p</a:t>
            </a:r>
            <a:r>
              <a:rPr sz="1800" spc="-10" dirty="0">
                <a:latin typeface="Lucida Sans Unicode"/>
                <a:cs typeface="Lucida Sans Unicode"/>
              </a:rPr>
              <a:t>r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35" dirty="0">
                <a:latin typeface="Lucida Sans Unicode"/>
                <a:cs typeface="Lucida Sans Unicode"/>
              </a:rPr>
              <a:t>p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145" dirty="0">
                <a:latin typeface="Lucida Sans Unicode"/>
                <a:cs typeface="Lucida Sans Unicode"/>
              </a:rPr>
              <a:t>g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65" dirty="0">
                <a:latin typeface="Lucida Sans Unicode"/>
                <a:cs typeface="Lucida Sans Unicode"/>
              </a:rPr>
              <a:t>s</a:t>
            </a:r>
            <a:r>
              <a:rPr sz="1800" spc="-130" dirty="0">
                <a:latin typeface="Lucida Sans Unicode"/>
                <a:cs typeface="Lucida Sans Unicode"/>
              </a:rPr>
              <a:t>,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t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spc="-20" dirty="0">
                <a:latin typeface="Lucida Sans Unicode"/>
                <a:cs typeface="Lucida Sans Unicode"/>
              </a:rPr>
              <a:t>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l</a:t>
            </a:r>
            <a:r>
              <a:rPr sz="1800" spc="-20" dirty="0">
                <a:latin typeface="Lucida Sans Unicode"/>
                <a:cs typeface="Lucida Sans Unicode"/>
              </a:rPr>
              <a:t>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35" dirty="0">
                <a:latin typeface="Lucida Sans Unicode"/>
                <a:cs typeface="Lucida Sans Unicode"/>
              </a:rPr>
              <a:t>b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20" dirty="0">
                <a:latin typeface="Lucida Sans Unicode"/>
                <a:cs typeface="Lucida Sans Unicode"/>
              </a:rPr>
              <a:t>n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spc="-20" dirty="0">
                <a:latin typeface="Lucida Sans Unicode"/>
                <a:cs typeface="Lucida Sans Unicode"/>
              </a:rPr>
              <a:t>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15" dirty="0">
                <a:latin typeface="Lucida Sans Unicode"/>
                <a:cs typeface="Lucida Sans Unicode"/>
              </a:rPr>
              <a:t>n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c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20" dirty="0">
                <a:latin typeface="Lucida Sans Unicode"/>
                <a:cs typeface="Lucida Sans Unicode"/>
              </a:rPr>
              <a:t>n</a:t>
            </a:r>
            <a:r>
              <a:rPr sz="1800" spc="-70" dirty="0">
                <a:latin typeface="Lucida Sans Unicode"/>
                <a:cs typeface="Lucida Sans Unicode"/>
              </a:rPr>
              <a:t>c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35" dirty="0">
                <a:latin typeface="Lucida Sans Unicode"/>
                <a:cs typeface="Lucida Sans Unicode"/>
              </a:rPr>
              <a:t>p</a:t>
            </a:r>
            <a:r>
              <a:rPr sz="1800" spc="-45" dirty="0">
                <a:latin typeface="Lucida Sans Unicode"/>
                <a:cs typeface="Lucida Sans Unicode"/>
              </a:rPr>
              <a:t>t</a:t>
            </a:r>
            <a:r>
              <a:rPr sz="1800" spc="-20" dirty="0">
                <a:latin typeface="Lucida Sans Unicode"/>
                <a:cs typeface="Lucida Sans Unicode"/>
              </a:rPr>
              <a:t>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spc="5" dirty="0">
                <a:latin typeface="Lucida Sans Unicode"/>
                <a:cs typeface="Lucida Sans Unicode"/>
              </a:rPr>
              <a:t>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c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65" dirty="0">
                <a:latin typeface="Lucida Sans Unicode"/>
                <a:cs typeface="Lucida Sans Unicode"/>
              </a:rPr>
              <a:t>s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145" dirty="0">
                <a:latin typeface="Lucida Sans Unicode"/>
                <a:cs typeface="Lucida Sans Unicode"/>
              </a:rPr>
              <a:t>g</a:t>
            </a:r>
            <a:r>
              <a:rPr sz="1800" spc="-20" dirty="0">
                <a:latin typeface="Lucida Sans Unicode"/>
                <a:cs typeface="Lucida Sans Unicode"/>
              </a:rPr>
              <a:t>u</a:t>
            </a:r>
            <a:r>
              <a:rPr sz="1800" spc="-10" dirty="0">
                <a:latin typeface="Lucida Sans Unicode"/>
                <a:cs typeface="Lucida Sans Unicode"/>
              </a:rPr>
              <a:t>r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60" dirty="0">
                <a:latin typeface="Lucida Sans Unicode"/>
                <a:cs typeface="Lucida Sans Unicode"/>
              </a:rPr>
              <a:t>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spc="5" dirty="0">
                <a:latin typeface="Lucida Sans Unicode"/>
                <a:cs typeface="Lucida Sans Unicode"/>
              </a:rPr>
              <a:t>e  </a:t>
            </a:r>
            <a:r>
              <a:rPr sz="1800" spc="-50" dirty="0">
                <a:latin typeface="Lucida Sans Unicode"/>
                <a:cs typeface="Lucida Sans Unicode"/>
              </a:rPr>
              <a:t>consultas,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50" dirty="0">
                <a:latin typeface="Lucida Sans Unicode"/>
                <a:cs typeface="Lucida Sans Unicode"/>
              </a:rPr>
              <a:t>práctica,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40" dirty="0">
                <a:latin typeface="Lucida Sans Unicode"/>
                <a:cs typeface="Lucida Sans Unicode"/>
              </a:rPr>
              <a:t>medicamentos,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50" dirty="0">
                <a:latin typeface="Lucida Sans Unicode"/>
                <a:cs typeface="Lucida Sans Unicode"/>
              </a:rPr>
              <a:t>etc.</a:t>
            </a:r>
            <a:endParaRPr sz="18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Lucida Sans Unicode"/>
              <a:cs typeface="Lucida Sans Unicode"/>
            </a:endParaRPr>
          </a:p>
          <a:p>
            <a:pPr marL="12700" marR="5080">
              <a:lnSpc>
                <a:spcPct val="115599"/>
              </a:lnSpc>
            </a:pPr>
            <a:r>
              <a:rPr sz="1800" spc="-30" dirty="0">
                <a:latin typeface="Lucida Sans Unicode"/>
                <a:cs typeface="Lucida Sans Unicode"/>
              </a:rPr>
              <a:t>Las </a:t>
            </a:r>
            <a:r>
              <a:rPr sz="1800" spc="-35" dirty="0">
                <a:latin typeface="Lucida Sans Unicode"/>
                <a:cs typeface="Lucida Sans Unicode"/>
              </a:rPr>
              <a:t>prestaciones </a:t>
            </a:r>
            <a:r>
              <a:rPr sz="1800" spc="-15" dirty="0">
                <a:latin typeface="Lucida Sans Unicode"/>
                <a:cs typeface="Lucida Sans Unicode"/>
              </a:rPr>
              <a:t>de </a:t>
            </a:r>
            <a:r>
              <a:rPr sz="1800" spc="-40" dirty="0">
                <a:latin typeface="Lucida Sans Unicode"/>
                <a:cs typeface="Lucida Sans Unicode"/>
              </a:rPr>
              <a:t>salud </a:t>
            </a:r>
            <a:r>
              <a:rPr sz="1800" spc="5" dirty="0">
                <a:latin typeface="Lucida Sans Unicode"/>
                <a:cs typeface="Lucida Sans Unicode"/>
              </a:rPr>
              <a:t>a </a:t>
            </a:r>
            <a:r>
              <a:rPr sz="1800" spc="-45" dirty="0">
                <a:latin typeface="Lucida Sans Unicode"/>
                <a:cs typeface="Lucida Sans Unicode"/>
              </a:rPr>
              <a:t>las </a:t>
            </a:r>
            <a:r>
              <a:rPr sz="1800" spc="-15" dirty="0">
                <a:latin typeface="Lucida Sans Unicode"/>
                <a:cs typeface="Lucida Sans Unicode"/>
              </a:rPr>
              <a:t>que </a:t>
            </a:r>
            <a:r>
              <a:rPr sz="1800" spc="-20" dirty="0">
                <a:latin typeface="Lucida Sans Unicode"/>
                <a:cs typeface="Lucida Sans Unicode"/>
              </a:rPr>
              <a:t>pueden </a:t>
            </a:r>
            <a:r>
              <a:rPr sz="1800" spc="-25" dirty="0">
                <a:latin typeface="Lucida Sans Unicode"/>
                <a:cs typeface="Lucida Sans Unicode"/>
              </a:rPr>
              <a:t>acceder </a:t>
            </a:r>
            <a:r>
              <a:rPr sz="1800" spc="-45" dirty="0">
                <a:latin typeface="Lucida Sans Unicode"/>
                <a:cs typeface="Lucida Sans Unicode"/>
              </a:rPr>
              <a:t>sólo </a:t>
            </a:r>
            <a:r>
              <a:rPr sz="1800" spc="-35" dirty="0">
                <a:latin typeface="Lucida Sans Unicode"/>
                <a:cs typeface="Lucida Sans Unicode"/>
              </a:rPr>
              <a:t>son </a:t>
            </a:r>
            <a:r>
              <a:rPr sz="1800" spc="-30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las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25" dirty="0">
                <a:latin typeface="Lucida Sans Unicode"/>
                <a:cs typeface="Lucida Sans Unicode"/>
              </a:rPr>
              <a:t>determinadas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en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el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50" dirty="0">
                <a:latin typeface="Lucida Sans Unicode"/>
                <a:cs typeface="Lucida Sans Unicode"/>
              </a:rPr>
              <a:t>plant,</a:t>
            </a:r>
            <a:r>
              <a:rPr sz="1800" spc="-100" dirty="0">
                <a:latin typeface="Lucida Sans Unicode"/>
                <a:cs typeface="Lucida Sans Unicode"/>
              </a:rPr>
              <a:t> </a:t>
            </a:r>
            <a:r>
              <a:rPr sz="1800" spc="-40" dirty="0">
                <a:latin typeface="Lucida Sans Unicode"/>
                <a:cs typeface="Lucida Sans Unicode"/>
              </a:rPr>
              <a:t>cartilla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0" dirty="0">
                <a:latin typeface="Lucida Sans Unicode"/>
                <a:cs typeface="Lucida Sans Unicode"/>
              </a:rPr>
              <a:t>módulo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15" dirty="0">
                <a:latin typeface="Lucida Sans Unicode"/>
                <a:cs typeface="Lucida Sans Unicode"/>
              </a:rPr>
              <a:t>de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40" dirty="0">
                <a:latin typeface="Lucida Sans Unicode"/>
                <a:cs typeface="Lucida Sans Unicode"/>
              </a:rPr>
              <a:t>contratación, </a:t>
            </a:r>
            <a:r>
              <a:rPr sz="1800" spc="-550" dirty="0">
                <a:latin typeface="Lucida Sans Unicode"/>
                <a:cs typeface="Lucida Sans Unicode"/>
              </a:rPr>
              <a:t> </a:t>
            </a:r>
            <a:r>
              <a:rPr sz="1800" spc="-45" dirty="0">
                <a:latin typeface="Lucida Sans Unicode"/>
                <a:cs typeface="Lucida Sans Unicode"/>
              </a:rPr>
              <a:t>t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20" dirty="0">
                <a:latin typeface="Lucida Sans Unicode"/>
                <a:cs typeface="Lucida Sans Unicode"/>
              </a:rPr>
              <a:t>n</a:t>
            </a:r>
            <a:r>
              <a:rPr sz="1800" spc="-70" dirty="0">
                <a:latin typeface="Lucida Sans Unicode"/>
                <a:cs typeface="Lucida Sans Unicode"/>
              </a:rPr>
              <a:t>i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20" dirty="0">
                <a:latin typeface="Lucida Sans Unicode"/>
                <a:cs typeface="Lucida Sans Unicode"/>
              </a:rPr>
              <a:t>n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spc="-20" dirty="0">
                <a:latin typeface="Lucida Sans Unicode"/>
                <a:cs typeface="Lucida Sans Unicode"/>
              </a:rPr>
              <a:t>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c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10" dirty="0">
                <a:latin typeface="Lucida Sans Unicode"/>
                <a:cs typeface="Lucida Sans Unicode"/>
              </a:rPr>
              <a:t>m</a:t>
            </a:r>
            <a:r>
              <a:rPr sz="1800" spc="-20" dirty="0">
                <a:latin typeface="Lucida Sans Unicode"/>
                <a:cs typeface="Lucida Sans Unicode"/>
              </a:rPr>
              <a:t>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35" dirty="0">
                <a:latin typeface="Lucida Sans Unicode"/>
                <a:cs typeface="Lucida Sans Unicode"/>
              </a:rPr>
              <a:t>p</a:t>
            </a:r>
            <a:r>
              <a:rPr sz="1800" spc="-70" dirty="0">
                <a:latin typeface="Lucida Sans Unicode"/>
                <a:cs typeface="Lucida Sans Unicode"/>
              </a:rPr>
              <a:t>i</a:t>
            </a:r>
            <a:r>
              <a:rPr sz="1800" spc="-65" dirty="0">
                <a:latin typeface="Lucida Sans Unicode"/>
                <a:cs typeface="Lucida Sans Unicode"/>
              </a:rPr>
              <a:t>s</a:t>
            </a:r>
            <a:r>
              <a:rPr sz="1800" spc="-20" dirty="0">
                <a:latin typeface="Lucida Sans Unicode"/>
                <a:cs typeface="Lucida Sans Unicode"/>
              </a:rPr>
              <a:t>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l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60" dirty="0">
                <a:latin typeface="Lucida Sans Unicode"/>
                <a:cs typeface="Lucida Sans Unicode"/>
              </a:rPr>
              <a:t>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70" dirty="0">
                <a:latin typeface="Lucida Sans Unicode"/>
                <a:cs typeface="Lucida Sans Unicode"/>
              </a:rPr>
              <a:t>c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10" dirty="0">
                <a:latin typeface="Lucida Sans Unicode"/>
                <a:cs typeface="Lucida Sans Unicode"/>
              </a:rPr>
              <a:t>rr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65" dirty="0">
                <a:latin typeface="Lucida Sans Unicode"/>
                <a:cs typeface="Lucida Sans Unicode"/>
              </a:rPr>
              <a:t>s</a:t>
            </a:r>
            <a:r>
              <a:rPr sz="1800" spc="-35" dirty="0">
                <a:latin typeface="Lucida Sans Unicode"/>
                <a:cs typeface="Lucida Sans Unicode"/>
              </a:rPr>
              <a:t>p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20" dirty="0">
                <a:latin typeface="Lucida Sans Unicode"/>
                <a:cs typeface="Lucida Sans Unicode"/>
              </a:rPr>
              <a:t>n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spc="-70" dirty="0">
                <a:latin typeface="Lucida Sans Unicode"/>
                <a:cs typeface="Lucida Sans Unicode"/>
              </a:rPr>
              <a:t>i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20" dirty="0">
                <a:latin typeface="Lucida Sans Unicode"/>
                <a:cs typeface="Lucida Sans Unicode"/>
              </a:rPr>
              <a:t>n</a:t>
            </a:r>
            <a:r>
              <a:rPr sz="1800" spc="-45" dirty="0">
                <a:latin typeface="Lucida Sans Unicode"/>
                <a:cs typeface="Lucida Sans Unicode"/>
              </a:rPr>
              <a:t>t</a:t>
            </a:r>
            <a:r>
              <a:rPr sz="1800" dirty="0">
                <a:latin typeface="Lucida Sans Unicode"/>
                <a:cs typeface="Lucida Sans Unicode"/>
              </a:rPr>
              <a:t>e</a:t>
            </a:r>
            <a:r>
              <a:rPr sz="1800" spc="-60" dirty="0">
                <a:latin typeface="Lucida Sans Unicode"/>
                <a:cs typeface="Lucida Sans Unicode"/>
              </a:rPr>
              <a:t>s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65" dirty="0">
                <a:latin typeface="Lucida Sans Unicode"/>
                <a:cs typeface="Lucida Sans Unicode"/>
              </a:rPr>
              <a:t>l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80" dirty="0">
                <a:latin typeface="Lucida Sans Unicode"/>
                <a:cs typeface="Lucida Sans Unicode"/>
              </a:rPr>
              <a:t>P</a:t>
            </a:r>
            <a:r>
              <a:rPr sz="1800" spc="-70" dirty="0">
                <a:latin typeface="Lucida Sans Unicode"/>
                <a:cs typeface="Lucida Sans Unicode"/>
              </a:rPr>
              <a:t>l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15" dirty="0">
                <a:latin typeface="Lucida Sans Unicode"/>
                <a:cs typeface="Lucida Sans Unicode"/>
              </a:rPr>
              <a:t>n</a:t>
            </a:r>
            <a:endParaRPr sz="1800" dirty="0">
              <a:latin typeface="Lucida Sans Unicode"/>
              <a:cs typeface="Lucida Sans Unicode"/>
            </a:endParaRPr>
          </a:p>
          <a:p>
            <a:pPr marL="71755">
              <a:lnSpc>
                <a:spcPct val="100000"/>
              </a:lnSpc>
              <a:spcBef>
                <a:spcPts val="340"/>
              </a:spcBef>
            </a:pPr>
            <a:r>
              <a:rPr sz="1800" spc="70" dirty="0">
                <a:latin typeface="Lucida Sans Unicode"/>
                <a:cs typeface="Lucida Sans Unicode"/>
              </a:rPr>
              <a:t>M</a:t>
            </a:r>
            <a:r>
              <a:rPr sz="1800" dirty="0">
                <a:latin typeface="Lucida Sans Unicode"/>
                <a:cs typeface="Lucida Sans Unicode"/>
              </a:rPr>
              <a:t>é</a:t>
            </a:r>
            <a:r>
              <a:rPr sz="1800" spc="-35" dirty="0">
                <a:latin typeface="Lucida Sans Unicode"/>
                <a:cs typeface="Lucida Sans Unicode"/>
              </a:rPr>
              <a:t>d</a:t>
            </a:r>
            <a:r>
              <a:rPr sz="1800" spc="-70" dirty="0">
                <a:latin typeface="Lucida Sans Unicode"/>
                <a:cs typeface="Lucida Sans Unicode"/>
              </a:rPr>
              <a:t>ic</a:t>
            </a:r>
            <a:r>
              <a:rPr sz="1800" spc="-20" dirty="0">
                <a:latin typeface="Lucida Sans Unicode"/>
                <a:cs typeface="Lucida Sans Unicode"/>
              </a:rPr>
              <a:t>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O</a:t>
            </a:r>
            <a:r>
              <a:rPr sz="1800" spc="-35" dirty="0">
                <a:latin typeface="Lucida Sans Unicode"/>
                <a:cs typeface="Lucida Sans Unicode"/>
              </a:rPr>
              <a:t>b</a:t>
            </a:r>
            <a:r>
              <a:rPr sz="1800" spc="-70" dirty="0">
                <a:latin typeface="Lucida Sans Unicode"/>
                <a:cs typeface="Lucida Sans Unicode"/>
              </a:rPr>
              <a:t>li</a:t>
            </a:r>
            <a:r>
              <a:rPr sz="1800" spc="-145" dirty="0">
                <a:latin typeface="Lucida Sans Unicode"/>
                <a:cs typeface="Lucida Sans Unicode"/>
              </a:rPr>
              <a:t>g</a:t>
            </a:r>
            <a:r>
              <a:rPr sz="1800" dirty="0">
                <a:latin typeface="Lucida Sans Unicode"/>
                <a:cs typeface="Lucida Sans Unicode"/>
              </a:rPr>
              <a:t>a</a:t>
            </a:r>
            <a:r>
              <a:rPr sz="1800" spc="-45" dirty="0">
                <a:latin typeface="Lucida Sans Unicode"/>
                <a:cs typeface="Lucida Sans Unicode"/>
              </a:rPr>
              <a:t>t</a:t>
            </a:r>
            <a:r>
              <a:rPr sz="1800" spc="-25" dirty="0">
                <a:latin typeface="Lucida Sans Unicode"/>
                <a:cs typeface="Lucida Sans Unicode"/>
              </a:rPr>
              <a:t>o</a:t>
            </a:r>
            <a:r>
              <a:rPr sz="1800" spc="-10" dirty="0">
                <a:latin typeface="Lucida Sans Unicode"/>
                <a:cs typeface="Lucida Sans Unicode"/>
              </a:rPr>
              <a:t>r</a:t>
            </a:r>
            <a:r>
              <a:rPr sz="1800" spc="-70" dirty="0">
                <a:latin typeface="Lucida Sans Unicode"/>
                <a:cs typeface="Lucida Sans Unicode"/>
              </a:rPr>
              <a:t>i</a:t>
            </a:r>
            <a:r>
              <a:rPr sz="1800" spc="-20" dirty="0">
                <a:latin typeface="Lucida Sans Unicode"/>
                <a:cs typeface="Lucida Sans Unicode"/>
              </a:rPr>
              <a:t>o</a:t>
            </a:r>
            <a:r>
              <a:rPr sz="1800" spc="-105" dirty="0">
                <a:latin typeface="Lucida Sans Unicode"/>
                <a:cs typeface="Lucida Sans Unicode"/>
              </a:rPr>
              <a:t> </a:t>
            </a:r>
            <a:r>
              <a:rPr sz="1800" spc="-60" dirty="0">
                <a:latin typeface="Lucida Sans Unicode"/>
                <a:cs typeface="Lucida Sans Unicode"/>
              </a:rPr>
              <a:t>(</a:t>
            </a:r>
            <a:r>
              <a:rPr sz="1800" spc="80" dirty="0">
                <a:latin typeface="Lucida Sans Unicode"/>
                <a:cs typeface="Lucida Sans Unicode"/>
              </a:rPr>
              <a:t>P</a:t>
            </a:r>
            <a:r>
              <a:rPr sz="1800" spc="70" dirty="0">
                <a:latin typeface="Lucida Sans Unicode"/>
                <a:cs typeface="Lucida Sans Unicode"/>
              </a:rPr>
              <a:t>M</a:t>
            </a:r>
            <a:r>
              <a:rPr sz="1800" spc="-5" dirty="0">
                <a:latin typeface="Lucida Sans Unicode"/>
                <a:cs typeface="Lucida Sans Unicode"/>
              </a:rPr>
              <a:t>O</a:t>
            </a:r>
            <a:r>
              <a:rPr sz="1800" spc="-55" dirty="0">
                <a:latin typeface="Lucida Sans Unicode"/>
                <a:cs typeface="Lucida Sans Unicode"/>
              </a:rPr>
              <a:t>)</a:t>
            </a:r>
            <a:endParaRPr sz="18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651" y="1057133"/>
            <a:ext cx="7239000" cy="8899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655" dirty="0">
                <a:solidFill>
                  <a:srgbClr val="212121"/>
                </a:solidFill>
                <a:latin typeface="Microsoft Sans Serif"/>
                <a:cs typeface="Microsoft Sans Serif"/>
              </a:rPr>
              <a:t>I</a:t>
            </a: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825" dirty="0">
                <a:solidFill>
                  <a:srgbClr val="212121"/>
                </a:solidFill>
                <a:latin typeface="Microsoft Sans Serif"/>
                <a:cs typeface="Microsoft Sans Serif"/>
              </a:rPr>
              <a:t>T</a:t>
            </a:r>
            <a:r>
              <a:rPr sz="2800" spc="969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spc="1575" dirty="0">
                <a:solidFill>
                  <a:srgbClr val="212121"/>
                </a:solidFill>
                <a:latin typeface="Microsoft Sans Serif"/>
                <a:cs typeface="Microsoft Sans Serif"/>
              </a:rPr>
              <a:t>M</a:t>
            </a:r>
            <a:r>
              <a:rPr sz="2800" spc="1065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1290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r>
              <a:rPr sz="2800" spc="735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83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1300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spc="79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L</a:t>
            </a:r>
            <a:r>
              <a:rPr sz="2800" spc="124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U</a:t>
            </a:r>
            <a:r>
              <a:rPr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endParaRPr lang="es-MX" sz="2800" spc="1055" dirty="0" smtClean="0">
              <a:solidFill>
                <a:srgbClr val="212121"/>
              </a:solidFill>
              <a:latin typeface="Microsoft Sans Serif"/>
              <a:cs typeface="Microsoft Sans Serif"/>
            </a:endParaRPr>
          </a:p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lang="es-MX"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CLASIFICACIONES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4" name="3 Proceso alternativo"/>
          <p:cNvSpPr/>
          <p:nvPr/>
        </p:nvSpPr>
        <p:spPr>
          <a:xfrm>
            <a:off x="248832" y="2378075"/>
            <a:ext cx="7110819" cy="1066800"/>
          </a:xfrm>
          <a:prstGeom prst="flowChartAlternateProcess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SALUD ARGENTINO</a:t>
            </a:r>
            <a:endParaRPr lang="es-E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186298" y="4652055"/>
            <a:ext cx="2987220" cy="171767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SEGURIDAD SOCIAL</a:t>
            </a:r>
          </a:p>
        </p:txBody>
      </p:sp>
      <p:sp>
        <p:nvSpPr>
          <p:cNvPr id="14" name="13 Elipse"/>
          <p:cNvSpPr/>
          <p:nvPr/>
        </p:nvSpPr>
        <p:spPr>
          <a:xfrm>
            <a:off x="4696709" y="4580618"/>
            <a:ext cx="2559050" cy="1752600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PRIVADO</a:t>
            </a:r>
            <a:endParaRPr lang="es-MX" dirty="0" smtClean="0">
              <a:solidFill>
                <a:schemeClr val="tx1"/>
              </a:solidFill>
            </a:endParaRPr>
          </a:p>
        </p:txBody>
      </p:sp>
      <p:sp>
        <p:nvSpPr>
          <p:cNvPr id="6" name="5 Flecha izquierda y arriba"/>
          <p:cNvSpPr/>
          <p:nvPr/>
        </p:nvSpPr>
        <p:spPr>
          <a:xfrm rot="13397053">
            <a:off x="2918733" y="3483231"/>
            <a:ext cx="1625950" cy="1701741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 redondeado"/>
          <p:cNvSpPr/>
          <p:nvPr/>
        </p:nvSpPr>
        <p:spPr>
          <a:xfrm>
            <a:off x="101911" y="6369730"/>
            <a:ext cx="3148419" cy="94932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 SOCIALES  Y MUTUALES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4408081" y="6369730"/>
            <a:ext cx="3148419" cy="949325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EMPRESAS DE MEDICINA PREPAGA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15 Flecha abajo"/>
          <p:cNvSpPr/>
          <p:nvPr/>
        </p:nvSpPr>
        <p:spPr>
          <a:xfrm>
            <a:off x="1360140" y="7368721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bajo"/>
          <p:cNvSpPr/>
          <p:nvPr/>
        </p:nvSpPr>
        <p:spPr>
          <a:xfrm>
            <a:off x="5664301" y="7368721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248832" y="8182881"/>
            <a:ext cx="3160532" cy="196759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LÓGICA DEL MUTUALISMO</a:t>
            </a:r>
          </a:p>
          <a:p>
            <a:pPr algn="ctr"/>
            <a:endParaRPr lang="es-MX" sz="20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“TODOS PERCIBEN LOS MISMO INDEPENDIENTE DE LA CANTIDAD DE APORTES</a:t>
            </a:r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s-E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4395968" y="8255452"/>
            <a:ext cx="3160532" cy="189502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LÓGICA CONTRATO DE SEGURO</a:t>
            </a:r>
          </a:p>
          <a:p>
            <a:pPr algn="ctr"/>
            <a:endParaRPr lang="es-MX" sz="20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MX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QUÉ TANTO PAGAS, QUE TANTO OBTIENES”</a:t>
            </a:r>
            <a:endParaRPr lang="es-E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608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651" y="1057133"/>
            <a:ext cx="7239000" cy="132087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655" dirty="0">
                <a:solidFill>
                  <a:srgbClr val="212121"/>
                </a:solidFill>
                <a:latin typeface="Microsoft Sans Serif"/>
                <a:cs typeface="Microsoft Sans Serif"/>
              </a:rPr>
              <a:t>I</a:t>
            </a: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825" dirty="0">
                <a:solidFill>
                  <a:srgbClr val="212121"/>
                </a:solidFill>
                <a:latin typeface="Microsoft Sans Serif"/>
                <a:cs typeface="Microsoft Sans Serif"/>
              </a:rPr>
              <a:t>T</a:t>
            </a:r>
            <a:r>
              <a:rPr sz="2800" spc="969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spc="1575" dirty="0">
                <a:solidFill>
                  <a:srgbClr val="212121"/>
                </a:solidFill>
                <a:latin typeface="Microsoft Sans Serif"/>
                <a:cs typeface="Microsoft Sans Serif"/>
              </a:rPr>
              <a:t>M</a:t>
            </a:r>
            <a:r>
              <a:rPr sz="2800" spc="1065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1290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r>
              <a:rPr sz="2800" spc="735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83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1300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spc="79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L</a:t>
            </a:r>
            <a:r>
              <a:rPr sz="2800" spc="124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U</a:t>
            </a:r>
            <a:r>
              <a:rPr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endParaRPr lang="es-MX" sz="2800" spc="1055" dirty="0" smtClean="0">
              <a:solidFill>
                <a:srgbClr val="212121"/>
              </a:solidFill>
              <a:latin typeface="Microsoft Sans Serif"/>
              <a:cs typeface="Microsoft Sans Serif"/>
            </a:endParaRPr>
          </a:p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lang="es-MX" sz="2800" b="1" spc="1055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INEQUIDADES DEL SISTEMA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/>
              <a:cs typeface="Microsoft Sans Serif"/>
            </a:endParaRPr>
          </a:p>
        </p:txBody>
      </p:sp>
      <p:sp>
        <p:nvSpPr>
          <p:cNvPr id="4" name="3 Proceso alternativo"/>
          <p:cNvSpPr/>
          <p:nvPr/>
        </p:nvSpPr>
        <p:spPr>
          <a:xfrm>
            <a:off x="248832" y="2378075"/>
            <a:ext cx="7110819" cy="1066800"/>
          </a:xfrm>
          <a:prstGeom prst="flowChartAlternateProcess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SALUD ARGENTINO</a:t>
            </a:r>
            <a:endParaRPr lang="es-E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186298" y="4652055"/>
            <a:ext cx="2987220" cy="171767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SEGURIDAD SOCIAL</a:t>
            </a:r>
          </a:p>
        </p:txBody>
      </p:sp>
      <p:sp>
        <p:nvSpPr>
          <p:cNvPr id="14" name="13 Elipse"/>
          <p:cNvSpPr/>
          <p:nvPr/>
        </p:nvSpPr>
        <p:spPr>
          <a:xfrm>
            <a:off x="4696709" y="4580618"/>
            <a:ext cx="2559050" cy="1752600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PRIVADO</a:t>
            </a:r>
            <a:endParaRPr lang="es-MX" dirty="0" smtClean="0">
              <a:solidFill>
                <a:schemeClr val="tx1"/>
              </a:solidFill>
            </a:endParaRPr>
          </a:p>
        </p:txBody>
      </p:sp>
      <p:sp>
        <p:nvSpPr>
          <p:cNvPr id="6" name="5 Flecha izquierda y arriba"/>
          <p:cNvSpPr/>
          <p:nvPr/>
        </p:nvSpPr>
        <p:spPr>
          <a:xfrm rot="13397053">
            <a:off x="2918733" y="3483231"/>
            <a:ext cx="1625950" cy="1701741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 redondeado"/>
          <p:cNvSpPr/>
          <p:nvPr/>
        </p:nvSpPr>
        <p:spPr>
          <a:xfrm>
            <a:off x="101911" y="6369730"/>
            <a:ext cx="3148419" cy="94932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 SOCIALES  Y MUTUALES</a:t>
            </a:r>
          </a:p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LEY 23.660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4408081" y="6369730"/>
            <a:ext cx="3148419" cy="949325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EMPRESAS DE MEDICINA PREPAGA</a:t>
            </a:r>
          </a:p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LEY 26.682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15 Flecha abajo"/>
          <p:cNvSpPr/>
          <p:nvPr/>
        </p:nvSpPr>
        <p:spPr>
          <a:xfrm>
            <a:off x="1360140" y="7368721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bajo"/>
          <p:cNvSpPr/>
          <p:nvPr/>
        </p:nvSpPr>
        <p:spPr>
          <a:xfrm>
            <a:off x="5664301" y="7368721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248832" y="8182881"/>
            <a:ext cx="3160532" cy="196759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PUEDE HABER PERÍODOS DE CARENCIA.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PUEDEN EXCLUIR PRE-EXISTENCIAS.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PUEDEN EXCLUIR ADULTOS MAYORES</a:t>
            </a:r>
            <a:endParaRPr lang="es-E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4395968" y="8255452"/>
            <a:ext cx="3160532" cy="189502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tx1"/>
                </a:solidFill>
              </a:rPr>
              <a:t>NO PUEDEN EXISTIR PERIODOS DE CARENCIA.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tx1"/>
                </a:solidFill>
              </a:rPr>
              <a:t>NO PUEDEN EXCLUIR PRE-EXISTENCIAS.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tx1"/>
                </a:solidFill>
              </a:rPr>
              <a:t>NO PUEDE EXCLUIR ADULTOS MAYORES</a:t>
            </a: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48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651" y="1057133"/>
            <a:ext cx="7239000" cy="132087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655" dirty="0">
                <a:solidFill>
                  <a:srgbClr val="212121"/>
                </a:solidFill>
                <a:latin typeface="Microsoft Sans Serif"/>
                <a:cs typeface="Microsoft Sans Serif"/>
              </a:rPr>
              <a:t>I</a:t>
            </a: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825" dirty="0">
                <a:solidFill>
                  <a:srgbClr val="212121"/>
                </a:solidFill>
                <a:latin typeface="Microsoft Sans Serif"/>
                <a:cs typeface="Microsoft Sans Serif"/>
              </a:rPr>
              <a:t>T</a:t>
            </a:r>
            <a:r>
              <a:rPr sz="2800" spc="969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spc="1575" dirty="0">
                <a:solidFill>
                  <a:srgbClr val="212121"/>
                </a:solidFill>
                <a:latin typeface="Microsoft Sans Serif"/>
                <a:cs typeface="Microsoft Sans Serif"/>
              </a:rPr>
              <a:t>M</a:t>
            </a:r>
            <a:r>
              <a:rPr sz="2800" spc="1065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1290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r>
              <a:rPr sz="2800" spc="735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83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1300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spc="79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L</a:t>
            </a:r>
            <a:r>
              <a:rPr sz="2800" spc="124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U</a:t>
            </a:r>
            <a:r>
              <a:rPr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endParaRPr lang="es-MX" sz="2800" spc="1055" dirty="0" smtClean="0">
              <a:solidFill>
                <a:srgbClr val="212121"/>
              </a:solidFill>
              <a:latin typeface="Microsoft Sans Serif"/>
              <a:cs typeface="Microsoft Sans Serif"/>
            </a:endParaRPr>
          </a:p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lang="es-MX" sz="2800" b="1" spc="1055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INEQUIDADES DEL SISTEMA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/>
              <a:cs typeface="Microsoft Sans Serif"/>
            </a:endParaRPr>
          </a:p>
        </p:txBody>
      </p:sp>
      <p:sp>
        <p:nvSpPr>
          <p:cNvPr id="4" name="3 Proceso alternativo"/>
          <p:cNvSpPr/>
          <p:nvPr/>
        </p:nvSpPr>
        <p:spPr>
          <a:xfrm>
            <a:off x="248832" y="2378075"/>
            <a:ext cx="7110819" cy="1066800"/>
          </a:xfrm>
          <a:prstGeom prst="flowChartAlternateProcess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SALUD ARGENTINO</a:t>
            </a:r>
            <a:endParaRPr lang="es-E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524916" y="4283075"/>
            <a:ext cx="6127111" cy="1717675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 SOCIALES CREADAS POR LEY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524916" y="6000750"/>
            <a:ext cx="6127111" cy="949325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OSIOSFA (Ex IOSA, Ex IOSE), O.S. POLICIA FEDERAL, O.S. PODER JUDICIAL DE LA NACIÓN, OSEP (en las distintas </a:t>
            </a:r>
            <a:r>
              <a:rPr lang="es-MX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Pcias</a:t>
            </a:r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15 Flecha abajo"/>
          <p:cNvSpPr/>
          <p:nvPr/>
        </p:nvSpPr>
        <p:spPr>
          <a:xfrm>
            <a:off x="1375561" y="6950075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bajo"/>
          <p:cNvSpPr/>
          <p:nvPr/>
        </p:nvSpPr>
        <p:spPr>
          <a:xfrm>
            <a:off x="3327168" y="3444875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120651" y="7788275"/>
            <a:ext cx="3160532" cy="196759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PUEDE HABER PERÍODOS DE CARENCIA.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PUEDEN EXCLUIR PRE-EXISTENCIAS.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PUEDEN EXCLUIR ADULTOS MAYORES</a:t>
            </a:r>
            <a:endParaRPr lang="es-E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18 Flecha abajo"/>
          <p:cNvSpPr/>
          <p:nvPr/>
        </p:nvSpPr>
        <p:spPr>
          <a:xfrm>
            <a:off x="5378450" y="6926036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Rectángulo redondeado"/>
          <p:cNvSpPr/>
          <p:nvPr/>
        </p:nvSpPr>
        <p:spPr>
          <a:xfrm>
            <a:off x="4159801" y="7788275"/>
            <a:ext cx="3160532" cy="1967594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AFILIACIÓN OBLIGATORIA.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INCORPORACIÓN AUTOMÁTICA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APORTE OBLIGATORIO Y COMPULSIVO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  <a:r>
              <a:rPr lang="es-MX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PERMITE EL CAMBIO </a:t>
            </a:r>
            <a:endParaRPr lang="es-E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004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pc="835" dirty="0"/>
              <a:t>S</a:t>
            </a:r>
            <a:r>
              <a:rPr spc="655" dirty="0"/>
              <a:t>I</a:t>
            </a:r>
            <a:r>
              <a:rPr spc="835" dirty="0"/>
              <a:t>S</a:t>
            </a:r>
            <a:r>
              <a:rPr spc="825" dirty="0"/>
              <a:t>T</a:t>
            </a:r>
            <a:r>
              <a:rPr spc="969" dirty="0"/>
              <a:t>E</a:t>
            </a:r>
            <a:r>
              <a:rPr spc="1575" dirty="0"/>
              <a:t>M</a:t>
            </a:r>
            <a:r>
              <a:rPr spc="1065" dirty="0"/>
              <a:t>A</a:t>
            </a:r>
            <a:r>
              <a:rPr dirty="0"/>
              <a:t>	</a:t>
            </a:r>
            <a:r>
              <a:rPr spc="1290" dirty="0"/>
              <a:t>D</a:t>
            </a:r>
            <a:r>
              <a:rPr spc="735" dirty="0"/>
              <a:t>E</a:t>
            </a:r>
            <a:r>
              <a:rPr dirty="0"/>
              <a:t>	</a:t>
            </a:r>
            <a:r>
              <a:rPr spc="835" dirty="0"/>
              <a:t>S</a:t>
            </a:r>
            <a:r>
              <a:rPr spc="1300" dirty="0"/>
              <a:t>A</a:t>
            </a:r>
            <a:r>
              <a:rPr spc="795" dirty="0"/>
              <a:t>L</a:t>
            </a:r>
            <a:r>
              <a:rPr spc="1245" dirty="0"/>
              <a:t>U</a:t>
            </a:r>
            <a:r>
              <a:rPr spc="1055" dirty="0"/>
              <a:t>D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87515" y="1826885"/>
            <a:ext cx="6741159" cy="8053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0545" algn="ctr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Verdana"/>
                <a:cs typeface="Verdana"/>
              </a:rPr>
              <a:t>ORGANIZACIÓN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135" dirty="0">
                <a:latin typeface="Verdana"/>
                <a:cs typeface="Verdana"/>
              </a:rPr>
              <a:t>Y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95" dirty="0">
                <a:latin typeface="Verdana"/>
                <a:cs typeface="Verdana"/>
              </a:rPr>
              <a:t>FUNCIONAMIENTO</a:t>
            </a:r>
            <a:endParaRPr sz="24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750" dirty="0">
              <a:latin typeface="Verdana"/>
              <a:cs typeface="Verdana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87515" y="2530475"/>
            <a:ext cx="7072135" cy="911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PRINCIPALES MODIFICACIONES PRODUCIDAS CON LA SANCIÓN DEL DNU/70/23</a:t>
            </a:r>
          </a:p>
          <a:p>
            <a:pPr algn="just"/>
            <a:endParaRPr lang="es-MX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apítulo II – (Art. 264 a 269) MED. PREPAGA</a:t>
            </a:r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MX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III – (Art. 270 a 294 ) OBRAS SOCIALES</a:t>
            </a:r>
          </a:p>
          <a:p>
            <a:pPr algn="just"/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Modifica el régimen de la Ley 23.660 (especialmente respecto de competencia para reclamar multas e inclusión Régimen de Prepagas en las Obras Sociales).</a:t>
            </a:r>
          </a:p>
          <a:p>
            <a:pPr algn="just"/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Capítulo IV 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(Art. </a:t>
            </a:r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295 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301 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es-MX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AGENTES SEGURO NACIONAL DE </a:t>
            </a:r>
          </a:p>
          <a:p>
            <a:pPr algn="just"/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SALUD</a:t>
            </a:r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MX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665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77536" y="1006475"/>
            <a:ext cx="699593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0545" algn="ctr">
              <a:lnSpc>
                <a:spcPct val="100000"/>
              </a:lnSpc>
              <a:spcBef>
                <a:spcPts val="100"/>
              </a:spcBef>
            </a:pPr>
            <a:r>
              <a:rPr lang="es-MX" sz="3200" b="1" spc="-1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CUESTIÓN DE LA COMPETENCIA </a:t>
            </a:r>
          </a:p>
          <a:p>
            <a:pPr marL="550545" algn="ctr">
              <a:lnSpc>
                <a:spcPct val="100000"/>
              </a:lnSpc>
              <a:spcBef>
                <a:spcPts val="100"/>
              </a:spcBef>
            </a:pPr>
            <a:r>
              <a:rPr lang="es-MX" sz="3200" b="1" spc="-1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JURISPRUDENCIA RELEVANTE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13367" y="2682875"/>
            <a:ext cx="7243536" cy="23254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 smtClean="0">
                <a:solidFill>
                  <a:schemeClr val="tx1"/>
                </a:solidFill>
              </a:rPr>
              <a:t>ANTES FALLOS CSJN, BUONUONE (2019, SCHEK (2020), SI.ME.CO Y TORRES LOPEZ (2021)</a:t>
            </a:r>
          </a:p>
          <a:p>
            <a:pPr algn="ctr"/>
            <a:r>
              <a:rPr lang="es-ES" sz="3200" b="1" dirty="0" smtClean="0">
                <a:solidFill>
                  <a:schemeClr val="tx1"/>
                </a:solidFill>
              </a:rPr>
              <a:t>RESOLUCIONES DISPARES</a:t>
            </a:r>
            <a:endParaRPr lang="es-MX" sz="3200" b="1" dirty="0" smtClean="0">
              <a:solidFill>
                <a:schemeClr val="tx1"/>
              </a:solidFill>
            </a:endParaRPr>
          </a:p>
          <a:p>
            <a:pPr algn="ctr"/>
            <a:r>
              <a:rPr lang="es-MX" sz="3200" b="1" dirty="0" smtClean="0">
                <a:solidFill>
                  <a:schemeClr val="tx1"/>
                </a:solidFill>
              </a:rPr>
              <a:t>Tendencia de la Provincia</a:t>
            </a:r>
          </a:p>
        </p:txBody>
      </p:sp>
      <p:sp>
        <p:nvSpPr>
          <p:cNvPr id="10" name="9 Flecha izquierda, derecha y arriba"/>
          <p:cNvSpPr/>
          <p:nvPr/>
        </p:nvSpPr>
        <p:spPr>
          <a:xfrm>
            <a:off x="205535" y="5008334"/>
            <a:ext cx="7110820" cy="76200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Elipse"/>
          <p:cNvSpPr/>
          <p:nvPr/>
        </p:nvSpPr>
        <p:spPr>
          <a:xfrm>
            <a:off x="113367" y="6035675"/>
            <a:ext cx="3429000" cy="1371600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RECLAMO</a:t>
            </a:r>
          </a:p>
          <a:p>
            <a:pPr algn="ctr"/>
            <a:r>
              <a:rPr lang="es-MX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</a:t>
            </a:r>
          </a:p>
          <a:p>
            <a:pPr algn="ctr"/>
            <a:r>
              <a:rPr lang="es-MX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PREPAGAS</a:t>
            </a:r>
            <a:endParaRPr lang="es-E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3927903" y="6035675"/>
            <a:ext cx="3429000" cy="137160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RECLAMO A OBRAS SOCIALES NACIONALES</a:t>
            </a:r>
            <a:endParaRPr lang="es-E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1 Flecha abajo"/>
          <p:cNvSpPr/>
          <p:nvPr/>
        </p:nvSpPr>
        <p:spPr>
          <a:xfrm>
            <a:off x="1593550" y="7407275"/>
            <a:ext cx="468634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Flecha abajo"/>
          <p:cNvSpPr/>
          <p:nvPr/>
        </p:nvSpPr>
        <p:spPr>
          <a:xfrm>
            <a:off x="5408086" y="7407275"/>
            <a:ext cx="468634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205535" y="7905750"/>
            <a:ext cx="3148419" cy="949325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COMPETENCIA PROVINCIAL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4208484" y="7905749"/>
            <a:ext cx="3148419" cy="94932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COMPETENCIA FEDERAL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15 Flecha abajo"/>
          <p:cNvSpPr/>
          <p:nvPr/>
        </p:nvSpPr>
        <p:spPr>
          <a:xfrm>
            <a:off x="1607131" y="8901793"/>
            <a:ext cx="468634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bajo"/>
          <p:cNvSpPr/>
          <p:nvPr/>
        </p:nvSpPr>
        <p:spPr>
          <a:xfrm>
            <a:off x="5428924" y="8901793"/>
            <a:ext cx="468634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-31750" y="9540875"/>
            <a:ext cx="3425955" cy="949325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 smtClean="0">
                <a:solidFill>
                  <a:schemeClr val="tx1"/>
                </a:solidFill>
              </a:rPr>
              <a:t>FUNDAMENTO:</a:t>
            </a:r>
          </a:p>
          <a:p>
            <a:pPr algn="ctr"/>
            <a:r>
              <a:rPr lang="es-MX" sz="1600" b="1" dirty="0" smtClean="0">
                <a:solidFill>
                  <a:schemeClr val="tx1"/>
                </a:solidFill>
              </a:rPr>
              <a:t>REL. CONSUMO (LEY 24.240)</a:t>
            </a:r>
          </a:p>
          <a:p>
            <a:pPr algn="ctr"/>
            <a:r>
              <a:rPr lang="es-MX" sz="1600" b="1" dirty="0">
                <a:solidFill>
                  <a:schemeClr val="tx1"/>
                </a:solidFill>
              </a:rPr>
              <a:t>¿</a:t>
            </a:r>
            <a:r>
              <a:rPr lang="es-MX" sz="1600" b="1" dirty="0" smtClean="0">
                <a:solidFill>
                  <a:schemeClr val="tx1"/>
                </a:solidFill>
              </a:rPr>
              <a:t>ART. 1 LEY 26.682?</a:t>
            </a:r>
          </a:p>
          <a:p>
            <a:pPr algn="ctr"/>
            <a:r>
              <a:rPr lang="es-MX" sz="1600" b="1" dirty="0">
                <a:solidFill>
                  <a:schemeClr val="tx1"/>
                </a:solidFill>
              </a:rPr>
              <a:t>¿</a:t>
            </a:r>
            <a:r>
              <a:rPr lang="es-MX" sz="1600" b="1" dirty="0" smtClean="0">
                <a:solidFill>
                  <a:schemeClr val="tx1"/>
                </a:solidFill>
              </a:rPr>
              <a:t>ART. 38 LEY 23.551?</a:t>
            </a:r>
            <a:endParaRPr lang="es-ES" sz="1600" b="1" dirty="0">
              <a:solidFill>
                <a:schemeClr val="tx1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4242048" y="9540875"/>
            <a:ext cx="3314452" cy="94932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tx1"/>
                </a:solidFill>
              </a:rPr>
              <a:t>FUNDAMENTO</a:t>
            </a:r>
          </a:p>
          <a:p>
            <a:pPr algn="ctr"/>
            <a:r>
              <a:rPr lang="es-MX" b="1" dirty="0" smtClean="0">
                <a:solidFill>
                  <a:schemeClr val="tx1"/>
                </a:solidFill>
              </a:rPr>
              <a:t>LEY 23.660</a:t>
            </a: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50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6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651" y="1057133"/>
            <a:ext cx="7239000" cy="132087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655" dirty="0">
                <a:solidFill>
                  <a:srgbClr val="212121"/>
                </a:solidFill>
                <a:latin typeface="Microsoft Sans Serif"/>
                <a:cs typeface="Microsoft Sans Serif"/>
              </a:rPr>
              <a:t>I</a:t>
            </a:r>
            <a:r>
              <a:rPr sz="2800" spc="835" dirty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825" dirty="0">
                <a:solidFill>
                  <a:srgbClr val="212121"/>
                </a:solidFill>
                <a:latin typeface="Microsoft Sans Serif"/>
                <a:cs typeface="Microsoft Sans Serif"/>
              </a:rPr>
              <a:t>T</a:t>
            </a:r>
            <a:r>
              <a:rPr sz="2800" spc="969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spc="1575" dirty="0">
                <a:solidFill>
                  <a:srgbClr val="212121"/>
                </a:solidFill>
                <a:latin typeface="Microsoft Sans Serif"/>
                <a:cs typeface="Microsoft Sans Serif"/>
              </a:rPr>
              <a:t>M</a:t>
            </a:r>
            <a:r>
              <a:rPr sz="2800" spc="1065" dirty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1290" dirty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r>
              <a:rPr sz="2800" spc="735" dirty="0">
                <a:solidFill>
                  <a:srgbClr val="212121"/>
                </a:solidFill>
                <a:latin typeface="Microsoft Sans Serif"/>
                <a:cs typeface="Microsoft Sans Serif"/>
              </a:rPr>
              <a:t>E</a:t>
            </a:r>
            <a:r>
              <a:rPr sz="2800" dirty="0">
                <a:solidFill>
                  <a:srgbClr val="212121"/>
                </a:solidFill>
                <a:latin typeface="Microsoft Sans Serif"/>
                <a:cs typeface="Microsoft Sans Serif"/>
              </a:rPr>
              <a:t>	</a:t>
            </a:r>
            <a:r>
              <a:rPr sz="2800" spc="83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S</a:t>
            </a:r>
            <a:r>
              <a:rPr sz="2800" spc="1300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A</a:t>
            </a:r>
            <a:r>
              <a:rPr sz="2800" spc="79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L</a:t>
            </a:r>
            <a:r>
              <a:rPr sz="2800" spc="124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U</a:t>
            </a:r>
            <a:r>
              <a:rPr sz="2800" spc="105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D</a:t>
            </a:r>
            <a:endParaRPr lang="es-MX" sz="2800" spc="1055" dirty="0" smtClean="0">
              <a:solidFill>
                <a:srgbClr val="212121"/>
              </a:solidFill>
              <a:latin typeface="Microsoft Sans Serif"/>
              <a:cs typeface="Microsoft Sans Serif"/>
            </a:endParaRPr>
          </a:p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lang="es-MX" sz="2800" b="1" spc="1055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INEQUIDADES DEL SISTEMA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/>
              <a:cs typeface="Microsoft Sans Serif"/>
            </a:endParaRPr>
          </a:p>
        </p:txBody>
      </p:sp>
      <p:sp>
        <p:nvSpPr>
          <p:cNvPr id="4" name="3 Proceso alternativo"/>
          <p:cNvSpPr/>
          <p:nvPr/>
        </p:nvSpPr>
        <p:spPr>
          <a:xfrm>
            <a:off x="248832" y="2378075"/>
            <a:ext cx="7110819" cy="1066800"/>
          </a:xfrm>
          <a:prstGeom prst="flowChartAlternateProcess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SALUD ARGENTINO</a:t>
            </a:r>
            <a:endParaRPr lang="es-E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186298" y="4652055"/>
            <a:ext cx="2987220" cy="171767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SEGURIDAD SOCIAL</a:t>
            </a:r>
          </a:p>
        </p:txBody>
      </p:sp>
      <p:sp>
        <p:nvSpPr>
          <p:cNvPr id="14" name="13 Elipse"/>
          <p:cNvSpPr/>
          <p:nvPr/>
        </p:nvSpPr>
        <p:spPr>
          <a:xfrm>
            <a:off x="4696709" y="4580618"/>
            <a:ext cx="2559050" cy="1752600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PRIVADO</a:t>
            </a:r>
            <a:endParaRPr lang="es-MX" dirty="0" smtClean="0">
              <a:solidFill>
                <a:schemeClr val="tx1"/>
              </a:solidFill>
            </a:endParaRPr>
          </a:p>
        </p:txBody>
      </p:sp>
      <p:sp>
        <p:nvSpPr>
          <p:cNvPr id="6" name="5 Flecha izquierda y arriba"/>
          <p:cNvSpPr/>
          <p:nvPr/>
        </p:nvSpPr>
        <p:spPr>
          <a:xfrm rot="13397053">
            <a:off x="2918733" y="3483231"/>
            <a:ext cx="1625950" cy="1701741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 redondeado"/>
          <p:cNvSpPr/>
          <p:nvPr/>
        </p:nvSpPr>
        <p:spPr>
          <a:xfrm>
            <a:off x="101911" y="6369730"/>
            <a:ext cx="3148419" cy="94932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 SOCIALES  Y MUTUALES</a:t>
            </a:r>
          </a:p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LEY 23.660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4408081" y="6369730"/>
            <a:ext cx="3148419" cy="949325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EMPRESAS DE MEDICINA PREPAGA</a:t>
            </a:r>
          </a:p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LEY 26.682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15 Flecha abajo"/>
          <p:cNvSpPr/>
          <p:nvPr/>
        </p:nvSpPr>
        <p:spPr>
          <a:xfrm>
            <a:off x="1360140" y="7368721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bajo"/>
          <p:cNvSpPr/>
          <p:nvPr/>
        </p:nvSpPr>
        <p:spPr>
          <a:xfrm>
            <a:off x="5664301" y="7368721"/>
            <a:ext cx="723234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248832" y="8182881"/>
            <a:ext cx="3160532" cy="196759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PUEDE HABER PERÍODOS DE CARENCIA.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PUEDEN EXCLUIR PRE-EXISTENCIAS.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PUEDEN EXCLUIR ADULTOS MAYORES</a:t>
            </a:r>
            <a:endParaRPr lang="es-E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4395968" y="8255452"/>
            <a:ext cx="3160532" cy="189502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tx1"/>
                </a:solidFill>
              </a:rPr>
              <a:t>NO PUEDEN EXISTIR PERIODOS DE CARENCIA.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tx1"/>
                </a:solidFill>
              </a:rPr>
              <a:t>NO PUEDEN EXCLUIR PRE-EXISTENCIAS.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tx1"/>
                </a:solidFill>
              </a:rPr>
              <a:t>NO PUEDE EXCLUIR ADULTOS MAYORES</a:t>
            </a: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12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77536" y="1006475"/>
            <a:ext cx="6995935" cy="19954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0545" algn="ctr">
              <a:lnSpc>
                <a:spcPct val="100000"/>
              </a:lnSpc>
              <a:spcBef>
                <a:spcPts val="100"/>
              </a:spcBef>
            </a:pPr>
            <a:r>
              <a:rPr lang="es-MX" sz="3200" b="1" spc="-1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CUESTIÓN DE LA COMPETENCIA </a:t>
            </a:r>
          </a:p>
          <a:p>
            <a:pPr marL="550545" algn="ctr">
              <a:lnSpc>
                <a:spcPct val="100000"/>
              </a:lnSpc>
              <a:spcBef>
                <a:spcPts val="100"/>
              </a:spcBef>
            </a:pPr>
            <a:r>
              <a:rPr lang="es-MX" sz="3200" b="1" spc="-1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JURISPRUDENCIA FEDERAL RELEVANTE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96850" y="3140075"/>
            <a:ext cx="735965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y-AM" sz="3200" b="1" dirty="0" smtClean="0">
                <a:solidFill>
                  <a:srgbClr val="FF0000"/>
                </a:solidFill>
                <a:hlinkClick r:id="rId2"/>
              </a:rPr>
              <a:t>֎</a:t>
            </a:r>
            <a:r>
              <a:rPr lang="es-MX" sz="3200" b="1" dirty="0" smtClean="0"/>
              <a:t> P. C. </a:t>
            </a:r>
            <a:r>
              <a:rPr lang="es-MX" sz="3200" dirty="0" smtClean="0"/>
              <a:t>c/ Obra Social de Unión del Personal Civil de la Nación s/ amparo“ - 04/04/19		</a:t>
            </a:r>
            <a:endParaRPr lang="es-MX" sz="3200" dirty="0" smtClean="0">
              <a:solidFill>
                <a:srgbClr val="FF0000"/>
              </a:solidFill>
            </a:endParaRPr>
          </a:p>
          <a:p>
            <a:pPr algn="just"/>
            <a:endParaRPr lang="es-MX" sz="3200" dirty="0"/>
          </a:p>
          <a:p>
            <a:pPr algn="just"/>
            <a:r>
              <a:rPr lang="hy-AM" sz="3200" b="1" dirty="0" smtClean="0">
                <a:hlinkClick r:id="rId3"/>
              </a:rPr>
              <a:t>֎</a:t>
            </a:r>
            <a:r>
              <a:rPr lang="es-MX" sz="3200" b="1" dirty="0" smtClean="0"/>
              <a:t> SCHEK</a:t>
            </a:r>
            <a:r>
              <a:rPr lang="es-MX" sz="3200" dirty="0" smtClean="0"/>
              <a:t>, </a:t>
            </a:r>
            <a:r>
              <a:rPr lang="es-MX" sz="3200" dirty="0"/>
              <a:t>Gustavo Alberto c/ </a:t>
            </a:r>
            <a:r>
              <a:rPr lang="es-MX" sz="3200" dirty="0" err="1"/>
              <a:t>Swiss</a:t>
            </a:r>
            <a:r>
              <a:rPr lang="es-MX" sz="3200" dirty="0"/>
              <a:t> Medical SA s/ daños y perjuicios” </a:t>
            </a:r>
            <a:r>
              <a:rPr lang="es-MX" sz="3200" dirty="0" smtClean="0"/>
              <a:t>- 13/8/2020</a:t>
            </a:r>
          </a:p>
          <a:p>
            <a:pPr algn="just"/>
            <a:endParaRPr lang="es-MX" sz="3200" dirty="0"/>
          </a:p>
          <a:p>
            <a:pPr algn="just"/>
            <a:r>
              <a:rPr lang="hy-AM" sz="3200" b="1" dirty="0" smtClean="0">
                <a:hlinkClick r:id="rId4"/>
              </a:rPr>
              <a:t>֎</a:t>
            </a:r>
            <a:r>
              <a:rPr lang="es-MX" sz="3200" b="1" dirty="0" smtClean="0"/>
              <a:t> SSI C/ SIMECO </a:t>
            </a:r>
            <a:r>
              <a:rPr lang="es-MX" sz="3200" dirty="0" smtClean="0"/>
              <a:t>s</a:t>
            </a:r>
            <a:r>
              <a:rPr lang="es-MX" sz="3200" dirty="0"/>
              <a:t>/ amparo de </a:t>
            </a:r>
            <a:r>
              <a:rPr lang="es-MX" sz="3200" dirty="0" smtClean="0"/>
              <a:t>salud – 27/05/2021</a:t>
            </a:r>
          </a:p>
          <a:p>
            <a:pPr algn="just"/>
            <a:endParaRPr lang="es-MX" sz="3200" dirty="0"/>
          </a:p>
          <a:p>
            <a:pPr algn="just"/>
            <a:r>
              <a:rPr lang="hy-AM" sz="3200" b="1" dirty="0" smtClean="0">
                <a:hlinkClick r:id="rId5"/>
              </a:rPr>
              <a:t>֎</a:t>
            </a:r>
            <a:r>
              <a:rPr lang="es-MX" sz="3200" b="1" dirty="0" smtClean="0"/>
              <a:t> </a:t>
            </a:r>
            <a:r>
              <a:rPr lang="es-ES" sz="3200" b="1" dirty="0" smtClean="0"/>
              <a:t>TORRES LÓPEZ</a:t>
            </a:r>
            <a:r>
              <a:rPr lang="es-ES" sz="3200" dirty="0" smtClean="0"/>
              <a:t>, Juan </a:t>
            </a:r>
            <a:r>
              <a:rPr lang="es-MX" sz="3200" dirty="0"/>
              <a:t>Bautista y otro c/ Casa Salud - Sistema Asistencial s/ </a:t>
            </a:r>
            <a:r>
              <a:rPr lang="es-MX" sz="3200" dirty="0" smtClean="0"/>
              <a:t>amparo – 11/11/2021</a:t>
            </a:r>
          </a:p>
          <a:p>
            <a:pPr marL="457200" indent="-457200">
              <a:buFont typeface="Calibri" panose="020F0502020204030204" pitchFamily="34" charset="0"/>
              <a:buChar char="֎"/>
            </a:pPr>
            <a:endParaRPr lang="es-MX" sz="2800" b="1" dirty="0" smtClean="0"/>
          </a:p>
          <a:p>
            <a:pPr marL="457200" indent="-457200">
              <a:buFont typeface="Calibri" panose="020F0502020204030204" pitchFamily="34" charset="0"/>
              <a:buChar char="֎"/>
            </a:pPr>
            <a:endParaRPr lang="es-MX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70368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77536" y="1006475"/>
            <a:ext cx="6995935" cy="19954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0545" algn="ctr">
              <a:lnSpc>
                <a:spcPct val="100000"/>
              </a:lnSpc>
              <a:spcBef>
                <a:spcPts val="100"/>
              </a:spcBef>
            </a:pPr>
            <a:r>
              <a:rPr lang="es-MX" sz="3200" b="1" spc="-1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CUESTIÓN DE LA COMPETENCIA </a:t>
            </a:r>
          </a:p>
          <a:p>
            <a:pPr marL="550545" algn="ctr">
              <a:lnSpc>
                <a:spcPct val="100000"/>
              </a:lnSpc>
              <a:spcBef>
                <a:spcPts val="100"/>
              </a:spcBef>
            </a:pPr>
            <a:r>
              <a:rPr lang="es-MX" sz="3200" b="1" spc="-1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MX" sz="3200" b="1" spc="-14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JURISPRUDENCIA  PROVINCIAL RELEVANTE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20651" y="3140075"/>
            <a:ext cx="693870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sz="3600" b="1" dirty="0">
                <a:hlinkClick r:id="rId2"/>
              </a:rPr>
              <a:t>Ф </a:t>
            </a:r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FALLO ARCANÁ C/ SWISS MEDICAL GROUP </a:t>
            </a:r>
            <a:r>
              <a:rPr lang="es-MX" sz="3600" b="1" dirty="0" smtClean="0">
                <a:latin typeface="+mj-lt"/>
              </a:rPr>
              <a:t>– SCJM – 24/04/2013 	</a:t>
            </a:r>
          </a:p>
          <a:p>
            <a:endParaRPr lang="es-MX" sz="3600" b="1" dirty="0" smtClean="0">
              <a:latin typeface="+mj-lt"/>
            </a:endParaRPr>
          </a:p>
          <a:p>
            <a:r>
              <a:rPr lang="az-Cyrl-AZ" sz="3600" b="1" dirty="0" smtClean="0">
                <a:latin typeface="+mj-lt"/>
                <a:hlinkClick r:id="rId3"/>
              </a:rPr>
              <a:t>Ф </a:t>
            </a:r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FALLO LOGRIPPO C/OSDE</a:t>
            </a:r>
            <a:r>
              <a:rPr lang="es-MX" sz="3600" b="1" dirty="0" smtClean="0">
                <a:latin typeface="+mj-lt"/>
              </a:rPr>
              <a:t> – SCJM – 11/12/2018	</a:t>
            </a:r>
          </a:p>
          <a:p>
            <a:endParaRPr lang="es-MX" sz="3600" b="1" dirty="0" smtClean="0">
              <a:latin typeface="+mj-lt"/>
            </a:endParaRPr>
          </a:p>
          <a:p>
            <a:r>
              <a:rPr lang="az-Cyrl-AZ" sz="3600" b="1" dirty="0" smtClean="0">
                <a:latin typeface="+mj-lt"/>
                <a:hlinkClick r:id="rId4"/>
              </a:rPr>
              <a:t>Ф</a:t>
            </a:r>
            <a:r>
              <a:rPr lang="es-MX" sz="3600" b="1" dirty="0" smtClean="0">
                <a:latin typeface="+mj-lt"/>
              </a:rPr>
              <a:t> </a:t>
            </a:r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FALLO FABUEL C/OSDE</a:t>
            </a:r>
            <a:r>
              <a:rPr lang="es-MX" sz="3600" b="1" dirty="0" smtClean="0">
                <a:latin typeface="+mj-lt"/>
              </a:rPr>
              <a:t>– SCJM – </a:t>
            </a:r>
          </a:p>
          <a:p>
            <a:r>
              <a:rPr lang="es-MX" sz="3600" b="1" dirty="0" smtClean="0">
                <a:latin typeface="+mj-lt"/>
              </a:rPr>
              <a:t>25/06-2020</a:t>
            </a:r>
          </a:p>
          <a:p>
            <a:endParaRPr lang="es-MX" sz="3600" b="1" dirty="0" smtClean="0">
              <a:latin typeface="+mj-lt"/>
            </a:endParaRPr>
          </a:p>
          <a:p>
            <a:r>
              <a:rPr lang="es-MX" sz="3600" b="1" dirty="0" smtClean="0">
                <a:latin typeface="+mj-lt"/>
              </a:rPr>
              <a:t> </a:t>
            </a:r>
            <a:r>
              <a:rPr lang="az-Cyrl-AZ" sz="3600" b="1" dirty="0">
                <a:latin typeface="+mj-lt"/>
                <a:hlinkClick r:id="rId5"/>
              </a:rPr>
              <a:t>Ф </a:t>
            </a:r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FALLO VERDE C/ OSDE</a:t>
            </a:r>
            <a:r>
              <a:rPr lang="es-MX" sz="3600" b="1" dirty="0" smtClean="0">
                <a:latin typeface="+mj-lt"/>
              </a:rPr>
              <a:t>  - SCJM – 01/06/2021</a:t>
            </a:r>
            <a:r>
              <a:rPr lang="es-MX" sz="2800" b="1" dirty="0" smtClean="0">
                <a:latin typeface="+mj-lt"/>
              </a:rPr>
              <a:t>	</a:t>
            </a:r>
            <a:endParaRPr lang="es-E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464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77536" y="1006475"/>
            <a:ext cx="699593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0545" algn="ctr">
              <a:lnSpc>
                <a:spcPct val="100000"/>
              </a:lnSpc>
              <a:spcBef>
                <a:spcPts val="100"/>
              </a:spcBef>
            </a:pPr>
            <a:r>
              <a:rPr lang="es-MX" sz="3200" b="1" spc="-1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CUESTIÓN DE LA COMPETENCIA </a:t>
            </a:r>
          </a:p>
          <a:p>
            <a:pPr marL="550545" algn="ctr">
              <a:lnSpc>
                <a:spcPct val="100000"/>
              </a:lnSpc>
              <a:spcBef>
                <a:spcPts val="100"/>
              </a:spcBef>
            </a:pPr>
            <a:r>
              <a:rPr lang="es-MX" sz="3200" b="1" spc="-1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JURISPRUDENCIA RELEVANTE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13367" y="2682875"/>
            <a:ext cx="7243536" cy="2325459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 smtClean="0">
                <a:solidFill>
                  <a:schemeClr val="tx1"/>
                </a:solidFill>
              </a:rPr>
              <a:t>DESPUÉS FALLOS CSJN, BUONUONE (2019, SCHEK (2020), SI.ME.CO Y TORRES LOPEZ (2021) Y VERDE (SCJM) (2021)</a:t>
            </a:r>
          </a:p>
          <a:p>
            <a:pPr algn="ctr"/>
            <a:r>
              <a:rPr lang="es-ES" sz="3200" b="1" dirty="0" smtClean="0">
                <a:solidFill>
                  <a:schemeClr val="tx1"/>
                </a:solidFill>
              </a:rPr>
              <a:t>RESOLUCIONES DISPARES</a:t>
            </a:r>
            <a:endParaRPr lang="es-MX" sz="3200" b="1" dirty="0" smtClean="0">
              <a:solidFill>
                <a:schemeClr val="tx1"/>
              </a:solidFill>
            </a:endParaRPr>
          </a:p>
          <a:p>
            <a:pPr algn="ctr"/>
            <a:r>
              <a:rPr lang="es-MX" sz="3200" b="1" dirty="0" smtClean="0">
                <a:solidFill>
                  <a:schemeClr val="tx1"/>
                </a:solidFill>
              </a:rPr>
              <a:t>Tendencia de la Provincia</a:t>
            </a:r>
          </a:p>
        </p:txBody>
      </p:sp>
      <p:sp>
        <p:nvSpPr>
          <p:cNvPr id="10" name="9 Flecha izquierda, derecha y arriba"/>
          <p:cNvSpPr/>
          <p:nvPr/>
        </p:nvSpPr>
        <p:spPr>
          <a:xfrm>
            <a:off x="205535" y="5008334"/>
            <a:ext cx="7110820" cy="76200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Elipse"/>
          <p:cNvSpPr/>
          <p:nvPr/>
        </p:nvSpPr>
        <p:spPr>
          <a:xfrm>
            <a:off x="113367" y="5797095"/>
            <a:ext cx="3429000" cy="1371600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COMPETENCIA PROVINCIAL</a:t>
            </a:r>
            <a:endParaRPr lang="es-E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4068193" y="5820227"/>
            <a:ext cx="3429000" cy="137160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COMPETENCIA FEDERAL</a:t>
            </a:r>
            <a:endParaRPr lang="es-E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1 Flecha abajo"/>
          <p:cNvSpPr/>
          <p:nvPr/>
        </p:nvSpPr>
        <p:spPr>
          <a:xfrm>
            <a:off x="1593550" y="7168695"/>
            <a:ext cx="468634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Flecha abajo"/>
          <p:cNvSpPr/>
          <p:nvPr/>
        </p:nvSpPr>
        <p:spPr>
          <a:xfrm>
            <a:off x="5548376" y="7202713"/>
            <a:ext cx="468634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-31750" y="7673975"/>
            <a:ext cx="3385703" cy="1494518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REINTEGROS ECONÓMICOS</a:t>
            </a:r>
          </a:p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OSEP</a:t>
            </a:r>
          </a:p>
          <a:p>
            <a:pPr algn="ctr"/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PROGRAMA INCLUIR SALUD</a:t>
            </a:r>
          </a:p>
        </p:txBody>
      </p:sp>
      <p:sp>
        <p:nvSpPr>
          <p:cNvPr id="15" name="14 Rectángulo redondeado"/>
          <p:cNvSpPr/>
          <p:nvPr/>
        </p:nvSpPr>
        <p:spPr>
          <a:xfrm>
            <a:off x="4208484" y="7736113"/>
            <a:ext cx="3288709" cy="146730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RECLAMACIÓN PRESTACIONES DE SALUD</a:t>
            </a:r>
          </a:p>
          <a:p>
            <a:pPr algn="ctr"/>
            <a:r>
              <a:rPr lang="es-MX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 /CESE CUOTAS</a:t>
            </a:r>
          </a:p>
          <a:p>
            <a:pPr algn="ctr"/>
            <a:r>
              <a:rPr lang="es-MX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TANTO OB. SOC. COMO PREPAGAS  Y OTS. ENTES NACIONALES</a:t>
            </a:r>
            <a:r>
              <a:rPr lang="es-MX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15 Flecha abajo"/>
          <p:cNvSpPr/>
          <p:nvPr/>
        </p:nvSpPr>
        <p:spPr>
          <a:xfrm>
            <a:off x="1607131" y="9168493"/>
            <a:ext cx="468634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lecha abajo"/>
          <p:cNvSpPr/>
          <p:nvPr/>
        </p:nvSpPr>
        <p:spPr>
          <a:xfrm>
            <a:off x="5663241" y="9203418"/>
            <a:ext cx="468634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-31750" y="9736818"/>
            <a:ext cx="3425955" cy="949325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 smtClean="0">
                <a:solidFill>
                  <a:schemeClr val="tx1"/>
                </a:solidFill>
              </a:rPr>
              <a:t>FUNDAMENTO:</a:t>
            </a:r>
          </a:p>
          <a:p>
            <a:pPr algn="ctr"/>
            <a:r>
              <a:rPr lang="es-MX" sz="1600" b="1" dirty="0" smtClean="0">
                <a:solidFill>
                  <a:schemeClr val="tx1"/>
                </a:solidFill>
              </a:rPr>
              <a:t>REL. CONSUMO (LEY 24.240)</a:t>
            </a:r>
          </a:p>
          <a:p>
            <a:pPr algn="ctr"/>
            <a:r>
              <a:rPr lang="es-MX" sz="1600" b="1" dirty="0" smtClean="0">
                <a:solidFill>
                  <a:schemeClr val="tx1"/>
                </a:solidFill>
              </a:rPr>
              <a:t>CREACIÓN DE NORMAS LOCALES</a:t>
            </a:r>
          </a:p>
        </p:txBody>
      </p:sp>
      <p:sp>
        <p:nvSpPr>
          <p:cNvPr id="19" name="18 Rectángulo redondeado"/>
          <p:cNvSpPr/>
          <p:nvPr/>
        </p:nvSpPr>
        <p:spPr>
          <a:xfrm>
            <a:off x="4279241" y="9762672"/>
            <a:ext cx="3314452" cy="94932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tx1"/>
                </a:solidFill>
              </a:rPr>
              <a:t>FUNDAMENTO</a:t>
            </a:r>
          </a:p>
          <a:p>
            <a:pPr algn="ctr"/>
            <a:r>
              <a:rPr lang="es-MX" b="1" dirty="0" smtClean="0">
                <a:solidFill>
                  <a:schemeClr val="tx1"/>
                </a:solidFill>
              </a:rPr>
              <a:t>ART. 38LEY 23.661</a:t>
            </a:r>
          </a:p>
        </p:txBody>
      </p:sp>
    </p:spTree>
    <p:extLst>
      <p:ext uri="{BB962C8B-B14F-4D97-AF65-F5344CB8AC3E}">
        <p14:creationId xmlns:p14="http://schemas.microsoft.com/office/powerpoint/2010/main" val="413145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" y="1006475"/>
            <a:ext cx="7331841" cy="4559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2627630" algn="l"/>
                <a:tab pos="3570604" algn="l"/>
              </a:tabLst>
            </a:pPr>
            <a:r>
              <a:rPr b="1" spc="835" dirty="0"/>
              <a:t>S</a:t>
            </a:r>
            <a:r>
              <a:rPr b="1" spc="655" dirty="0"/>
              <a:t>I</a:t>
            </a:r>
            <a:r>
              <a:rPr b="1" spc="835" dirty="0"/>
              <a:t>S</a:t>
            </a:r>
            <a:r>
              <a:rPr b="1" spc="825" dirty="0"/>
              <a:t>T</a:t>
            </a:r>
            <a:r>
              <a:rPr b="1" spc="969" dirty="0"/>
              <a:t>E</a:t>
            </a:r>
            <a:r>
              <a:rPr b="1" spc="1575" dirty="0"/>
              <a:t>M</a:t>
            </a:r>
            <a:r>
              <a:rPr b="1" spc="1065" dirty="0"/>
              <a:t>A</a:t>
            </a:r>
            <a:r>
              <a:rPr b="1" dirty="0"/>
              <a:t>	</a:t>
            </a:r>
            <a:r>
              <a:rPr b="1" spc="1290" dirty="0"/>
              <a:t>D</a:t>
            </a:r>
            <a:r>
              <a:rPr b="1" spc="735" dirty="0"/>
              <a:t>E</a:t>
            </a:r>
            <a:r>
              <a:rPr b="1" dirty="0"/>
              <a:t>	</a:t>
            </a:r>
            <a:r>
              <a:rPr b="1" spc="835" dirty="0"/>
              <a:t>S</a:t>
            </a:r>
            <a:r>
              <a:rPr b="1" spc="1300" dirty="0"/>
              <a:t>A</a:t>
            </a:r>
            <a:r>
              <a:rPr b="1" spc="795" dirty="0"/>
              <a:t>L</a:t>
            </a:r>
            <a:r>
              <a:rPr b="1" spc="1245" dirty="0"/>
              <a:t>U</a:t>
            </a:r>
            <a:r>
              <a:rPr b="1" spc="1055" dirty="0"/>
              <a:t>D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9707" y="1616075"/>
            <a:ext cx="7072135" cy="25724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0545" algn="ctr">
              <a:lnSpc>
                <a:spcPct val="100000"/>
              </a:lnSpc>
              <a:spcBef>
                <a:spcPts val="100"/>
              </a:spcBef>
            </a:pPr>
            <a:r>
              <a:rPr lang="es-MX" sz="2400" b="1" spc="-1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EL PODER JURÍGENO DE LA JURISPRUDENCIA</a:t>
            </a:r>
          </a:p>
          <a:p>
            <a:pPr marL="550545" algn="ctr">
              <a:lnSpc>
                <a:spcPct val="100000"/>
              </a:lnSpc>
              <a:spcBef>
                <a:spcPts val="100"/>
              </a:spcBef>
            </a:pPr>
            <a:r>
              <a:rPr lang="es-MX" sz="2400" b="1" spc="-1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LA NECESIDAD DE LA VISIÓN DE LOS CONTEXTOS DE VULNERABILIDAD </a:t>
            </a:r>
            <a:endParaRPr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7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endParaRPr lang="es-MX" sz="2100" b="1" spc="-7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endParaRPr sz="1800" dirty="0">
              <a:latin typeface="Lucida Sans Unicode"/>
              <a:cs typeface="Lucida Sans Unicode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17524" y="3312274"/>
            <a:ext cx="7556500" cy="17526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spc="-70" dirty="0">
                <a:solidFill>
                  <a:schemeClr val="tx1"/>
                </a:solidFill>
                <a:latin typeface="Tahoma"/>
                <a:cs typeface="Tahoma"/>
              </a:rPr>
              <a:t>¿ LA LABOR PROFESIONAL Y LA JURISPRUDENCIAL TIENE VIRTUALIDAD DE MODIFICAR SISTEMAS O REGÍMENES ESTANCOS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10" name="9 Flecha abajo"/>
          <p:cNvSpPr/>
          <p:nvPr/>
        </p:nvSpPr>
        <p:spPr>
          <a:xfrm>
            <a:off x="3553458" y="5110388"/>
            <a:ext cx="681991" cy="764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20651" y="5929766"/>
            <a:ext cx="721119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600" dirty="0" smtClean="0">
                <a:hlinkClick r:id="rId2"/>
              </a:rPr>
              <a:t>Ꝏ</a:t>
            </a:r>
            <a:r>
              <a:rPr lang="es-ES" sz="2600" dirty="0" smtClean="0"/>
              <a:t> </a:t>
            </a:r>
            <a:r>
              <a:rPr lang="es-E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INSTITUTOS MÉDICOS ANTÁRTIDA S/ QUIEBRA S/ INC. DE VERIFICACIÓN </a:t>
            </a:r>
            <a:r>
              <a:rPr lang="es-ES" sz="2600" dirty="0" smtClean="0"/>
              <a:t>(</a:t>
            </a:r>
            <a:r>
              <a:rPr lang="es-ES" sz="2600" dirty="0"/>
              <a:t>R.A.F. y L.R.H. de F</a:t>
            </a:r>
            <a:r>
              <a:rPr lang="es-ES" sz="2600" dirty="0" smtClean="0"/>
              <a:t>) – CSJN – 26/03/2029</a:t>
            </a:r>
          </a:p>
          <a:p>
            <a:pPr algn="just"/>
            <a:r>
              <a:rPr lang="es-MX" sz="2400" dirty="0" smtClean="0"/>
              <a:t>(Modificación Privilegio en virtud de contexto vulnerabilidad de salud)</a:t>
            </a:r>
          </a:p>
          <a:p>
            <a:pPr algn="just"/>
            <a:endParaRPr lang="es-MX" sz="2800" dirty="0"/>
          </a:p>
          <a:p>
            <a:pPr algn="just"/>
            <a:r>
              <a:rPr lang="es-MX" sz="2600" dirty="0" smtClean="0">
                <a:hlinkClick r:id="rId3"/>
              </a:rPr>
              <a:t>Ꝏ</a:t>
            </a:r>
            <a:r>
              <a:rPr lang="es-MX" sz="2600" dirty="0" smtClean="0"/>
              <a:t> </a:t>
            </a:r>
            <a:r>
              <a:rPr lang="es-E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FUNDACIÓN EDUCAR S/ CONCURSO PREVENTIVO </a:t>
            </a:r>
            <a:r>
              <a:rPr lang="es-ES" sz="2600" dirty="0" smtClean="0"/>
              <a:t>– </a:t>
            </a:r>
            <a:r>
              <a:rPr lang="es-ES" sz="2600" dirty="0" err="1" smtClean="0"/>
              <a:t>Cám</a:t>
            </a:r>
            <a:r>
              <a:rPr lang="es-ES" sz="2600" dirty="0" smtClean="0"/>
              <a:t>. </a:t>
            </a:r>
            <a:r>
              <a:rPr lang="es-ES" sz="2600" dirty="0" err="1" smtClean="0"/>
              <a:t>Nac</a:t>
            </a:r>
            <a:r>
              <a:rPr lang="es-ES" sz="2600" dirty="0" smtClean="0"/>
              <a:t>. </a:t>
            </a:r>
            <a:r>
              <a:rPr lang="es-ES" sz="2600" dirty="0" err="1" smtClean="0"/>
              <a:t>Com</a:t>
            </a:r>
            <a:r>
              <a:rPr lang="es-ES" sz="2600" dirty="0" smtClean="0"/>
              <a:t> - </a:t>
            </a:r>
            <a:r>
              <a:rPr lang="es-MX" sz="2600" dirty="0" smtClean="0"/>
              <a:t>Sala F – 15/12/2021</a:t>
            </a:r>
          </a:p>
          <a:p>
            <a:pPr algn="just"/>
            <a:r>
              <a:rPr lang="es-MX" sz="2400" dirty="0" smtClean="0"/>
              <a:t>(Modificación Privilegio en razón de </a:t>
            </a:r>
          </a:p>
          <a:p>
            <a:pPr algn="just"/>
            <a:r>
              <a:rPr lang="es-MX" sz="2400" dirty="0" smtClean="0"/>
              <a:t>Tratarse víctima abuso sexual –</a:t>
            </a:r>
          </a:p>
          <a:p>
            <a:pPr algn="just"/>
            <a:r>
              <a:rPr lang="es-MX" sz="2400" dirty="0" smtClean="0"/>
              <a:t>Visión género – Vulnerabilidad)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55131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7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4790" y="2614334"/>
            <a:ext cx="6806565" cy="7789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 marR="5715" algn="just">
              <a:lnSpc>
                <a:spcPct val="124800"/>
              </a:lnSpc>
              <a:spcBef>
                <a:spcPts val="100"/>
              </a:spcBef>
            </a:pPr>
            <a:r>
              <a:rPr sz="1800" b="1" i="1" spc="-20" dirty="0">
                <a:solidFill>
                  <a:srgbClr val="212121"/>
                </a:solidFill>
                <a:latin typeface="Trebuchet MS"/>
                <a:cs typeface="Trebuchet MS"/>
              </a:rPr>
              <a:t>Es</a:t>
            </a:r>
            <a:r>
              <a:rPr sz="1800" b="1" i="1" spc="-1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75" dirty="0">
                <a:solidFill>
                  <a:srgbClr val="212121"/>
                </a:solidFill>
                <a:latin typeface="Trebuchet MS"/>
                <a:cs typeface="Trebuchet MS"/>
              </a:rPr>
              <a:t>una</a:t>
            </a:r>
            <a:r>
              <a:rPr sz="1800" b="1" i="1" spc="8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canasta</a:t>
            </a:r>
            <a:r>
              <a:rPr sz="1800" b="1" i="1" spc="61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o</a:t>
            </a:r>
            <a:r>
              <a:rPr sz="18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u="heavy" spc="35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Trebuchet MS"/>
                <a:cs typeface="Trebuchet MS"/>
              </a:rPr>
              <a:t>con</a:t>
            </a:r>
            <a:r>
              <a:rPr sz="18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j</a:t>
            </a:r>
            <a:r>
              <a:rPr sz="1800" b="1" i="1" u="heavy" spc="35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Trebuchet MS"/>
                <a:cs typeface="Trebuchet MS"/>
              </a:rPr>
              <a:t>unto</a:t>
            </a:r>
            <a:r>
              <a:rPr sz="1800" b="1" i="1" u="heavy" spc="615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i="1" u="heavy" spc="25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Trebuchet MS"/>
                <a:cs typeface="Trebuchet MS"/>
              </a:rPr>
              <a:t>básico</a:t>
            </a:r>
            <a:r>
              <a:rPr sz="1800" b="1" i="1" u="heavy" spc="3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i="1" u="heavy" spc="2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Trebuchet MS"/>
                <a:cs typeface="Trebuchet MS"/>
              </a:rPr>
              <a:t>de</a:t>
            </a:r>
            <a:r>
              <a:rPr sz="1800" b="1" i="1" u="heavy" spc="25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i="1" u="heavy" spc="3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Trebuchet MS"/>
                <a:cs typeface="Trebuchet MS"/>
              </a:rPr>
              <a:t>prestaciones </a:t>
            </a:r>
            <a:r>
              <a:rPr sz="18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u="heavy" spc="2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Trebuchet MS"/>
                <a:cs typeface="Trebuchet MS"/>
              </a:rPr>
              <a:t>obli</a:t>
            </a:r>
            <a:r>
              <a:rPr sz="18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g</a:t>
            </a:r>
            <a:r>
              <a:rPr sz="1800" b="1" i="1" u="heavy" spc="20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Trebuchet MS"/>
                <a:cs typeface="Trebuchet MS"/>
              </a:rPr>
              <a:t>atorias</a:t>
            </a:r>
            <a:r>
              <a:rPr sz="18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para</a:t>
            </a:r>
            <a:r>
              <a:rPr sz="18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todas</a:t>
            </a:r>
            <a:r>
              <a:rPr sz="18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las</a:t>
            </a:r>
            <a:r>
              <a:rPr sz="18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50" dirty="0">
                <a:solidFill>
                  <a:srgbClr val="212121"/>
                </a:solidFill>
                <a:latin typeface="Trebuchet MS"/>
                <a:cs typeface="Trebuchet MS"/>
              </a:rPr>
              <a:t>empresas </a:t>
            </a:r>
            <a:r>
              <a:rPr sz="18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prepagas</a:t>
            </a:r>
            <a:r>
              <a:rPr sz="18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-85" dirty="0">
                <a:solidFill>
                  <a:srgbClr val="212121"/>
                </a:solidFill>
                <a:latin typeface="Trebuchet MS"/>
                <a:cs typeface="Trebuchet MS"/>
              </a:rPr>
              <a:t>y</a:t>
            </a:r>
            <a:r>
              <a:rPr sz="1800" b="1" i="1" spc="-8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obras </a:t>
            </a:r>
            <a:r>
              <a:rPr sz="18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10" dirty="0">
                <a:solidFill>
                  <a:srgbClr val="212121"/>
                </a:solidFill>
                <a:latin typeface="Trebuchet MS"/>
                <a:cs typeface="Trebuchet MS"/>
              </a:rPr>
              <a:t>sociales.</a:t>
            </a:r>
            <a:r>
              <a:rPr sz="18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75" dirty="0">
                <a:solidFill>
                  <a:srgbClr val="212121"/>
                </a:solidFill>
                <a:latin typeface="Trebuchet MS"/>
                <a:cs typeface="Trebuchet MS"/>
              </a:rPr>
              <a:t>Son</a:t>
            </a:r>
            <a:r>
              <a:rPr sz="1800" b="1" i="1" spc="8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las</a:t>
            </a:r>
            <a:r>
              <a:rPr sz="18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obligaciones</a:t>
            </a:r>
            <a:r>
              <a:rPr sz="1800" b="1" i="1" spc="3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50" dirty="0">
                <a:solidFill>
                  <a:srgbClr val="212121"/>
                </a:solidFill>
                <a:latin typeface="Trebuchet MS"/>
                <a:cs typeface="Trebuchet MS"/>
              </a:rPr>
              <a:t>que</a:t>
            </a:r>
            <a:r>
              <a:rPr sz="1800" b="1" i="1" spc="5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toda</a:t>
            </a:r>
            <a:r>
              <a:rPr sz="18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obra</a:t>
            </a:r>
            <a:r>
              <a:rPr sz="18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social</a:t>
            </a:r>
            <a:r>
              <a:rPr sz="18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 o </a:t>
            </a:r>
            <a:r>
              <a:rPr sz="18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prepaga tiene </a:t>
            </a:r>
            <a:r>
              <a:rPr sz="1800" b="1" i="1" spc="50" dirty="0">
                <a:solidFill>
                  <a:srgbClr val="212121"/>
                </a:solidFill>
                <a:latin typeface="Trebuchet MS"/>
                <a:cs typeface="Trebuchet MS"/>
              </a:rPr>
              <a:t>que </a:t>
            </a:r>
            <a:r>
              <a:rPr sz="18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cubrir  </a:t>
            </a:r>
            <a:r>
              <a:rPr sz="1800" b="1" i="1" spc="65" dirty="0">
                <a:solidFill>
                  <a:srgbClr val="212121"/>
                </a:solidFill>
                <a:latin typeface="Trebuchet MS"/>
                <a:cs typeface="Trebuchet MS"/>
              </a:rPr>
              <a:t>como </a:t>
            </a:r>
            <a:r>
              <a:rPr sz="1800" b="1" i="1" spc="70" dirty="0">
                <a:solidFill>
                  <a:srgbClr val="212121"/>
                </a:solidFill>
                <a:latin typeface="Trebuchet MS"/>
                <a:cs typeface="Trebuchet MS"/>
              </a:rPr>
              <a:t>mínimo </a:t>
            </a:r>
            <a:r>
              <a:rPr sz="1800" b="1" i="1" spc="60" dirty="0">
                <a:solidFill>
                  <a:srgbClr val="212121"/>
                </a:solidFill>
                <a:latin typeface="Trebuchet MS"/>
                <a:cs typeface="Trebuchet MS"/>
              </a:rPr>
              <a:t>en </a:t>
            </a:r>
            <a:r>
              <a:rPr sz="1800" b="1" i="1" spc="30" dirty="0">
                <a:solidFill>
                  <a:srgbClr val="212121"/>
                </a:solidFill>
                <a:latin typeface="Trebuchet MS"/>
                <a:cs typeface="Trebuchet MS"/>
              </a:rPr>
              <a:t>cualquiera </a:t>
            </a:r>
            <a:r>
              <a:rPr sz="1800" b="1" i="1" spc="20" dirty="0">
                <a:solidFill>
                  <a:srgbClr val="212121"/>
                </a:solidFill>
                <a:latin typeface="Trebuchet MS"/>
                <a:cs typeface="Trebuchet MS"/>
              </a:rPr>
              <a:t>de </a:t>
            </a:r>
            <a:r>
              <a:rPr sz="1800" b="1" i="1" spc="25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65" dirty="0">
                <a:solidFill>
                  <a:srgbClr val="212121"/>
                </a:solidFill>
                <a:latin typeface="Trebuchet MS"/>
                <a:cs typeface="Trebuchet MS"/>
              </a:rPr>
              <a:t>sus</a:t>
            </a:r>
            <a:r>
              <a:rPr sz="1800" b="1" i="1" spc="-10" dirty="0">
                <a:solidFill>
                  <a:srgbClr val="212121"/>
                </a:solidFill>
                <a:latin typeface="Trebuchet MS"/>
                <a:cs typeface="Trebuchet MS"/>
              </a:rPr>
              <a:t> </a:t>
            </a:r>
            <a:r>
              <a:rPr sz="1800" b="1" i="1" spc="15" dirty="0">
                <a:solidFill>
                  <a:srgbClr val="212121"/>
                </a:solidFill>
                <a:latin typeface="Trebuchet MS"/>
                <a:cs typeface="Trebuchet MS"/>
              </a:rPr>
              <a:t>planes.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>
              <a:latin typeface="Trebuchet MS"/>
              <a:cs typeface="Trebuchet MS"/>
            </a:endParaRPr>
          </a:p>
          <a:p>
            <a:pPr marL="99695" marR="5080" algn="just">
              <a:lnSpc>
                <a:spcPct val="124800"/>
              </a:lnSpc>
            </a:pPr>
            <a:r>
              <a:rPr sz="1800" spc="20" dirty="0">
                <a:solidFill>
                  <a:srgbClr val="212121"/>
                </a:solidFill>
                <a:latin typeface="Lucida Sans Unicode"/>
                <a:cs typeface="Lucida Sans Unicode"/>
              </a:rPr>
              <a:t>Son </a:t>
            </a:r>
            <a:r>
              <a:rPr sz="1800" spc="-15" dirty="0">
                <a:solidFill>
                  <a:srgbClr val="212121"/>
                </a:solidFill>
                <a:latin typeface="Lucida Sans Unicode"/>
                <a:cs typeface="Lucida Sans Unicode"/>
              </a:rPr>
              <a:t>tipos </a:t>
            </a:r>
            <a:r>
              <a:rPr sz="1800" spc="5" dirty="0">
                <a:solidFill>
                  <a:srgbClr val="212121"/>
                </a:solidFill>
                <a:latin typeface="Lucida Sans Unicode"/>
                <a:cs typeface="Lucida Sans Unicode"/>
              </a:rPr>
              <a:t>de prestaciones </a:t>
            </a:r>
            <a:r>
              <a:rPr sz="1800" spc="10" dirty="0">
                <a:solidFill>
                  <a:srgbClr val="212121"/>
                </a:solidFill>
                <a:latin typeface="Lucida Sans Unicode"/>
                <a:cs typeface="Lucida Sans Unicode"/>
              </a:rPr>
              <a:t>que </a:t>
            </a:r>
            <a:r>
              <a:rPr sz="1800" dirty="0">
                <a:solidFill>
                  <a:srgbClr val="212121"/>
                </a:solidFill>
                <a:latin typeface="Lucida Sans Unicode"/>
                <a:cs typeface="Lucida Sans Unicode"/>
              </a:rPr>
              <a:t>no </a:t>
            </a:r>
            <a:r>
              <a:rPr sz="1800" spc="-10" dirty="0">
                <a:solidFill>
                  <a:srgbClr val="212121"/>
                </a:solidFill>
                <a:latin typeface="Lucida Sans Unicode"/>
                <a:cs typeface="Lucida Sans Unicode"/>
              </a:rPr>
              <a:t>se </a:t>
            </a:r>
            <a:r>
              <a:rPr sz="1800" spc="15" dirty="0">
                <a:solidFill>
                  <a:srgbClr val="212121"/>
                </a:solidFill>
                <a:latin typeface="Lucida Sans Unicode"/>
                <a:cs typeface="Lucida Sans Unicode"/>
              </a:rPr>
              <a:t>encuentran </a:t>
            </a:r>
            <a:r>
              <a:rPr sz="1800" spc="-10" dirty="0">
                <a:solidFill>
                  <a:srgbClr val="212121"/>
                </a:solidFill>
                <a:latin typeface="Lucida Sans Unicode"/>
                <a:cs typeface="Lucida Sans Unicode"/>
              </a:rPr>
              <a:t>alcanzadas </a:t>
            </a:r>
            <a:r>
              <a:rPr sz="1800" spc="-555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1800" spc="5" dirty="0">
                <a:solidFill>
                  <a:srgbClr val="212121"/>
                </a:solidFill>
                <a:latin typeface="Lucida Sans Unicode"/>
                <a:cs typeface="Lucida Sans Unicode"/>
              </a:rPr>
              <a:t>por </a:t>
            </a:r>
            <a:r>
              <a:rPr sz="1800" spc="-15" dirty="0">
                <a:solidFill>
                  <a:srgbClr val="212121"/>
                </a:solidFill>
                <a:latin typeface="Lucida Sans Unicode"/>
                <a:cs typeface="Lucida Sans Unicode"/>
              </a:rPr>
              <a:t>ningún tipo </a:t>
            </a:r>
            <a:r>
              <a:rPr sz="1800" spc="5" dirty="0">
                <a:solidFill>
                  <a:srgbClr val="212121"/>
                </a:solidFill>
                <a:latin typeface="Lucida Sans Unicode"/>
                <a:cs typeface="Lucida Sans Unicode"/>
              </a:rPr>
              <a:t>de </a:t>
            </a:r>
            <a:r>
              <a:rPr sz="1800" spc="-5" dirty="0">
                <a:solidFill>
                  <a:srgbClr val="212121"/>
                </a:solidFill>
                <a:latin typeface="Lucida Sans Unicode"/>
                <a:cs typeface="Lucida Sans Unicode"/>
              </a:rPr>
              <a:t>circunstancia </a:t>
            </a:r>
            <a:r>
              <a:rPr sz="1800" spc="-20" dirty="0">
                <a:solidFill>
                  <a:srgbClr val="212121"/>
                </a:solidFill>
                <a:latin typeface="Lucida Sans Unicode"/>
                <a:cs typeface="Lucida Sans Unicode"/>
              </a:rPr>
              <a:t>o </a:t>
            </a:r>
            <a:r>
              <a:rPr sz="1800" spc="5" dirty="0">
                <a:solidFill>
                  <a:srgbClr val="212121"/>
                </a:solidFill>
                <a:latin typeface="Lucida Sans Unicode"/>
                <a:cs typeface="Lucida Sans Unicode"/>
              </a:rPr>
              <a:t>período por </a:t>
            </a:r>
            <a:r>
              <a:rPr sz="1800" spc="-15" dirty="0">
                <a:solidFill>
                  <a:srgbClr val="212121"/>
                </a:solidFill>
                <a:latin typeface="Lucida Sans Unicode"/>
                <a:cs typeface="Lucida Sans Unicode"/>
              </a:rPr>
              <a:t>el </a:t>
            </a:r>
            <a:r>
              <a:rPr sz="1800" spc="-10" dirty="0">
                <a:solidFill>
                  <a:srgbClr val="212121"/>
                </a:solidFill>
                <a:latin typeface="Lucida Sans Unicode"/>
                <a:cs typeface="Lucida Sans Unicode"/>
              </a:rPr>
              <a:t>cual </a:t>
            </a:r>
            <a:r>
              <a:rPr sz="1800" spc="-15" dirty="0">
                <a:solidFill>
                  <a:srgbClr val="212121"/>
                </a:solidFill>
                <a:latin typeface="Lucida Sans Unicode"/>
                <a:cs typeface="Lucida Sans Unicode"/>
              </a:rPr>
              <a:t>la </a:t>
            </a:r>
            <a:r>
              <a:rPr sz="1800" spc="-1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1800" spc="15" dirty="0">
                <a:solidFill>
                  <a:srgbClr val="212121"/>
                </a:solidFill>
                <a:latin typeface="Lucida Sans Unicode"/>
                <a:cs typeface="Lucida Sans Unicode"/>
              </a:rPr>
              <a:t>persona</a:t>
            </a:r>
            <a:r>
              <a:rPr sz="1800" spc="-35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1800" dirty="0">
                <a:solidFill>
                  <a:srgbClr val="212121"/>
                </a:solidFill>
                <a:latin typeface="Lucida Sans Unicode"/>
                <a:cs typeface="Lucida Sans Unicode"/>
              </a:rPr>
              <a:t>no</a:t>
            </a:r>
            <a:r>
              <a:rPr sz="1800" spc="-3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1800" spc="-20" dirty="0">
                <a:solidFill>
                  <a:srgbClr val="212121"/>
                </a:solidFill>
                <a:latin typeface="Lucida Sans Unicode"/>
                <a:cs typeface="Lucida Sans Unicode"/>
              </a:rPr>
              <a:t>las</a:t>
            </a:r>
            <a:r>
              <a:rPr sz="1800" spc="-3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1800" spc="15" dirty="0">
                <a:solidFill>
                  <a:srgbClr val="212121"/>
                </a:solidFill>
                <a:latin typeface="Lucida Sans Unicode"/>
                <a:cs typeface="Lucida Sans Unicode"/>
              </a:rPr>
              <a:t>pueda</a:t>
            </a:r>
            <a:r>
              <a:rPr sz="1800" spc="-3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1800" spc="-45" dirty="0">
                <a:solidFill>
                  <a:srgbClr val="212121"/>
                </a:solidFill>
                <a:latin typeface="Lucida Sans Unicode"/>
                <a:cs typeface="Lucida Sans Unicode"/>
              </a:rPr>
              <a:t>gozar.</a:t>
            </a:r>
            <a:endParaRPr sz="1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00">
              <a:latin typeface="Lucida Sans Unicode"/>
              <a:cs typeface="Lucida Sans Unicode"/>
            </a:endParaRPr>
          </a:p>
          <a:p>
            <a:pPr marL="12700" indent="86995" algn="just">
              <a:lnSpc>
                <a:spcPct val="100000"/>
              </a:lnSpc>
            </a:pPr>
            <a:r>
              <a:rPr sz="1800" spc="15" dirty="0">
                <a:solidFill>
                  <a:srgbClr val="212121"/>
                </a:solidFill>
                <a:latin typeface="Lucida Sans Unicode"/>
                <a:cs typeface="Lucida Sans Unicode"/>
              </a:rPr>
              <a:t>(NO</a:t>
            </a:r>
            <a:r>
              <a:rPr sz="1800" spc="-4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1800" spc="15" dirty="0">
                <a:solidFill>
                  <a:srgbClr val="212121"/>
                </a:solidFill>
                <a:latin typeface="Lucida Sans Unicode"/>
                <a:cs typeface="Lucida Sans Unicode"/>
              </a:rPr>
              <a:t>atrapadas</a:t>
            </a:r>
            <a:r>
              <a:rPr sz="1800" spc="-3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1800" spc="5" dirty="0">
                <a:solidFill>
                  <a:srgbClr val="212121"/>
                </a:solidFill>
                <a:latin typeface="Lucida Sans Unicode"/>
                <a:cs typeface="Lucida Sans Unicode"/>
              </a:rPr>
              <a:t>por</a:t>
            </a:r>
            <a:r>
              <a:rPr sz="1800" spc="-35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1800" spc="-15" dirty="0">
                <a:solidFill>
                  <a:srgbClr val="212121"/>
                </a:solidFill>
                <a:latin typeface="Lucida Sans Unicode"/>
                <a:cs typeface="Lucida Sans Unicode"/>
              </a:rPr>
              <a:t>el</a:t>
            </a:r>
            <a:r>
              <a:rPr sz="1800" spc="-3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1800" spc="5" dirty="0">
                <a:solidFill>
                  <a:srgbClr val="212121"/>
                </a:solidFill>
                <a:latin typeface="Lucida Sans Unicode"/>
                <a:cs typeface="Lucida Sans Unicode"/>
              </a:rPr>
              <a:t>llamado</a:t>
            </a:r>
            <a:r>
              <a:rPr sz="1800" spc="-3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1800" spc="40" dirty="0">
                <a:solidFill>
                  <a:srgbClr val="212121"/>
                </a:solidFill>
                <a:latin typeface="Lucida Sans Unicode"/>
                <a:cs typeface="Lucida Sans Unicode"/>
              </a:rPr>
              <a:t>"PERÍODO</a:t>
            </a:r>
            <a:r>
              <a:rPr sz="1800" spc="-4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1800" spc="10" dirty="0">
                <a:solidFill>
                  <a:srgbClr val="212121"/>
                </a:solidFill>
                <a:latin typeface="Lucida Sans Unicode"/>
                <a:cs typeface="Lucida Sans Unicode"/>
              </a:rPr>
              <a:t>DE</a:t>
            </a:r>
            <a:r>
              <a:rPr sz="1800" spc="-3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Lucida Sans Unicode"/>
                <a:cs typeface="Lucida Sans Unicode"/>
              </a:rPr>
              <a:t>CARENCIA")</a:t>
            </a:r>
            <a:endParaRPr sz="1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>
              <a:latin typeface="Lucida Sans Unicode"/>
              <a:cs typeface="Lucida Sans Unicode"/>
            </a:endParaRPr>
          </a:p>
          <a:p>
            <a:pPr marL="12700" marR="569595" algn="just">
              <a:lnSpc>
                <a:spcPct val="113399"/>
              </a:lnSpc>
            </a:pPr>
            <a:r>
              <a:rPr sz="1550" b="1" i="1" spc="40" dirty="0">
                <a:latin typeface="Trebuchet MS"/>
                <a:cs typeface="Trebuchet MS"/>
              </a:rPr>
              <a:t>Se </a:t>
            </a:r>
            <a:r>
              <a:rPr sz="1550" b="1" i="1" spc="30" dirty="0">
                <a:latin typeface="Trebuchet MS"/>
                <a:cs typeface="Trebuchet MS"/>
              </a:rPr>
              <a:t>entiende </a:t>
            </a:r>
            <a:r>
              <a:rPr sz="1550" b="1" i="1" spc="10" dirty="0">
                <a:latin typeface="Trebuchet MS"/>
                <a:cs typeface="Trebuchet MS"/>
              </a:rPr>
              <a:t>por </a:t>
            </a:r>
            <a:r>
              <a:rPr sz="1550" b="1" i="1" spc="75" dirty="0">
                <a:latin typeface="Trebuchet MS"/>
                <a:cs typeface="Trebuchet MS"/>
              </a:rPr>
              <a:t>PMO </a:t>
            </a:r>
            <a:r>
              <a:rPr sz="1550" b="1" i="1" dirty="0">
                <a:latin typeface="Trebuchet MS"/>
                <a:cs typeface="Trebuchet MS"/>
              </a:rPr>
              <a:t>el </a:t>
            </a:r>
            <a:r>
              <a:rPr sz="1550" b="1" i="1" spc="40" dirty="0">
                <a:latin typeface="Trebuchet MS"/>
                <a:cs typeface="Trebuchet MS"/>
              </a:rPr>
              <a:t>régimen </a:t>
            </a:r>
            <a:r>
              <a:rPr sz="1550" b="1" i="1" spc="15" dirty="0">
                <a:latin typeface="Trebuchet MS"/>
                <a:cs typeface="Trebuchet MS"/>
              </a:rPr>
              <a:t>de </a:t>
            </a:r>
            <a:r>
              <a:rPr sz="1550" b="1" i="1" spc="25" dirty="0">
                <a:latin typeface="Trebuchet MS"/>
                <a:cs typeface="Trebuchet MS"/>
              </a:rPr>
              <a:t>Asistencia </a:t>
            </a:r>
            <a:r>
              <a:rPr sz="1550" b="1" i="1" spc="15" dirty="0">
                <a:latin typeface="Trebuchet MS"/>
                <a:cs typeface="Trebuchet MS"/>
              </a:rPr>
              <a:t>Obligatorio </a:t>
            </a:r>
            <a:r>
              <a:rPr sz="1550" b="1" i="1" spc="10" dirty="0">
                <a:latin typeface="Trebuchet MS"/>
                <a:cs typeface="Trebuchet MS"/>
              </a:rPr>
              <a:t>para </a:t>
            </a:r>
            <a:r>
              <a:rPr sz="1550" b="1" i="1" spc="15" dirty="0">
                <a:latin typeface="Trebuchet MS"/>
                <a:cs typeface="Trebuchet MS"/>
              </a:rPr>
              <a:t> </a:t>
            </a:r>
            <a:r>
              <a:rPr sz="1550" b="1" i="1" spc="25" dirty="0">
                <a:latin typeface="Trebuchet MS"/>
                <a:cs typeface="Trebuchet MS"/>
              </a:rPr>
              <a:t>todas</a:t>
            </a:r>
            <a:r>
              <a:rPr sz="1550" b="1" i="1" spc="30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las</a:t>
            </a:r>
            <a:r>
              <a:rPr sz="1550" b="1" i="1" spc="20" dirty="0">
                <a:latin typeface="Trebuchet MS"/>
                <a:cs typeface="Trebuchet MS"/>
              </a:rPr>
              <a:t> </a:t>
            </a:r>
            <a:r>
              <a:rPr sz="1550" b="1" i="1" spc="30" dirty="0">
                <a:latin typeface="Trebuchet MS"/>
                <a:cs typeface="Trebuchet MS"/>
              </a:rPr>
              <a:t>Obras</a:t>
            </a:r>
            <a:r>
              <a:rPr sz="1550" b="1" i="1" spc="35" dirty="0">
                <a:latin typeface="Trebuchet MS"/>
                <a:cs typeface="Trebuchet MS"/>
              </a:rPr>
              <a:t> </a:t>
            </a:r>
            <a:r>
              <a:rPr sz="1550" b="1" i="1" spc="25" dirty="0">
                <a:latin typeface="Trebuchet MS"/>
                <a:cs typeface="Trebuchet MS"/>
              </a:rPr>
              <a:t>Sociales</a:t>
            </a:r>
            <a:r>
              <a:rPr sz="1550" b="1" i="1" spc="30" dirty="0">
                <a:latin typeface="Trebuchet MS"/>
                <a:cs typeface="Trebuchet MS"/>
              </a:rPr>
              <a:t> </a:t>
            </a:r>
            <a:r>
              <a:rPr sz="1550" b="1" i="1" spc="10" dirty="0">
                <a:latin typeface="Trebuchet MS"/>
                <a:cs typeface="Trebuchet MS"/>
              </a:rPr>
              <a:t>del</a:t>
            </a:r>
            <a:r>
              <a:rPr sz="1550" b="1" i="1" spc="15" dirty="0">
                <a:latin typeface="Trebuchet MS"/>
                <a:cs typeface="Trebuchet MS"/>
              </a:rPr>
              <a:t> </a:t>
            </a:r>
            <a:r>
              <a:rPr sz="1550" b="1" i="1" spc="35" dirty="0">
                <a:latin typeface="Trebuchet MS"/>
                <a:cs typeface="Trebuchet MS"/>
              </a:rPr>
              <a:t>Sistema</a:t>
            </a:r>
            <a:r>
              <a:rPr sz="1550" b="1" i="1" spc="40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de</a:t>
            </a:r>
            <a:r>
              <a:rPr sz="1550" b="1" i="1" spc="20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las</a:t>
            </a:r>
            <a:r>
              <a:rPr sz="1550" b="1" i="1" spc="20" dirty="0">
                <a:latin typeface="Trebuchet MS"/>
                <a:cs typeface="Trebuchet MS"/>
              </a:rPr>
              <a:t> </a:t>
            </a:r>
            <a:r>
              <a:rPr sz="1550" b="1" i="1" spc="10" dirty="0">
                <a:latin typeface="Trebuchet MS"/>
                <a:cs typeface="Trebuchet MS"/>
              </a:rPr>
              <a:t>leyes</a:t>
            </a:r>
            <a:r>
              <a:rPr sz="1550" b="1" i="1" spc="15" dirty="0">
                <a:latin typeface="Trebuchet MS"/>
                <a:cs typeface="Trebuchet MS"/>
              </a:rPr>
              <a:t> </a:t>
            </a:r>
            <a:r>
              <a:rPr sz="1550" b="1" i="1" spc="25" dirty="0">
                <a:latin typeface="Trebuchet MS"/>
                <a:cs typeface="Trebuchet MS"/>
              </a:rPr>
              <a:t>Nros. </a:t>
            </a:r>
            <a:r>
              <a:rPr sz="1550" b="1" i="1" spc="30" dirty="0">
                <a:latin typeface="Trebuchet MS"/>
                <a:cs typeface="Trebuchet MS"/>
              </a:rPr>
              <a:t> </a:t>
            </a:r>
            <a:r>
              <a:rPr sz="1550" b="1" i="1" spc="-40" dirty="0">
                <a:latin typeface="Trebuchet MS"/>
                <a:cs typeface="Trebuchet MS"/>
              </a:rPr>
              <a:t>23.660/23.661,</a:t>
            </a:r>
            <a:r>
              <a:rPr sz="1550" b="1" i="1" spc="-35" dirty="0">
                <a:latin typeface="Trebuchet MS"/>
                <a:cs typeface="Trebuchet MS"/>
              </a:rPr>
              <a:t> </a:t>
            </a:r>
            <a:r>
              <a:rPr sz="1550" b="1" i="1" spc="30" dirty="0">
                <a:latin typeface="Trebuchet MS"/>
                <a:cs typeface="Trebuchet MS"/>
              </a:rPr>
              <a:t>es</a:t>
            </a:r>
            <a:r>
              <a:rPr sz="1550" b="1" i="1" spc="35" dirty="0">
                <a:latin typeface="Trebuchet MS"/>
                <a:cs typeface="Trebuchet MS"/>
              </a:rPr>
              <a:t> </a:t>
            </a:r>
            <a:r>
              <a:rPr sz="1550" b="1" i="1" spc="-15" dirty="0">
                <a:latin typeface="Trebuchet MS"/>
                <a:cs typeface="Trebuchet MS"/>
              </a:rPr>
              <a:t>decir,</a:t>
            </a:r>
            <a:r>
              <a:rPr sz="1550" b="1" i="1" spc="-10" dirty="0">
                <a:latin typeface="Trebuchet MS"/>
                <a:cs typeface="Trebuchet MS"/>
              </a:rPr>
              <a:t> </a:t>
            </a:r>
            <a:r>
              <a:rPr sz="1550" b="1" i="1" spc="40" dirty="0">
                <a:latin typeface="Trebuchet MS"/>
                <a:cs typeface="Trebuchet MS"/>
              </a:rPr>
              <a:t>que</a:t>
            </a:r>
            <a:r>
              <a:rPr sz="1550" b="1" i="1" spc="45" dirty="0">
                <a:latin typeface="Trebuchet MS"/>
                <a:cs typeface="Trebuchet MS"/>
              </a:rPr>
              <a:t> </a:t>
            </a:r>
            <a:r>
              <a:rPr sz="1550" b="1" i="1" spc="25" dirty="0">
                <a:latin typeface="Trebuchet MS"/>
                <a:cs typeface="Trebuchet MS"/>
              </a:rPr>
              <a:t>todos</a:t>
            </a:r>
            <a:r>
              <a:rPr sz="1550" b="1" i="1" spc="30" dirty="0">
                <a:latin typeface="Trebuchet MS"/>
                <a:cs typeface="Trebuchet MS"/>
              </a:rPr>
              <a:t> </a:t>
            </a:r>
            <a:r>
              <a:rPr sz="1550" b="1" i="1" spc="20" dirty="0">
                <a:latin typeface="Trebuchet MS"/>
                <a:cs typeface="Trebuchet MS"/>
              </a:rPr>
              <a:t>los</a:t>
            </a:r>
            <a:r>
              <a:rPr sz="1550" b="1" i="1" spc="25" dirty="0">
                <a:latin typeface="Trebuchet MS"/>
                <a:cs typeface="Trebuchet MS"/>
              </a:rPr>
              <a:t> </a:t>
            </a:r>
            <a:r>
              <a:rPr sz="1550" b="1" i="1" spc="35" dirty="0">
                <a:latin typeface="Trebuchet MS"/>
                <a:cs typeface="Trebuchet MS"/>
              </a:rPr>
              <a:t>Agentes</a:t>
            </a:r>
            <a:r>
              <a:rPr sz="1550" b="1" i="1" spc="40" dirty="0">
                <a:latin typeface="Trebuchet MS"/>
                <a:cs typeface="Trebuchet MS"/>
              </a:rPr>
              <a:t> </a:t>
            </a:r>
            <a:r>
              <a:rPr sz="1550" b="1" i="1" spc="10" dirty="0">
                <a:latin typeface="Trebuchet MS"/>
                <a:cs typeface="Trebuchet MS"/>
              </a:rPr>
              <a:t>del</a:t>
            </a:r>
            <a:r>
              <a:rPr sz="1550" b="1" i="1" spc="15" dirty="0">
                <a:latin typeface="Trebuchet MS"/>
                <a:cs typeface="Trebuchet MS"/>
              </a:rPr>
              <a:t> </a:t>
            </a:r>
            <a:r>
              <a:rPr sz="1550" b="1" i="1" spc="40" dirty="0">
                <a:latin typeface="Trebuchet MS"/>
                <a:cs typeface="Trebuchet MS"/>
              </a:rPr>
              <a:t>Seguro </a:t>
            </a:r>
            <a:r>
              <a:rPr sz="1550" b="1" i="1" spc="45" dirty="0">
                <a:latin typeface="Trebuchet MS"/>
                <a:cs typeface="Trebuchet MS"/>
              </a:rPr>
              <a:t> </a:t>
            </a:r>
            <a:r>
              <a:rPr sz="1550" b="1" i="1" spc="25" dirty="0">
                <a:latin typeface="Trebuchet MS"/>
                <a:cs typeface="Trebuchet MS"/>
              </a:rPr>
              <a:t>involucrados</a:t>
            </a:r>
            <a:r>
              <a:rPr sz="1550" b="1" i="1" spc="30" dirty="0">
                <a:latin typeface="Trebuchet MS"/>
                <a:cs typeface="Trebuchet MS"/>
              </a:rPr>
              <a:t> </a:t>
            </a:r>
            <a:r>
              <a:rPr sz="1550" b="1" i="1" spc="50" dirty="0">
                <a:latin typeface="Trebuchet MS"/>
                <a:cs typeface="Trebuchet MS"/>
              </a:rPr>
              <a:t>en</a:t>
            </a:r>
            <a:r>
              <a:rPr sz="1550" b="1" i="1" spc="55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las</a:t>
            </a:r>
            <a:r>
              <a:rPr sz="1550" b="1" i="1" spc="20" dirty="0">
                <a:latin typeface="Trebuchet MS"/>
                <a:cs typeface="Trebuchet MS"/>
              </a:rPr>
              <a:t> </a:t>
            </a:r>
            <a:r>
              <a:rPr sz="1550" b="1" i="1" spc="45" dirty="0">
                <a:latin typeface="Trebuchet MS"/>
                <a:cs typeface="Trebuchet MS"/>
              </a:rPr>
              <a:t>mencionadas</a:t>
            </a:r>
            <a:r>
              <a:rPr sz="1550" b="1" i="1" spc="50" dirty="0">
                <a:latin typeface="Trebuchet MS"/>
                <a:cs typeface="Trebuchet MS"/>
              </a:rPr>
              <a:t> </a:t>
            </a:r>
            <a:r>
              <a:rPr sz="1550" b="1" i="1" spc="10" dirty="0">
                <a:latin typeface="Trebuchet MS"/>
                <a:cs typeface="Trebuchet MS"/>
              </a:rPr>
              <a:t>leyes</a:t>
            </a:r>
            <a:r>
              <a:rPr sz="1550" b="1" i="1" spc="15" dirty="0">
                <a:latin typeface="Trebuchet MS"/>
                <a:cs typeface="Trebuchet MS"/>
              </a:rPr>
              <a:t> </a:t>
            </a:r>
            <a:r>
              <a:rPr sz="1550" b="1" i="1" spc="-45" dirty="0">
                <a:latin typeface="Trebuchet MS"/>
                <a:cs typeface="Trebuchet MS"/>
              </a:rPr>
              <a:t>(y</a:t>
            </a:r>
            <a:r>
              <a:rPr sz="1550" b="1" i="1" spc="-40" dirty="0">
                <a:latin typeface="Trebuchet MS"/>
                <a:cs typeface="Trebuchet MS"/>
              </a:rPr>
              <a:t> </a:t>
            </a:r>
            <a:r>
              <a:rPr sz="1550" b="1" i="1" spc="25" dirty="0">
                <a:latin typeface="Trebuchet MS"/>
                <a:cs typeface="Trebuchet MS"/>
              </a:rPr>
              <a:t>todas</a:t>
            </a:r>
            <a:r>
              <a:rPr sz="1550" b="1" i="1" spc="30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las</a:t>
            </a:r>
            <a:r>
              <a:rPr sz="1550" b="1" i="1" spc="20" dirty="0">
                <a:latin typeface="Trebuchet MS"/>
                <a:cs typeface="Trebuchet MS"/>
              </a:rPr>
              <a:t> </a:t>
            </a:r>
            <a:r>
              <a:rPr sz="1550" b="1" i="1" spc="30" dirty="0">
                <a:latin typeface="Trebuchet MS"/>
                <a:cs typeface="Trebuchet MS"/>
              </a:rPr>
              <a:t>Obras </a:t>
            </a:r>
            <a:r>
              <a:rPr sz="1550" b="1" i="1" spc="35" dirty="0">
                <a:latin typeface="Trebuchet MS"/>
                <a:cs typeface="Trebuchet MS"/>
              </a:rPr>
              <a:t> </a:t>
            </a:r>
            <a:r>
              <a:rPr sz="1550" b="1" i="1" spc="25" dirty="0">
                <a:latin typeface="Trebuchet MS"/>
                <a:cs typeface="Trebuchet MS"/>
              </a:rPr>
              <a:t>Sociales</a:t>
            </a:r>
            <a:r>
              <a:rPr sz="1550" b="1" i="1" spc="30" dirty="0">
                <a:latin typeface="Trebuchet MS"/>
                <a:cs typeface="Trebuchet MS"/>
              </a:rPr>
              <a:t> </a:t>
            </a:r>
            <a:r>
              <a:rPr sz="1550" b="1" i="1" spc="40" dirty="0">
                <a:latin typeface="Trebuchet MS"/>
                <a:cs typeface="Trebuchet MS"/>
              </a:rPr>
              <a:t>que</a:t>
            </a:r>
            <a:r>
              <a:rPr sz="1550" b="1" i="1" spc="45" dirty="0">
                <a:latin typeface="Trebuchet MS"/>
                <a:cs typeface="Trebuchet MS"/>
              </a:rPr>
              <a:t> </a:t>
            </a:r>
            <a:r>
              <a:rPr sz="1550" b="1" i="1" spc="30" dirty="0">
                <a:latin typeface="Trebuchet MS"/>
                <a:cs typeface="Trebuchet MS"/>
              </a:rPr>
              <a:t>adhieran</a:t>
            </a:r>
            <a:r>
              <a:rPr sz="1550" b="1" i="1" spc="35" dirty="0">
                <a:latin typeface="Trebuchet MS"/>
                <a:cs typeface="Trebuchet MS"/>
              </a:rPr>
              <a:t> </a:t>
            </a:r>
            <a:r>
              <a:rPr sz="1550" b="1" i="1" spc="-5" dirty="0">
                <a:latin typeface="Trebuchet MS"/>
                <a:cs typeface="Trebuchet MS"/>
              </a:rPr>
              <a:t>al</a:t>
            </a:r>
            <a:r>
              <a:rPr sz="1550" b="1" i="1" dirty="0">
                <a:latin typeface="Trebuchet MS"/>
                <a:cs typeface="Trebuchet MS"/>
              </a:rPr>
              <a:t> </a:t>
            </a:r>
            <a:r>
              <a:rPr sz="1550" b="1" i="1" spc="30" dirty="0">
                <a:latin typeface="Trebuchet MS"/>
                <a:cs typeface="Trebuchet MS"/>
              </a:rPr>
              <a:t>mismo),</a:t>
            </a:r>
            <a:r>
              <a:rPr sz="1550" b="1" i="1" spc="35" dirty="0">
                <a:latin typeface="Trebuchet MS"/>
                <a:cs typeface="Trebuchet MS"/>
              </a:rPr>
              <a:t> </a:t>
            </a:r>
            <a:r>
              <a:rPr sz="1550" b="1" i="1" spc="40" dirty="0">
                <a:latin typeface="Trebuchet MS"/>
                <a:cs typeface="Trebuchet MS"/>
              </a:rPr>
              <a:t>deben</a:t>
            </a:r>
            <a:r>
              <a:rPr sz="1550" b="1" i="1" spc="45" dirty="0">
                <a:latin typeface="Trebuchet MS"/>
                <a:cs typeface="Trebuchet MS"/>
              </a:rPr>
              <a:t> </a:t>
            </a:r>
            <a:r>
              <a:rPr sz="1550" b="1" i="1" spc="30" dirty="0">
                <a:latin typeface="Trebuchet MS"/>
                <a:cs typeface="Trebuchet MS"/>
              </a:rPr>
              <a:t>asegurar</a:t>
            </a:r>
            <a:r>
              <a:rPr sz="1550" b="1" i="1" spc="35" dirty="0">
                <a:latin typeface="Trebuchet MS"/>
                <a:cs typeface="Trebuchet MS"/>
              </a:rPr>
              <a:t> </a:t>
            </a:r>
            <a:r>
              <a:rPr sz="1550" b="1" i="1" dirty="0">
                <a:latin typeface="Trebuchet MS"/>
                <a:cs typeface="Trebuchet MS"/>
              </a:rPr>
              <a:t>a</a:t>
            </a:r>
            <a:r>
              <a:rPr sz="1550" b="1" i="1" spc="5" dirty="0">
                <a:latin typeface="Trebuchet MS"/>
                <a:cs typeface="Trebuchet MS"/>
              </a:rPr>
              <a:t> </a:t>
            </a:r>
            <a:r>
              <a:rPr sz="1550" b="1" i="1" spc="55" dirty="0">
                <a:latin typeface="Trebuchet MS"/>
                <a:cs typeface="Trebuchet MS"/>
              </a:rPr>
              <a:t>sus </a:t>
            </a:r>
            <a:r>
              <a:rPr sz="1550" b="1" i="1" spc="60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beneficiarios </a:t>
            </a:r>
            <a:r>
              <a:rPr sz="1550" b="1" i="1" spc="40" dirty="0">
                <a:latin typeface="Trebuchet MS"/>
                <a:cs typeface="Trebuchet MS"/>
              </a:rPr>
              <a:t>que </a:t>
            </a:r>
            <a:r>
              <a:rPr sz="1550" b="1" i="1" spc="35" dirty="0">
                <a:latin typeface="Trebuchet MS"/>
                <a:cs typeface="Trebuchet MS"/>
              </a:rPr>
              <a:t>mediante </a:t>
            </a:r>
            <a:r>
              <a:rPr sz="1550" b="1" i="1" spc="55" dirty="0">
                <a:latin typeface="Trebuchet MS"/>
                <a:cs typeface="Trebuchet MS"/>
              </a:rPr>
              <a:t>sus </a:t>
            </a:r>
            <a:r>
              <a:rPr sz="1550" b="1" i="1" spc="20" dirty="0">
                <a:latin typeface="Trebuchet MS"/>
                <a:cs typeface="Trebuchet MS"/>
              </a:rPr>
              <a:t>propios </a:t>
            </a:r>
            <a:r>
              <a:rPr sz="1550" b="1" i="1" spc="10" dirty="0">
                <a:latin typeface="Trebuchet MS"/>
                <a:cs typeface="Trebuchet MS"/>
              </a:rPr>
              <a:t>servicios </a:t>
            </a:r>
            <a:r>
              <a:rPr sz="1550" b="1" i="1" spc="20" dirty="0">
                <a:latin typeface="Trebuchet MS"/>
                <a:cs typeface="Trebuchet MS"/>
              </a:rPr>
              <a:t>o </a:t>
            </a:r>
            <a:r>
              <a:rPr sz="1550" b="1" i="1" dirty="0">
                <a:latin typeface="Trebuchet MS"/>
                <a:cs typeface="Trebuchet MS"/>
              </a:rPr>
              <a:t>a </a:t>
            </a:r>
            <a:r>
              <a:rPr sz="1550" b="1" i="1" spc="5" dirty="0">
                <a:latin typeface="Trebuchet MS"/>
                <a:cs typeface="Trebuchet MS"/>
              </a:rPr>
              <a:t>través </a:t>
            </a:r>
            <a:r>
              <a:rPr sz="1550" b="1" i="1" spc="15" dirty="0">
                <a:latin typeface="Trebuchet MS"/>
                <a:cs typeface="Trebuchet MS"/>
              </a:rPr>
              <a:t>de </a:t>
            </a:r>
            <a:r>
              <a:rPr sz="1550" b="1" i="1" spc="20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efectores</a:t>
            </a:r>
            <a:r>
              <a:rPr sz="1550" b="1" i="1" spc="20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contratados,</a:t>
            </a:r>
            <a:r>
              <a:rPr sz="1550" b="1" i="1" spc="20" dirty="0">
                <a:latin typeface="Trebuchet MS"/>
                <a:cs typeface="Trebuchet MS"/>
              </a:rPr>
              <a:t> </a:t>
            </a:r>
            <a:r>
              <a:rPr sz="1550" b="1" i="1" spc="30" dirty="0">
                <a:latin typeface="Trebuchet MS"/>
                <a:cs typeface="Trebuchet MS"/>
              </a:rPr>
              <a:t>se</a:t>
            </a:r>
            <a:r>
              <a:rPr sz="1550" b="1" i="1" spc="35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garantizan</a:t>
            </a:r>
            <a:r>
              <a:rPr sz="1550" b="1" i="1" spc="20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las</a:t>
            </a:r>
            <a:r>
              <a:rPr sz="1550" b="1" i="1" spc="20" dirty="0">
                <a:latin typeface="Trebuchet MS"/>
                <a:cs typeface="Trebuchet MS"/>
              </a:rPr>
              <a:t> </a:t>
            </a:r>
            <a:r>
              <a:rPr sz="1550" b="1" i="1" spc="25" dirty="0">
                <a:latin typeface="Trebuchet MS"/>
                <a:cs typeface="Trebuchet MS"/>
              </a:rPr>
              <a:t>prestaciones</a:t>
            </a:r>
            <a:r>
              <a:rPr sz="1550" b="1" i="1" spc="30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de </a:t>
            </a:r>
            <a:r>
              <a:rPr sz="1550" b="1" i="1" spc="20" dirty="0">
                <a:latin typeface="Trebuchet MS"/>
                <a:cs typeface="Trebuchet MS"/>
              </a:rPr>
              <a:t> </a:t>
            </a:r>
            <a:r>
              <a:rPr sz="1550" b="1" i="1" spc="10" dirty="0">
                <a:latin typeface="Trebuchet MS"/>
                <a:cs typeface="Trebuchet MS"/>
              </a:rPr>
              <a:t>prevención,</a:t>
            </a:r>
            <a:r>
              <a:rPr sz="1550" b="1" i="1" spc="305" dirty="0">
                <a:latin typeface="Trebuchet MS"/>
                <a:cs typeface="Trebuchet MS"/>
              </a:rPr>
              <a:t> </a:t>
            </a:r>
            <a:r>
              <a:rPr sz="1550" b="1" i="1" spc="25" dirty="0">
                <a:latin typeface="Trebuchet MS"/>
                <a:cs typeface="Trebuchet MS"/>
              </a:rPr>
              <a:t>diagnóstico</a:t>
            </a:r>
            <a:r>
              <a:rPr sz="1550" b="1" i="1" spc="310" dirty="0">
                <a:latin typeface="Trebuchet MS"/>
                <a:cs typeface="Trebuchet MS"/>
              </a:rPr>
              <a:t> </a:t>
            </a:r>
            <a:r>
              <a:rPr sz="1550" b="1" i="1" spc="-70" dirty="0">
                <a:latin typeface="Trebuchet MS"/>
                <a:cs typeface="Trebuchet MS"/>
              </a:rPr>
              <a:t>y</a:t>
            </a:r>
            <a:r>
              <a:rPr sz="1550" b="1" i="1" spc="310" dirty="0">
                <a:latin typeface="Trebuchet MS"/>
                <a:cs typeface="Trebuchet MS"/>
              </a:rPr>
              <a:t> </a:t>
            </a:r>
            <a:r>
              <a:rPr sz="1550" b="1" i="1" spc="25" dirty="0">
                <a:latin typeface="Trebuchet MS"/>
                <a:cs typeface="Trebuchet MS"/>
              </a:rPr>
              <a:t>tratamiento</a:t>
            </a:r>
            <a:r>
              <a:rPr sz="1550" b="1" i="1" spc="310" dirty="0">
                <a:latin typeface="Trebuchet MS"/>
                <a:cs typeface="Trebuchet MS"/>
              </a:rPr>
              <a:t> </a:t>
            </a:r>
            <a:r>
              <a:rPr sz="1550" b="1" i="1" spc="35" dirty="0">
                <a:latin typeface="Trebuchet MS"/>
                <a:cs typeface="Trebuchet MS"/>
              </a:rPr>
              <a:t>médico</a:t>
            </a:r>
            <a:r>
              <a:rPr sz="1550" b="1" i="1" spc="310" dirty="0">
                <a:latin typeface="Trebuchet MS"/>
                <a:cs typeface="Trebuchet MS"/>
              </a:rPr>
              <a:t> </a:t>
            </a:r>
            <a:r>
              <a:rPr sz="1550" b="1" i="1" spc="-70" dirty="0">
                <a:latin typeface="Trebuchet MS"/>
                <a:cs typeface="Trebuchet MS"/>
              </a:rPr>
              <a:t>y</a:t>
            </a:r>
            <a:r>
              <a:rPr sz="1550" b="1" i="1" spc="310" dirty="0">
                <a:latin typeface="Trebuchet MS"/>
                <a:cs typeface="Trebuchet MS"/>
              </a:rPr>
              <a:t> </a:t>
            </a:r>
            <a:r>
              <a:rPr sz="1550" b="1" i="1" spc="20" dirty="0">
                <a:latin typeface="Trebuchet MS"/>
                <a:cs typeface="Trebuchet MS"/>
              </a:rPr>
              <a:t>odontológico.</a:t>
            </a:r>
            <a:endParaRPr sz="1550">
              <a:latin typeface="Trebuchet MS"/>
              <a:cs typeface="Trebuchet MS"/>
            </a:endParaRPr>
          </a:p>
          <a:p>
            <a:pPr marL="12700" marR="1112520" algn="just">
              <a:lnSpc>
                <a:spcPct val="113399"/>
              </a:lnSpc>
            </a:pPr>
            <a:r>
              <a:rPr sz="1550" b="1" i="1" spc="100" dirty="0">
                <a:latin typeface="Trebuchet MS"/>
                <a:cs typeface="Trebuchet MS"/>
              </a:rPr>
              <a:t>No</a:t>
            </a:r>
            <a:r>
              <a:rPr sz="1550" b="1" i="1" dirty="0">
                <a:latin typeface="Trebuchet MS"/>
                <a:cs typeface="Trebuchet MS"/>
              </a:rPr>
              <a:t> </a:t>
            </a:r>
            <a:r>
              <a:rPr sz="1550" b="1" i="1" spc="30" dirty="0">
                <a:latin typeface="Trebuchet MS"/>
                <a:cs typeface="Trebuchet MS"/>
              </a:rPr>
              <a:t>podrán</a:t>
            </a:r>
            <a:r>
              <a:rPr sz="1550" b="1" i="1" spc="-5" dirty="0">
                <a:latin typeface="Trebuchet MS"/>
                <a:cs typeface="Trebuchet MS"/>
              </a:rPr>
              <a:t> </a:t>
            </a:r>
            <a:r>
              <a:rPr sz="1550" b="1" i="1" spc="20" dirty="0">
                <a:latin typeface="Trebuchet MS"/>
                <a:cs typeface="Trebuchet MS"/>
              </a:rPr>
              <a:t>establecerse</a:t>
            </a:r>
            <a:r>
              <a:rPr sz="1550" b="1" i="1" dirty="0">
                <a:latin typeface="Trebuchet MS"/>
                <a:cs typeface="Trebuchet MS"/>
              </a:rPr>
              <a:t> </a:t>
            </a:r>
            <a:r>
              <a:rPr sz="1550" b="1" i="1" spc="20" dirty="0">
                <a:latin typeface="Trebuchet MS"/>
                <a:cs typeface="Trebuchet MS"/>
              </a:rPr>
              <a:t>períodos</a:t>
            </a:r>
            <a:r>
              <a:rPr sz="1550" b="1" i="1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de</a:t>
            </a:r>
            <a:r>
              <a:rPr sz="1550" b="1" i="1" dirty="0">
                <a:latin typeface="Trebuchet MS"/>
                <a:cs typeface="Trebuchet MS"/>
              </a:rPr>
              <a:t> </a:t>
            </a:r>
            <a:r>
              <a:rPr sz="1550" b="1" i="1" spc="5" dirty="0">
                <a:latin typeface="Trebuchet MS"/>
                <a:cs typeface="Trebuchet MS"/>
              </a:rPr>
              <a:t>carencia,</a:t>
            </a:r>
            <a:r>
              <a:rPr sz="1550" b="1" i="1" dirty="0">
                <a:latin typeface="Trebuchet MS"/>
                <a:cs typeface="Trebuchet MS"/>
              </a:rPr>
              <a:t> </a:t>
            </a:r>
            <a:r>
              <a:rPr sz="1550" b="1" i="1" spc="20" dirty="0">
                <a:latin typeface="Trebuchet MS"/>
                <a:cs typeface="Trebuchet MS"/>
              </a:rPr>
              <a:t>ni</a:t>
            </a:r>
            <a:r>
              <a:rPr sz="1550" b="1" i="1" dirty="0">
                <a:latin typeface="Trebuchet MS"/>
                <a:cs typeface="Trebuchet MS"/>
              </a:rPr>
              <a:t> </a:t>
            </a:r>
            <a:r>
              <a:rPr sz="1550" b="1" i="1" spc="40" dirty="0">
                <a:latin typeface="Trebuchet MS"/>
                <a:cs typeface="Trebuchet MS"/>
              </a:rPr>
              <a:t>coseguros </a:t>
            </a:r>
            <a:r>
              <a:rPr sz="1550" b="1" i="1" spc="-455" dirty="0">
                <a:latin typeface="Trebuchet MS"/>
                <a:cs typeface="Trebuchet MS"/>
              </a:rPr>
              <a:t> </a:t>
            </a:r>
            <a:r>
              <a:rPr sz="1550" b="1" i="1" spc="20" dirty="0">
                <a:latin typeface="Trebuchet MS"/>
                <a:cs typeface="Trebuchet MS"/>
              </a:rPr>
              <a:t>o</a:t>
            </a:r>
            <a:r>
              <a:rPr sz="1550" b="1" i="1" spc="-5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copagos,</a:t>
            </a:r>
            <a:r>
              <a:rPr sz="1550" b="1" i="1" spc="-5" dirty="0">
                <a:latin typeface="Trebuchet MS"/>
                <a:cs typeface="Trebuchet MS"/>
              </a:rPr>
              <a:t> </a:t>
            </a:r>
            <a:r>
              <a:rPr sz="1550" b="1" i="1" spc="20" dirty="0">
                <a:latin typeface="Trebuchet MS"/>
                <a:cs typeface="Trebuchet MS"/>
              </a:rPr>
              <a:t>fuera</a:t>
            </a:r>
            <a:r>
              <a:rPr sz="1550" b="1" i="1" spc="-5" dirty="0">
                <a:latin typeface="Trebuchet MS"/>
                <a:cs typeface="Trebuchet MS"/>
              </a:rPr>
              <a:t> </a:t>
            </a:r>
            <a:r>
              <a:rPr sz="1550" b="1" i="1" spc="15" dirty="0">
                <a:latin typeface="Trebuchet MS"/>
                <a:cs typeface="Trebuchet MS"/>
              </a:rPr>
              <a:t>de</a:t>
            </a:r>
            <a:r>
              <a:rPr sz="1550" b="1" i="1" spc="-5" dirty="0">
                <a:latin typeface="Trebuchet MS"/>
                <a:cs typeface="Trebuchet MS"/>
              </a:rPr>
              <a:t> </a:t>
            </a:r>
            <a:r>
              <a:rPr sz="1550" b="1" i="1" spc="5" dirty="0">
                <a:latin typeface="Trebuchet MS"/>
                <a:cs typeface="Trebuchet MS"/>
              </a:rPr>
              <a:t>lo</a:t>
            </a:r>
            <a:r>
              <a:rPr sz="1550" b="1" i="1" dirty="0">
                <a:latin typeface="Trebuchet MS"/>
                <a:cs typeface="Trebuchet MS"/>
              </a:rPr>
              <a:t> </a:t>
            </a:r>
            <a:r>
              <a:rPr sz="1550" b="1" i="1" spc="30" dirty="0">
                <a:latin typeface="Trebuchet MS"/>
                <a:cs typeface="Trebuchet MS"/>
              </a:rPr>
              <a:t>expresamente</a:t>
            </a:r>
            <a:r>
              <a:rPr sz="1550" b="1" i="1" spc="-5" dirty="0">
                <a:latin typeface="Trebuchet MS"/>
                <a:cs typeface="Trebuchet MS"/>
              </a:rPr>
              <a:t> </a:t>
            </a:r>
            <a:r>
              <a:rPr sz="1550" b="1" i="1" spc="20" dirty="0">
                <a:latin typeface="Trebuchet MS"/>
                <a:cs typeface="Trebuchet MS"/>
              </a:rPr>
              <a:t>indicado</a:t>
            </a:r>
            <a:r>
              <a:rPr sz="1550" b="1" i="1" spc="-5" dirty="0">
                <a:latin typeface="Trebuchet MS"/>
                <a:cs typeface="Trebuchet MS"/>
              </a:rPr>
              <a:t> </a:t>
            </a:r>
            <a:r>
              <a:rPr sz="1550" b="1" i="1" spc="50" dirty="0">
                <a:latin typeface="Trebuchet MS"/>
                <a:cs typeface="Trebuchet MS"/>
              </a:rPr>
              <a:t>en</a:t>
            </a:r>
            <a:endParaRPr sz="155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250"/>
              </a:spcBef>
            </a:pPr>
            <a:r>
              <a:rPr sz="1550" b="1" i="1" spc="20" dirty="0">
                <a:latin typeface="Trebuchet MS"/>
                <a:cs typeface="Trebuchet MS"/>
              </a:rPr>
              <a:t>este</a:t>
            </a:r>
            <a:r>
              <a:rPr sz="1550" b="1" i="1" spc="-45" dirty="0">
                <a:latin typeface="Trebuchet MS"/>
                <a:cs typeface="Trebuchet MS"/>
              </a:rPr>
              <a:t> </a:t>
            </a:r>
            <a:r>
              <a:rPr sz="1550" b="1" i="1" spc="75" dirty="0">
                <a:latin typeface="Trebuchet MS"/>
                <a:cs typeface="Trebuchet MS"/>
              </a:rPr>
              <a:t>PMO</a:t>
            </a:r>
            <a:endParaRPr sz="15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5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1700" b="1" spc="-25" dirty="0">
                <a:solidFill>
                  <a:srgbClr val="FF1616"/>
                </a:solidFill>
                <a:latin typeface="Tahoma"/>
                <a:cs typeface="Tahoma"/>
              </a:rPr>
              <a:t>Res.</a:t>
            </a:r>
            <a:r>
              <a:rPr sz="1700" b="1" spc="-5" dirty="0">
                <a:solidFill>
                  <a:srgbClr val="FF1616"/>
                </a:solidFill>
                <a:latin typeface="Tahoma"/>
                <a:cs typeface="Tahoma"/>
              </a:rPr>
              <a:t> </a:t>
            </a:r>
            <a:r>
              <a:rPr sz="1700" b="1" spc="-110" dirty="0">
                <a:solidFill>
                  <a:srgbClr val="FF1616"/>
                </a:solidFill>
                <a:latin typeface="Tahoma"/>
                <a:cs typeface="Tahoma"/>
              </a:rPr>
              <a:t>247/96</a:t>
            </a:r>
            <a:r>
              <a:rPr sz="1700" b="1" dirty="0">
                <a:solidFill>
                  <a:srgbClr val="FF1616"/>
                </a:solidFill>
                <a:latin typeface="Tahoma"/>
                <a:cs typeface="Tahoma"/>
              </a:rPr>
              <a:t> </a:t>
            </a:r>
            <a:r>
              <a:rPr sz="1700" b="1" spc="45" dirty="0">
                <a:solidFill>
                  <a:srgbClr val="FF1616"/>
                </a:solidFill>
                <a:latin typeface="Tahoma"/>
                <a:cs typeface="Tahoma"/>
              </a:rPr>
              <a:t>Min.</a:t>
            </a:r>
            <a:r>
              <a:rPr sz="1700" b="1" dirty="0">
                <a:solidFill>
                  <a:srgbClr val="FF1616"/>
                </a:solidFill>
                <a:latin typeface="Tahoma"/>
                <a:cs typeface="Tahoma"/>
              </a:rPr>
              <a:t> </a:t>
            </a:r>
            <a:r>
              <a:rPr sz="1700" b="1" spc="20" dirty="0">
                <a:solidFill>
                  <a:srgbClr val="FF1616"/>
                </a:solidFill>
                <a:latin typeface="Tahoma"/>
                <a:cs typeface="Tahoma"/>
              </a:rPr>
              <a:t>de</a:t>
            </a:r>
            <a:r>
              <a:rPr sz="1700" b="1" dirty="0">
                <a:solidFill>
                  <a:srgbClr val="FF1616"/>
                </a:solidFill>
                <a:latin typeface="Tahoma"/>
                <a:cs typeface="Tahoma"/>
              </a:rPr>
              <a:t> </a:t>
            </a:r>
            <a:r>
              <a:rPr sz="1700" b="1" spc="10" dirty="0">
                <a:solidFill>
                  <a:srgbClr val="FF1616"/>
                </a:solidFill>
                <a:latin typeface="Tahoma"/>
                <a:cs typeface="Tahoma"/>
              </a:rPr>
              <a:t>Salud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9830" y="1184354"/>
            <a:ext cx="6167120" cy="11372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8895" algn="ctr">
              <a:lnSpc>
                <a:spcPct val="100000"/>
              </a:lnSpc>
              <a:spcBef>
                <a:spcPts val="120"/>
              </a:spcBef>
              <a:tabLst>
                <a:tab pos="2664460" algn="l"/>
                <a:tab pos="3607435" algn="l"/>
              </a:tabLst>
            </a:pPr>
            <a:r>
              <a:rPr sz="2800" spc="965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	</a:t>
            </a:r>
            <a:r>
              <a:rPr sz="2800" spc="1015" dirty="0">
                <a:solidFill>
                  <a:srgbClr val="212121"/>
                </a:solidFill>
                <a:latin typeface="Microsoft Sans Serif"/>
                <a:cs typeface="Microsoft Sans Serif"/>
              </a:rPr>
              <a:t>DE	</a:t>
            </a:r>
            <a:r>
              <a:rPr sz="2800" spc="10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2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2010"/>
              </a:spcBef>
            </a:pPr>
            <a:r>
              <a:rPr sz="2800" b="1" spc="-35" dirty="0">
                <a:solidFill>
                  <a:srgbClr val="317856"/>
                </a:solidFill>
                <a:latin typeface="Tahoma"/>
                <a:cs typeface="Tahoma"/>
              </a:rPr>
              <a:t>PROGRAMA</a:t>
            </a:r>
            <a:r>
              <a:rPr sz="2800" b="1" spc="-105" dirty="0">
                <a:solidFill>
                  <a:srgbClr val="317856"/>
                </a:solidFill>
                <a:latin typeface="Tahoma"/>
                <a:cs typeface="Tahoma"/>
              </a:rPr>
              <a:t> </a:t>
            </a:r>
            <a:r>
              <a:rPr sz="2800" b="1" spc="-85" dirty="0">
                <a:solidFill>
                  <a:srgbClr val="317856"/>
                </a:solidFill>
                <a:latin typeface="Tahoma"/>
                <a:cs typeface="Tahoma"/>
              </a:rPr>
              <a:t>MÉDICO</a:t>
            </a:r>
            <a:r>
              <a:rPr sz="2800" b="1" spc="-105" dirty="0">
                <a:solidFill>
                  <a:srgbClr val="317856"/>
                </a:solidFill>
                <a:latin typeface="Tahoma"/>
                <a:cs typeface="Tahoma"/>
              </a:rPr>
              <a:t> </a:t>
            </a:r>
            <a:r>
              <a:rPr sz="2800" b="1" spc="-95" dirty="0">
                <a:solidFill>
                  <a:srgbClr val="317856"/>
                </a:solidFill>
                <a:latin typeface="Tahoma"/>
                <a:cs typeface="Tahoma"/>
              </a:rPr>
              <a:t>OBLIGATORIO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6" name="object 6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2357" y="9944311"/>
            <a:ext cx="554536" cy="6318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1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5012" y="1184351"/>
            <a:ext cx="6551295" cy="75374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14300" algn="ctr">
              <a:lnSpc>
                <a:spcPct val="100000"/>
              </a:lnSpc>
              <a:spcBef>
                <a:spcPts val="120"/>
              </a:spcBef>
              <a:tabLst>
                <a:tab pos="2729865" algn="l"/>
                <a:tab pos="3672840" algn="l"/>
              </a:tabLst>
            </a:pPr>
            <a:r>
              <a:rPr sz="2800" spc="965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	</a:t>
            </a:r>
            <a:r>
              <a:rPr sz="2800" spc="1015" dirty="0">
                <a:solidFill>
                  <a:srgbClr val="212121"/>
                </a:solidFill>
                <a:latin typeface="Microsoft Sans Serif"/>
                <a:cs typeface="Microsoft Sans Serif"/>
              </a:rPr>
              <a:t>DE	</a:t>
            </a:r>
            <a:r>
              <a:rPr sz="2800" spc="10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2800">
              <a:latin typeface="Microsoft Sans Serif"/>
              <a:cs typeface="Microsoft Sans Serif"/>
            </a:endParaRPr>
          </a:p>
          <a:p>
            <a:pPr marL="64769" algn="ctr">
              <a:lnSpc>
                <a:spcPct val="100000"/>
              </a:lnSpc>
              <a:spcBef>
                <a:spcPts val="2010"/>
              </a:spcBef>
            </a:pPr>
            <a:r>
              <a:rPr sz="2800" b="1" spc="-35" dirty="0">
                <a:solidFill>
                  <a:srgbClr val="317856"/>
                </a:solidFill>
                <a:latin typeface="Tahoma"/>
                <a:cs typeface="Tahoma"/>
              </a:rPr>
              <a:t>PROGRAMA</a:t>
            </a:r>
            <a:r>
              <a:rPr sz="2800" b="1" spc="-105" dirty="0">
                <a:solidFill>
                  <a:srgbClr val="317856"/>
                </a:solidFill>
                <a:latin typeface="Tahoma"/>
                <a:cs typeface="Tahoma"/>
              </a:rPr>
              <a:t> </a:t>
            </a:r>
            <a:r>
              <a:rPr sz="2800" b="1" spc="-85" dirty="0">
                <a:solidFill>
                  <a:srgbClr val="317856"/>
                </a:solidFill>
                <a:latin typeface="Tahoma"/>
                <a:cs typeface="Tahoma"/>
              </a:rPr>
              <a:t>MÉDICO</a:t>
            </a:r>
            <a:r>
              <a:rPr sz="2800" b="1" spc="-100" dirty="0">
                <a:solidFill>
                  <a:srgbClr val="317856"/>
                </a:solidFill>
                <a:latin typeface="Tahoma"/>
                <a:cs typeface="Tahoma"/>
              </a:rPr>
              <a:t> </a:t>
            </a:r>
            <a:r>
              <a:rPr sz="2800" b="1" spc="-95" dirty="0">
                <a:solidFill>
                  <a:srgbClr val="317856"/>
                </a:solidFill>
                <a:latin typeface="Tahoma"/>
                <a:cs typeface="Tahoma"/>
              </a:rPr>
              <a:t>OBLIGATORIO</a:t>
            </a:r>
            <a:endParaRPr sz="2800">
              <a:latin typeface="Tahoma"/>
              <a:cs typeface="Tahoma"/>
            </a:endParaRPr>
          </a:p>
          <a:p>
            <a:pPr marL="167640" algn="ctr">
              <a:lnSpc>
                <a:spcPct val="100000"/>
              </a:lnSpc>
              <a:spcBef>
                <a:spcPts val="3010"/>
              </a:spcBef>
            </a:pPr>
            <a:r>
              <a:rPr sz="2200" b="1" spc="-25" dirty="0">
                <a:solidFill>
                  <a:srgbClr val="212121"/>
                </a:solidFill>
                <a:latin typeface="Tahoma"/>
                <a:cs typeface="Tahoma"/>
              </a:rPr>
              <a:t>ANTECEDENTES</a:t>
            </a:r>
            <a:r>
              <a:rPr sz="2200" b="1" spc="1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b="1" spc="-105" dirty="0">
                <a:solidFill>
                  <a:srgbClr val="212121"/>
                </a:solidFill>
                <a:latin typeface="Tahoma"/>
                <a:cs typeface="Tahoma"/>
              </a:rPr>
              <a:t>Y</a:t>
            </a:r>
            <a:r>
              <a:rPr sz="2200" b="1" spc="1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200" b="1" spc="-65" dirty="0">
                <a:solidFill>
                  <a:srgbClr val="212121"/>
                </a:solidFill>
                <a:latin typeface="Tahoma"/>
                <a:cs typeface="Tahoma"/>
              </a:rPr>
              <a:t>PRECURSORES</a:t>
            </a:r>
            <a:endParaRPr sz="2200">
              <a:latin typeface="Tahoma"/>
              <a:cs typeface="Tahoma"/>
            </a:endParaRPr>
          </a:p>
          <a:p>
            <a:pPr marL="12700" marR="65405">
              <a:lnSpc>
                <a:spcPct val="236100"/>
              </a:lnSpc>
              <a:spcBef>
                <a:spcPts val="325"/>
              </a:spcBef>
            </a:pPr>
            <a:r>
              <a:rPr sz="2100" spc="-75" dirty="0">
                <a:latin typeface="Lucida Sans Unicode"/>
                <a:cs typeface="Lucida Sans Unicode"/>
              </a:rPr>
              <a:t>1)</a:t>
            </a:r>
            <a:r>
              <a:rPr sz="2100" spc="-35" dirty="0">
                <a:latin typeface="Lucida Sans Unicode"/>
                <a:cs typeface="Lucida Sans Unicode"/>
              </a:rPr>
              <a:t> </a:t>
            </a:r>
            <a:r>
              <a:rPr sz="2100" b="1" spc="15" dirty="0">
                <a:latin typeface="Tahoma"/>
                <a:cs typeface="Tahoma"/>
              </a:rPr>
              <a:t>Ley</a:t>
            </a:r>
            <a:r>
              <a:rPr sz="2100" b="1" spc="10" dirty="0">
                <a:latin typeface="Tahoma"/>
                <a:cs typeface="Tahoma"/>
              </a:rPr>
              <a:t> </a:t>
            </a:r>
            <a:r>
              <a:rPr sz="2100" b="1" spc="-110" dirty="0">
                <a:latin typeface="Tahoma"/>
                <a:cs typeface="Tahoma"/>
              </a:rPr>
              <a:t>18610</a:t>
            </a:r>
            <a:r>
              <a:rPr sz="2100" b="1" spc="10" dirty="0">
                <a:latin typeface="Tahoma"/>
                <a:cs typeface="Tahoma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(Inst.</a:t>
            </a:r>
            <a:r>
              <a:rPr sz="2100" spc="-3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Nac.</a:t>
            </a:r>
            <a:r>
              <a:rPr sz="2100" spc="-35" dirty="0">
                <a:latin typeface="Lucida Sans Unicode"/>
                <a:cs typeface="Lucida Sans Unicode"/>
              </a:rPr>
              <a:t> </a:t>
            </a:r>
            <a:r>
              <a:rPr sz="2100" spc="10" dirty="0">
                <a:latin typeface="Lucida Sans Unicode"/>
                <a:cs typeface="Lucida Sans Unicode"/>
              </a:rPr>
              <a:t>Obras</a:t>
            </a:r>
            <a:r>
              <a:rPr sz="2100" spc="-3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Sociales</a:t>
            </a:r>
            <a:r>
              <a:rPr sz="2100" spc="-35" dirty="0">
                <a:latin typeface="Lucida Sans Unicode"/>
                <a:cs typeface="Lucida Sans Unicode"/>
              </a:rPr>
              <a:t> </a:t>
            </a:r>
            <a:r>
              <a:rPr sz="2100" spc="-50" dirty="0">
                <a:latin typeface="Lucida Sans Unicode"/>
                <a:cs typeface="Lucida Sans Unicode"/>
              </a:rPr>
              <a:t>-derogada) </a:t>
            </a:r>
            <a:r>
              <a:rPr sz="2100" spc="-650" dirty="0">
                <a:latin typeface="Lucida Sans Unicode"/>
                <a:cs typeface="Lucida Sans Unicode"/>
              </a:rPr>
              <a:t> </a:t>
            </a:r>
            <a:r>
              <a:rPr sz="2100" spc="-130" dirty="0">
                <a:latin typeface="Lucida Sans Unicode"/>
                <a:cs typeface="Lucida Sans Unicode"/>
              </a:rPr>
              <a:t>2</a:t>
            </a:r>
            <a:r>
              <a:rPr sz="2100" spc="-65" dirty="0">
                <a:latin typeface="Lucida Sans Unicode"/>
                <a:cs typeface="Lucida Sans Unicode"/>
              </a:rPr>
              <a:t>)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b="1" spc="-15" dirty="0">
                <a:latin typeface="Tahoma"/>
                <a:cs typeface="Tahoma"/>
              </a:rPr>
              <a:t>L</a:t>
            </a:r>
            <a:r>
              <a:rPr sz="2100" b="1" spc="-10" dirty="0">
                <a:latin typeface="Tahoma"/>
                <a:cs typeface="Tahoma"/>
              </a:rPr>
              <a:t>e</a:t>
            </a:r>
            <a:r>
              <a:rPr sz="2100" b="1" spc="-15" dirty="0">
                <a:latin typeface="Tahoma"/>
                <a:cs typeface="Tahoma"/>
              </a:rPr>
              <a:t>y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140" dirty="0">
                <a:latin typeface="Tahoma"/>
                <a:cs typeface="Tahoma"/>
              </a:rPr>
              <a:t>23</a:t>
            </a:r>
            <a:r>
              <a:rPr sz="2100" b="1" spc="-60" dirty="0">
                <a:latin typeface="Tahoma"/>
                <a:cs typeface="Tahoma"/>
              </a:rPr>
              <a:t>.</a:t>
            </a:r>
            <a:r>
              <a:rPr sz="2100" b="1" spc="-140" dirty="0">
                <a:latin typeface="Tahoma"/>
                <a:cs typeface="Tahoma"/>
              </a:rPr>
              <a:t>660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spc="-65" dirty="0">
                <a:latin typeface="Lucida Sans Unicode"/>
                <a:cs typeface="Lucida Sans Unicode"/>
              </a:rPr>
              <a:t>(</a:t>
            </a:r>
            <a:r>
              <a:rPr sz="2100" spc="150" dirty="0">
                <a:latin typeface="Lucida Sans Unicode"/>
                <a:cs typeface="Lucida Sans Unicode"/>
              </a:rPr>
              <a:t>B</a:t>
            </a:r>
            <a:r>
              <a:rPr sz="2100" spc="-110" dirty="0">
                <a:latin typeface="Lucida Sans Unicode"/>
                <a:cs typeface="Lucida Sans Unicode"/>
              </a:rPr>
              <a:t>.</a:t>
            </a:r>
            <a:r>
              <a:rPr sz="2100" spc="5" dirty="0">
                <a:latin typeface="Lucida Sans Unicode"/>
                <a:cs typeface="Lucida Sans Unicode"/>
              </a:rPr>
              <a:t>O</a:t>
            </a:r>
            <a:r>
              <a:rPr sz="2100" spc="-110" dirty="0">
                <a:latin typeface="Lucida Sans Unicode"/>
                <a:cs typeface="Lucida Sans Unicode"/>
              </a:rPr>
              <a:t>.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130" dirty="0">
                <a:latin typeface="Lucida Sans Unicode"/>
                <a:cs typeface="Lucida Sans Unicode"/>
              </a:rPr>
              <a:t>20</a:t>
            </a:r>
            <a:r>
              <a:rPr sz="2100" spc="-330" dirty="0">
                <a:latin typeface="Lucida Sans Unicode"/>
                <a:cs typeface="Lucida Sans Unicode"/>
              </a:rPr>
              <a:t>/</a:t>
            </a:r>
            <a:r>
              <a:rPr sz="2100" spc="-130" dirty="0">
                <a:latin typeface="Lucida Sans Unicode"/>
                <a:cs typeface="Lucida Sans Unicode"/>
              </a:rPr>
              <a:t>01</a:t>
            </a:r>
            <a:r>
              <a:rPr sz="2100" spc="-330" dirty="0">
                <a:latin typeface="Lucida Sans Unicode"/>
                <a:cs typeface="Lucida Sans Unicode"/>
              </a:rPr>
              <a:t>/</a:t>
            </a:r>
            <a:r>
              <a:rPr sz="2100" spc="-130" dirty="0">
                <a:latin typeface="Lucida Sans Unicode"/>
                <a:cs typeface="Lucida Sans Unicode"/>
              </a:rPr>
              <a:t>1989</a:t>
            </a:r>
            <a:r>
              <a:rPr sz="2100" spc="-65" dirty="0">
                <a:latin typeface="Lucida Sans Unicode"/>
                <a:cs typeface="Lucida Sans Unicode"/>
              </a:rPr>
              <a:t>)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540" dirty="0">
                <a:latin typeface="Lucida Sans Unicode"/>
                <a:cs typeface="Lucida Sans Unicode"/>
              </a:rPr>
              <a:t>-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5" dirty="0">
                <a:latin typeface="Lucida Sans Unicode"/>
                <a:cs typeface="Lucida Sans Unicode"/>
              </a:rPr>
              <a:t>O</a:t>
            </a:r>
            <a:r>
              <a:rPr sz="2100" spc="-35" dirty="0">
                <a:latin typeface="Lucida Sans Unicode"/>
                <a:cs typeface="Lucida Sans Unicode"/>
              </a:rPr>
              <a:t>b</a:t>
            </a:r>
            <a:r>
              <a:rPr sz="2100" spc="-5" dirty="0">
                <a:latin typeface="Lucida Sans Unicode"/>
                <a:cs typeface="Lucida Sans Unicode"/>
              </a:rPr>
              <a:t>r</a:t>
            </a:r>
            <a:r>
              <a:rPr sz="2100" spc="5" dirty="0">
                <a:latin typeface="Lucida Sans Unicode"/>
                <a:cs typeface="Lucida Sans Unicode"/>
              </a:rPr>
              <a:t>a</a:t>
            </a:r>
            <a:r>
              <a:rPr sz="2100" spc="-70" dirty="0">
                <a:latin typeface="Lucida Sans Unicode"/>
                <a:cs typeface="Lucida Sans Unicode"/>
              </a:rPr>
              <a:t>s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20" dirty="0">
                <a:latin typeface="Lucida Sans Unicode"/>
                <a:cs typeface="Lucida Sans Unicode"/>
              </a:rPr>
              <a:t>S</a:t>
            </a:r>
            <a:r>
              <a:rPr sz="2100" spc="-25" dirty="0">
                <a:latin typeface="Lucida Sans Unicode"/>
                <a:cs typeface="Lucida Sans Unicode"/>
              </a:rPr>
              <a:t>o</a:t>
            </a:r>
            <a:r>
              <a:rPr sz="2100" spc="-75" dirty="0">
                <a:latin typeface="Lucida Sans Unicode"/>
                <a:cs typeface="Lucida Sans Unicode"/>
              </a:rPr>
              <a:t>c</a:t>
            </a:r>
            <a:r>
              <a:rPr sz="2100" spc="-80" dirty="0">
                <a:latin typeface="Lucida Sans Unicode"/>
                <a:cs typeface="Lucida Sans Unicode"/>
              </a:rPr>
              <a:t>i</a:t>
            </a:r>
            <a:r>
              <a:rPr sz="2100" spc="5" dirty="0">
                <a:latin typeface="Lucida Sans Unicode"/>
                <a:cs typeface="Lucida Sans Unicode"/>
              </a:rPr>
              <a:t>a</a:t>
            </a:r>
            <a:r>
              <a:rPr sz="2100" spc="-80" dirty="0">
                <a:latin typeface="Lucida Sans Unicode"/>
                <a:cs typeface="Lucida Sans Unicode"/>
              </a:rPr>
              <a:t>l</a:t>
            </a:r>
            <a:r>
              <a:rPr sz="2100" spc="5" dirty="0">
                <a:latin typeface="Lucida Sans Unicode"/>
                <a:cs typeface="Lucida Sans Unicode"/>
              </a:rPr>
              <a:t>e</a:t>
            </a:r>
            <a:r>
              <a:rPr sz="2100" spc="-70" dirty="0">
                <a:latin typeface="Lucida Sans Unicode"/>
                <a:cs typeface="Lucida Sans Unicode"/>
              </a:rPr>
              <a:t>s</a:t>
            </a:r>
            <a:endParaRPr sz="2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850">
              <a:latin typeface="Lucida Sans Unicode"/>
              <a:cs typeface="Lucida Sans Unicode"/>
            </a:endParaRPr>
          </a:p>
          <a:p>
            <a:pPr marL="12700" marR="5080">
              <a:lnSpc>
                <a:spcPct val="115500"/>
              </a:lnSpc>
              <a:buFont typeface="Lucida Sans Unicode"/>
              <a:buAutoNum type="arabicParenR" startAt="3"/>
              <a:tabLst>
                <a:tab pos="313690" algn="l"/>
              </a:tabLst>
            </a:pPr>
            <a:r>
              <a:rPr sz="2100" b="1" spc="-15" dirty="0">
                <a:latin typeface="Tahoma"/>
                <a:cs typeface="Tahoma"/>
              </a:rPr>
              <a:t>L</a:t>
            </a:r>
            <a:r>
              <a:rPr sz="2100" b="1" spc="-10" dirty="0">
                <a:latin typeface="Tahoma"/>
                <a:cs typeface="Tahoma"/>
              </a:rPr>
              <a:t>e</a:t>
            </a:r>
            <a:r>
              <a:rPr sz="2100" b="1" spc="-15" dirty="0">
                <a:latin typeface="Tahoma"/>
                <a:cs typeface="Tahoma"/>
              </a:rPr>
              <a:t>y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140" dirty="0">
                <a:latin typeface="Tahoma"/>
                <a:cs typeface="Tahoma"/>
              </a:rPr>
              <a:t>23</a:t>
            </a:r>
            <a:r>
              <a:rPr sz="2100" b="1" spc="-60" dirty="0">
                <a:latin typeface="Tahoma"/>
                <a:cs typeface="Tahoma"/>
              </a:rPr>
              <a:t>.</a:t>
            </a:r>
            <a:r>
              <a:rPr sz="2100" b="1" spc="-140" dirty="0">
                <a:latin typeface="Tahoma"/>
                <a:cs typeface="Tahoma"/>
              </a:rPr>
              <a:t>661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spc="-65" dirty="0">
                <a:latin typeface="Lucida Sans Unicode"/>
                <a:cs typeface="Lucida Sans Unicode"/>
              </a:rPr>
              <a:t>(</a:t>
            </a:r>
            <a:r>
              <a:rPr sz="2100" spc="150" dirty="0">
                <a:latin typeface="Lucida Sans Unicode"/>
                <a:cs typeface="Lucida Sans Unicode"/>
              </a:rPr>
              <a:t>B</a:t>
            </a:r>
            <a:r>
              <a:rPr sz="2100" spc="-110" dirty="0">
                <a:latin typeface="Lucida Sans Unicode"/>
                <a:cs typeface="Lucida Sans Unicode"/>
              </a:rPr>
              <a:t>.</a:t>
            </a:r>
            <a:r>
              <a:rPr sz="2100" spc="5" dirty="0">
                <a:latin typeface="Lucida Sans Unicode"/>
                <a:cs typeface="Lucida Sans Unicode"/>
              </a:rPr>
              <a:t>O</a:t>
            </a:r>
            <a:r>
              <a:rPr sz="2100" spc="-110" dirty="0">
                <a:latin typeface="Lucida Sans Unicode"/>
                <a:cs typeface="Lucida Sans Unicode"/>
              </a:rPr>
              <a:t>.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130" dirty="0">
                <a:latin typeface="Lucida Sans Unicode"/>
                <a:cs typeface="Lucida Sans Unicode"/>
              </a:rPr>
              <a:t>20</a:t>
            </a:r>
            <a:r>
              <a:rPr sz="2100" spc="-330" dirty="0">
                <a:latin typeface="Lucida Sans Unicode"/>
                <a:cs typeface="Lucida Sans Unicode"/>
              </a:rPr>
              <a:t>/</a:t>
            </a:r>
            <a:r>
              <a:rPr sz="2100" spc="-130" dirty="0">
                <a:latin typeface="Lucida Sans Unicode"/>
                <a:cs typeface="Lucida Sans Unicode"/>
              </a:rPr>
              <a:t>01</a:t>
            </a:r>
            <a:r>
              <a:rPr sz="2100" spc="-330" dirty="0">
                <a:latin typeface="Lucida Sans Unicode"/>
                <a:cs typeface="Lucida Sans Unicode"/>
              </a:rPr>
              <a:t>/</a:t>
            </a:r>
            <a:r>
              <a:rPr sz="2100" spc="-130" dirty="0">
                <a:latin typeface="Lucida Sans Unicode"/>
                <a:cs typeface="Lucida Sans Unicode"/>
              </a:rPr>
              <a:t>1989</a:t>
            </a:r>
            <a:r>
              <a:rPr sz="2100" spc="-65" dirty="0">
                <a:latin typeface="Lucida Sans Unicode"/>
                <a:cs typeface="Lucida Sans Unicode"/>
              </a:rPr>
              <a:t>)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540" dirty="0">
                <a:latin typeface="Lucida Sans Unicode"/>
                <a:cs typeface="Lucida Sans Unicode"/>
              </a:rPr>
              <a:t>-</a:t>
            </a:r>
            <a:r>
              <a:rPr sz="2100" spc="-120" dirty="0">
                <a:latin typeface="Lucida Sans Unicode"/>
                <a:cs typeface="Lucida Sans Unicode"/>
              </a:rPr>
              <a:t> A</a:t>
            </a:r>
            <a:r>
              <a:rPr sz="2100" spc="-160" dirty="0">
                <a:latin typeface="Lucida Sans Unicode"/>
                <a:cs typeface="Lucida Sans Unicode"/>
              </a:rPr>
              <a:t>g</a:t>
            </a:r>
            <a:r>
              <a:rPr sz="2100" spc="5" dirty="0">
                <a:latin typeface="Lucida Sans Unicode"/>
                <a:cs typeface="Lucida Sans Unicode"/>
              </a:rPr>
              <a:t>e</a:t>
            </a:r>
            <a:r>
              <a:rPr sz="2100" spc="-15" dirty="0">
                <a:latin typeface="Lucida Sans Unicode"/>
                <a:cs typeface="Lucida Sans Unicode"/>
              </a:rPr>
              <a:t>n</a:t>
            </a:r>
            <a:r>
              <a:rPr sz="2100" spc="-45" dirty="0">
                <a:latin typeface="Lucida Sans Unicode"/>
                <a:cs typeface="Lucida Sans Unicode"/>
              </a:rPr>
              <a:t>t</a:t>
            </a:r>
            <a:r>
              <a:rPr sz="2100" spc="5" dirty="0">
                <a:latin typeface="Lucida Sans Unicode"/>
                <a:cs typeface="Lucida Sans Unicode"/>
              </a:rPr>
              <a:t>e</a:t>
            </a:r>
            <a:r>
              <a:rPr sz="2100" spc="-70" dirty="0">
                <a:latin typeface="Lucida Sans Unicode"/>
                <a:cs typeface="Lucida Sans Unicode"/>
              </a:rPr>
              <a:t>s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35" dirty="0">
                <a:latin typeface="Lucida Sans Unicode"/>
                <a:cs typeface="Lucida Sans Unicode"/>
              </a:rPr>
              <a:t>d</a:t>
            </a:r>
            <a:r>
              <a:rPr sz="2100" spc="5" dirty="0">
                <a:latin typeface="Lucida Sans Unicode"/>
                <a:cs typeface="Lucida Sans Unicode"/>
              </a:rPr>
              <a:t>e</a:t>
            </a:r>
            <a:r>
              <a:rPr sz="2100" spc="-80" dirty="0">
                <a:latin typeface="Lucida Sans Unicode"/>
                <a:cs typeface="Lucida Sans Unicode"/>
              </a:rPr>
              <a:t>l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20" dirty="0">
                <a:latin typeface="Lucida Sans Unicode"/>
                <a:cs typeface="Lucida Sans Unicode"/>
              </a:rPr>
              <a:t>S</a:t>
            </a:r>
            <a:r>
              <a:rPr sz="2100" spc="5" dirty="0">
                <a:latin typeface="Lucida Sans Unicode"/>
                <a:cs typeface="Lucida Sans Unicode"/>
              </a:rPr>
              <a:t>e</a:t>
            </a:r>
            <a:r>
              <a:rPr sz="2100" spc="-160" dirty="0">
                <a:latin typeface="Lucida Sans Unicode"/>
                <a:cs typeface="Lucida Sans Unicode"/>
              </a:rPr>
              <a:t>g</a:t>
            </a:r>
            <a:r>
              <a:rPr sz="2100" spc="-15" dirty="0">
                <a:latin typeface="Lucida Sans Unicode"/>
                <a:cs typeface="Lucida Sans Unicode"/>
              </a:rPr>
              <a:t>u</a:t>
            </a:r>
            <a:r>
              <a:rPr sz="2100" spc="-5" dirty="0">
                <a:latin typeface="Lucida Sans Unicode"/>
                <a:cs typeface="Lucida Sans Unicode"/>
              </a:rPr>
              <a:t>r</a:t>
            </a:r>
            <a:r>
              <a:rPr sz="2100" spc="-15" dirty="0">
                <a:latin typeface="Lucida Sans Unicode"/>
                <a:cs typeface="Lucida Sans Unicode"/>
              </a:rPr>
              <a:t>o  </a:t>
            </a:r>
            <a:r>
              <a:rPr sz="2100" spc="-30" dirty="0">
                <a:latin typeface="Lucida Sans Unicode"/>
                <a:cs typeface="Lucida Sans Unicode"/>
              </a:rPr>
              <a:t>Nacional</a:t>
            </a:r>
            <a:r>
              <a:rPr sz="2100" spc="-125" dirty="0">
                <a:latin typeface="Lucida Sans Unicode"/>
                <a:cs typeface="Lucida Sans Unicode"/>
              </a:rPr>
              <a:t> </a:t>
            </a:r>
            <a:r>
              <a:rPr sz="2100" spc="-15" dirty="0">
                <a:latin typeface="Lucida Sans Unicode"/>
                <a:cs typeface="Lucida Sans Unicode"/>
              </a:rPr>
              <a:t>de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35" dirty="0">
                <a:latin typeface="Lucida Sans Unicode"/>
                <a:cs typeface="Lucida Sans Unicode"/>
              </a:rPr>
              <a:t>Salud.</a:t>
            </a:r>
            <a:endParaRPr sz="2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Lucida Sans Unicode"/>
              <a:buAutoNum type="arabicParenR" startAt="3"/>
            </a:pPr>
            <a:endParaRPr sz="1850">
              <a:latin typeface="Lucida Sans Unicode"/>
              <a:cs typeface="Lucida Sans Unicode"/>
            </a:endParaRPr>
          </a:p>
          <a:p>
            <a:pPr marL="12700" marR="113030">
              <a:lnSpc>
                <a:spcPct val="115500"/>
              </a:lnSpc>
              <a:spcBef>
                <a:spcPts val="5"/>
              </a:spcBef>
              <a:buFont typeface="Lucida Sans Unicode"/>
              <a:buAutoNum type="arabicParenR" startAt="3"/>
              <a:tabLst>
                <a:tab pos="313690" algn="l"/>
              </a:tabLst>
            </a:pPr>
            <a:r>
              <a:rPr sz="2100" b="1" spc="-35" dirty="0">
                <a:latin typeface="Tahoma"/>
                <a:cs typeface="Tahoma"/>
              </a:rPr>
              <a:t>Dec. </a:t>
            </a:r>
            <a:r>
              <a:rPr sz="2100" b="1" spc="-190" dirty="0">
                <a:latin typeface="Tahoma"/>
                <a:cs typeface="Tahoma"/>
              </a:rPr>
              <a:t>9/93 </a:t>
            </a:r>
            <a:r>
              <a:rPr sz="2100" spc="-25" dirty="0">
                <a:latin typeface="Lucida Sans Unicode"/>
                <a:cs typeface="Lucida Sans Unicode"/>
              </a:rPr>
              <a:t>(B.O. </a:t>
            </a:r>
            <a:r>
              <a:rPr sz="2100" spc="-160" dirty="0">
                <a:latin typeface="Lucida Sans Unicode"/>
                <a:cs typeface="Lucida Sans Unicode"/>
              </a:rPr>
              <a:t>18/01/1993) </a:t>
            </a:r>
            <a:r>
              <a:rPr sz="2100" spc="-50" dirty="0">
                <a:latin typeface="Lucida Sans Unicode"/>
                <a:cs typeface="Lucida Sans Unicode"/>
              </a:rPr>
              <a:t>especificó </a:t>
            </a:r>
            <a:r>
              <a:rPr sz="2100" spc="-15" dirty="0">
                <a:latin typeface="Lucida Sans Unicode"/>
                <a:cs typeface="Lucida Sans Unicode"/>
              </a:rPr>
              <a:t>que </a:t>
            </a:r>
            <a:r>
              <a:rPr sz="2100" spc="-45" dirty="0">
                <a:latin typeface="Lucida Sans Unicode"/>
                <a:cs typeface="Lucida Sans Unicode"/>
              </a:rPr>
              <a:t>las </a:t>
            </a:r>
            <a:r>
              <a:rPr sz="2100" spc="-40" dirty="0">
                <a:latin typeface="Lucida Sans Unicode"/>
                <a:cs typeface="Lucida Sans Unicode"/>
              </a:rPr>
              <a:t> </a:t>
            </a:r>
            <a:r>
              <a:rPr sz="2100" spc="-35" dirty="0">
                <a:latin typeface="Lucida Sans Unicode"/>
                <a:cs typeface="Lucida Sans Unicode"/>
              </a:rPr>
              <a:t>prestaciones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45" dirty="0">
                <a:latin typeface="Lucida Sans Unicode"/>
                <a:cs typeface="Lucida Sans Unicode"/>
              </a:rPr>
              <a:t>básicas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15" dirty="0">
                <a:latin typeface="Lucida Sans Unicode"/>
                <a:cs typeface="Lucida Sans Unicode"/>
              </a:rPr>
              <a:t>que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deberán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brindar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45" dirty="0">
                <a:latin typeface="Lucida Sans Unicode"/>
                <a:cs typeface="Lucida Sans Unicode"/>
              </a:rPr>
              <a:t>las</a:t>
            </a:r>
            <a:r>
              <a:rPr sz="2100" spc="-114" dirty="0">
                <a:latin typeface="Lucida Sans Unicode"/>
                <a:cs typeface="Lucida Sans Unicode"/>
              </a:rPr>
              <a:t> </a:t>
            </a:r>
            <a:r>
              <a:rPr sz="2100" spc="-25" dirty="0">
                <a:latin typeface="Lucida Sans Unicode"/>
                <a:cs typeface="Lucida Sans Unicode"/>
              </a:rPr>
              <a:t>obras </a:t>
            </a:r>
            <a:r>
              <a:rPr sz="2100" spc="-650" dirty="0">
                <a:latin typeface="Lucida Sans Unicode"/>
                <a:cs typeface="Lucida Sans Unicode"/>
              </a:rPr>
              <a:t> </a:t>
            </a:r>
            <a:r>
              <a:rPr sz="2100" spc="-70" dirty="0">
                <a:latin typeface="Lucida Sans Unicode"/>
                <a:cs typeface="Lucida Sans Unicode"/>
              </a:rPr>
              <a:t>s</a:t>
            </a:r>
            <a:r>
              <a:rPr sz="2100" spc="-25" dirty="0">
                <a:latin typeface="Lucida Sans Unicode"/>
                <a:cs typeface="Lucida Sans Unicode"/>
              </a:rPr>
              <a:t>o</a:t>
            </a:r>
            <a:r>
              <a:rPr sz="2100" spc="-75" dirty="0">
                <a:latin typeface="Lucida Sans Unicode"/>
                <a:cs typeface="Lucida Sans Unicode"/>
              </a:rPr>
              <a:t>c</a:t>
            </a:r>
            <a:r>
              <a:rPr sz="2100" spc="-80" dirty="0">
                <a:latin typeface="Lucida Sans Unicode"/>
                <a:cs typeface="Lucida Sans Unicode"/>
              </a:rPr>
              <a:t>i</a:t>
            </a:r>
            <a:r>
              <a:rPr sz="2100" spc="5" dirty="0">
                <a:latin typeface="Lucida Sans Unicode"/>
                <a:cs typeface="Lucida Sans Unicode"/>
              </a:rPr>
              <a:t>a</a:t>
            </a:r>
            <a:r>
              <a:rPr sz="2100" spc="-80" dirty="0">
                <a:latin typeface="Lucida Sans Unicode"/>
                <a:cs typeface="Lucida Sans Unicode"/>
              </a:rPr>
              <a:t>l</a:t>
            </a:r>
            <a:r>
              <a:rPr sz="2100" spc="5" dirty="0">
                <a:latin typeface="Lucida Sans Unicode"/>
                <a:cs typeface="Lucida Sans Unicode"/>
              </a:rPr>
              <a:t>e</a:t>
            </a:r>
            <a:r>
              <a:rPr sz="2100" spc="-70" dirty="0">
                <a:latin typeface="Lucida Sans Unicode"/>
                <a:cs typeface="Lucida Sans Unicode"/>
              </a:rPr>
              <a:t>s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70" dirty="0">
                <a:latin typeface="Lucida Sans Unicode"/>
                <a:cs typeface="Lucida Sans Unicode"/>
              </a:rPr>
              <a:t>s</a:t>
            </a:r>
            <a:r>
              <a:rPr sz="2100" spc="5" dirty="0">
                <a:latin typeface="Lucida Sans Unicode"/>
                <a:cs typeface="Lucida Sans Unicode"/>
              </a:rPr>
              <a:t>e</a:t>
            </a:r>
            <a:r>
              <a:rPr sz="2100" spc="-5" dirty="0">
                <a:latin typeface="Lucida Sans Unicode"/>
                <a:cs typeface="Lucida Sans Unicode"/>
              </a:rPr>
              <a:t>r</a:t>
            </a:r>
            <a:r>
              <a:rPr sz="2100" spc="-80" dirty="0">
                <a:latin typeface="Lucida Sans Unicode"/>
                <a:cs typeface="Lucida Sans Unicode"/>
              </a:rPr>
              <a:t>í</a:t>
            </a:r>
            <a:r>
              <a:rPr sz="2100" spc="5" dirty="0">
                <a:latin typeface="Lucida Sans Unicode"/>
                <a:cs typeface="Lucida Sans Unicode"/>
              </a:rPr>
              <a:t>a</a:t>
            </a:r>
            <a:r>
              <a:rPr sz="2100" spc="-15" dirty="0">
                <a:latin typeface="Lucida Sans Unicode"/>
                <a:cs typeface="Lucida Sans Unicode"/>
              </a:rPr>
              <a:t>n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35" dirty="0">
                <a:latin typeface="Lucida Sans Unicode"/>
                <a:cs typeface="Lucida Sans Unicode"/>
              </a:rPr>
              <a:t>d</a:t>
            </a:r>
            <a:r>
              <a:rPr sz="2100" spc="5" dirty="0">
                <a:latin typeface="Lucida Sans Unicode"/>
                <a:cs typeface="Lucida Sans Unicode"/>
              </a:rPr>
              <a:t>e</a:t>
            </a:r>
            <a:r>
              <a:rPr sz="2100" spc="-45" dirty="0">
                <a:latin typeface="Lucida Sans Unicode"/>
                <a:cs typeface="Lucida Sans Unicode"/>
              </a:rPr>
              <a:t>t</a:t>
            </a:r>
            <a:r>
              <a:rPr sz="2100" spc="5" dirty="0">
                <a:latin typeface="Lucida Sans Unicode"/>
                <a:cs typeface="Lucida Sans Unicode"/>
              </a:rPr>
              <a:t>e</a:t>
            </a:r>
            <a:r>
              <a:rPr sz="2100" spc="-5" dirty="0">
                <a:latin typeface="Lucida Sans Unicode"/>
                <a:cs typeface="Lucida Sans Unicode"/>
              </a:rPr>
              <a:t>r</a:t>
            </a:r>
            <a:r>
              <a:rPr sz="2100" spc="-10" dirty="0">
                <a:latin typeface="Lucida Sans Unicode"/>
                <a:cs typeface="Lucida Sans Unicode"/>
              </a:rPr>
              <a:t>m</a:t>
            </a:r>
            <a:r>
              <a:rPr sz="2100" spc="-80" dirty="0">
                <a:latin typeface="Lucida Sans Unicode"/>
                <a:cs typeface="Lucida Sans Unicode"/>
              </a:rPr>
              <a:t>i</a:t>
            </a:r>
            <a:r>
              <a:rPr sz="2100" spc="-15" dirty="0">
                <a:latin typeface="Lucida Sans Unicode"/>
                <a:cs typeface="Lucida Sans Unicode"/>
              </a:rPr>
              <a:t>n</a:t>
            </a:r>
            <a:r>
              <a:rPr sz="2100" spc="5" dirty="0">
                <a:latin typeface="Lucida Sans Unicode"/>
                <a:cs typeface="Lucida Sans Unicode"/>
              </a:rPr>
              <a:t>a</a:t>
            </a:r>
            <a:r>
              <a:rPr sz="2100" spc="-35" dirty="0">
                <a:latin typeface="Lucida Sans Unicode"/>
                <a:cs typeface="Lucida Sans Unicode"/>
              </a:rPr>
              <a:t>d</a:t>
            </a:r>
            <a:r>
              <a:rPr sz="2100" spc="5" dirty="0">
                <a:latin typeface="Lucida Sans Unicode"/>
                <a:cs typeface="Lucida Sans Unicode"/>
              </a:rPr>
              <a:t>a</a:t>
            </a:r>
            <a:r>
              <a:rPr sz="2100" spc="-70" dirty="0">
                <a:latin typeface="Lucida Sans Unicode"/>
                <a:cs typeface="Lucida Sans Unicode"/>
              </a:rPr>
              <a:t>s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35" dirty="0">
                <a:latin typeface="Lucida Sans Unicode"/>
                <a:cs typeface="Lucida Sans Unicode"/>
              </a:rPr>
              <a:t>p</a:t>
            </a:r>
            <a:r>
              <a:rPr sz="2100" spc="-25" dirty="0">
                <a:latin typeface="Lucida Sans Unicode"/>
                <a:cs typeface="Lucida Sans Unicode"/>
              </a:rPr>
              <a:t>o</a:t>
            </a:r>
            <a:r>
              <a:rPr sz="2100" spc="-5" dirty="0">
                <a:latin typeface="Lucida Sans Unicode"/>
                <a:cs typeface="Lucida Sans Unicode"/>
              </a:rPr>
              <a:t>r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5" dirty="0">
                <a:latin typeface="Lucida Sans Unicode"/>
                <a:cs typeface="Lucida Sans Unicode"/>
              </a:rPr>
              <a:t>e</a:t>
            </a:r>
            <a:r>
              <a:rPr sz="2100" spc="-80" dirty="0">
                <a:latin typeface="Lucida Sans Unicode"/>
                <a:cs typeface="Lucida Sans Unicode"/>
              </a:rPr>
              <a:t>l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5" dirty="0">
                <a:latin typeface="Lucida Sans Unicode"/>
                <a:cs typeface="Lucida Sans Unicode"/>
              </a:rPr>
              <a:t>e</a:t>
            </a:r>
            <a:r>
              <a:rPr sz="2100" spc="-15" dirty="0">
                <a:latin typeface="Lucida Sans Unicode"/>
                <a:cs typeface="Lucida Sans Unicode"/>
              </a:rPr>
              <a:t>n</a:t>
            </a:r>
            <a:r>
              <a:rPr sz="2100" spc="-45" dirty="0">
                <a:latin typeface="Lucida Sans Unicode"/>
                <a:cs typeface="Lucida Sans Unicode"/>
              </a:rPr>
              <a:t>t</a:t>
            </a:r>
            <a:r>
              <a:rPr sz="2100" spc="-25" dirty="0">
                <a:latin typeface="Lucida Sans Unicode"/>
                <a:cs typeface="Lucida Sans Unicode"/>
              </a:rPr>
              <a:t>o</a:t>
            </a:r>
            <a:r>
              <a:rPr sz="2100" spc="-15" dirty="0">
                <a:latin typeface="Lucida Sans Unicode"/>
                <a:cs typeface="Lucida Sans Unicode"/>
              </a:rPr>
              <a:t>n</a:t>
            </a:r>
            <a:r>
              <a:rPr sz="2100" spc="-75" dirty="0">
                <a:latin typeface="Lucida Sans Unicode"/>
                <a:cs typeface="Lucida Sans Unicode"/>
              </a:rPr>
              <a:t>c</a:t>
            </a:r>
            <a:r>
              <a:rPr sz="2100" spc="5" dirty="0">
                <a:latin typeface="Lucida Sans Unicode"/>
                <a:cs typeface="Lucida Sans Unicode"/>
              </a:rPr>
              <a:t>e</a:t>
            </a:r>
            <a:r>
              <a:rPr sz="2100" spc="-55" dirty="0">
                <a:latin typeface="Lucida Sans Unicode"/>
                <a:cs typeface="Lucida Sans Unicode"/>
              </a:rPr>
              <a:t>s  </a:t>
            </a:r>
            <a:r>
              <a:rPr sz="2100" spc="-25" dirty="0">
                <a:latin typeface="Lucida Sans Unicode"/>
                <a:cs typeface="Lucida Sans Unicode"/>
              </a:rPr>
              <a:t>MSASocial</a:t>
            </a:r>
            <a:endParaRPr sz="2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12700" marR="983615">
              <a:lnSpc>
                <a:spcPct val="124000"/>
              </a:lnSpc>
              <a:spcBef>
                <a:spcPts val="5"/>
              </a:spcBef>
            </a:pPr>
            <a:r>
              <a:rPr sz="2100" spc="-90" dirty="0">
                <a:solidFill>
                  <a:srgbClr val="212121"/>
                </a:solidFill>
                <a:latin typeface="Lucida Sans Unicode"/>
                <a:cs typeface="Lucida Sans Unicode"/>
              </a:rPr>
              <a:t>5</a:t>
            </a:r>
            <a:r>
              <a:rPr sz="2100" spc="-65" dirty="0">
                <a:solidFill>
                  <a:srgbClr val="212121"/>
                </a:solidFill>
                <a:latin typeface="Lucida Sans Unicode"/>
                <a:cs typeface="Lucida Sans Unicode"/>
              </a:rPr>
              <a:t>)</a:t>
            </a:r>
            <a:r>
              <a:rPr sz="2100" spc="-35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2100" b="1" spc="5" dirty="0">
                <a:solidFill>
                  <a:srgbClr val="212121"/>
                </a:solidFill>
                <a:latin typeface="Tahoma"/>
                <a:cs typeface="Tahoma"/>
              </a:rPr>
              <a:t>D</a:t>
            </a:r>
            <a:r>
              <a:rPr sz="2100" b="1" spc="30" dirty="0">
                <a:solidFill>
                  <a:srgbClr val="212121"/>
                </a:solidFill>
                <a:latin typeface="Tahoma"/>
                <a:cs typeface="Tahoma"/>
              </a:rPr>
              <a:t>e</a:t>
            </a:r>
            <a:r>
              <a:rPr sz="2100" b="1" spc="10" dirty="0">
                <a:solidFill>
                  <a:srgbClr val="212121"/>
                </a:solidFill>
                <a:latin typeface="Tahoma"/>
                <a:cs typeface="Tahoma"/>
              </a:rPr>
              <a:t>c</a:t>
            </a:r>
            <a:r>
              <a:rPr sz="2100" b="1" spc="-60" dirty="0">
                <a:solidFill>
                  <a:srgbClr val="212121"/>
                </a:solidFill>
                <a:latin typeface="Tahoma"/>
                <a:cs typeface="Tahoma"/>
              </a:rPr>
              <a:t>.</a:t>
            </a:r>
            <a:r>
              <a:rPr sz="2100" b="1" spc="1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b="1" spc="-100" dirty="0">
                <a:solidFill>
                  <a:srgbClr val="212121"/>
                </a:solidFill>
                <a:latin typeface="Tahoma"/>
                <a:cs typeface="Tahoma"/>
              </a:rPr>
              <a:t>576</a:t>
            </a:r>
            <a:r>
              <a:rPr sz="2100" b="1" spc="-305" dirty="0">
                <a:solidFill>
                  <a:srgbClr val="212121"/>
                </a:solidFill>
                <a:latin typeface="Tahoma"/>
                <a:cs typeface="Tahoma"/>
              </a:rPr>
              <a:t>/</a:t>
            </a:r>
            <a:r>
              <a:rPr sz="2100" b="1" spc="-100" dirty="0">
                <a:solidFill>
                  <a:srgbClr val="212121"/>
                </a:solidFill>
                <a:latin typeface="Tahoma"/>
                <a:cs typeface="Tahoma"/>
              </a:rPr>
              <a:t>9</a:t>
            </a:r>
            <a:r>
              <a:rPr sz="2100" b="1" spc="-140" dirty="0">
                <a:solidFill>
                  <a:srgbClr val="212121"/>
                </a:solidFill>
                <a:latin typeface="Tahoma"/>
                <a:cs typeface="Tahoma"/>
              </a:rPr>
              <a:t>3</a:t>
            </a:r>
            <a:r>
              <a:rPr sz="2100" b="1" spc="10" dirty="0">
                <a:solidFill>
                  <a:srgbClr val="212121"/>
                </a:solidFill>
                <a:latin typeface="Tahoma"/>
                <a:cs typeface="Tahoma"/>
              </a:rPr>
              <a:t> </a:t>
            </a:r>
            <a:r>
              <a:rPr sz="2100" spc="-25" dirty="0">
                <a:solidFill>
                  <a:srgbClr val="212121"/>
                </a:solidFill>
                <a:latin typeface="Lucida Sans Unicode"/>
                <a:cs typeface="Lucida Sans Unicode"/>
              </a:rPr>
              <a:t>(</a:t>
            </a:r>
            <a:r>
              <a:rPr sz="2100" spc="190" dirty="0">
                <a:solidFill>
                  <a:srgbClr val="212121"/>
                </a:solidFill>
                <a:latin typeface="Lucida Sans Unicode"/>
                <a:cs typeface="Lucida Sans Unicode"/>
              </a:rPr>
              <a:t>B</a:t>
            </a:r>
            <a:r>
              <a:rPr sz="2100" spc="-70" dirty="0">
                <a:solidFill>
                  <a:srgbClr val="212121"/>
                </a:solidFill>
                <a:latin typeface="Lucida Sans Unicode"/>
                <a:cs typeface="Lucida Sans Unicode"/>
              </a:rPr>
              <a:t>.</a:t>
            </a:r>
            <a:r>
              <a:rPr sz="2100" spc="45" dirty="0">
                <a:solidFill>
                  <a:srgbClr val="212121"/>
                </a:solidFill>
                <a:latin typeface="Lucida Sans Unicode"/>
                <a:cs typeface="Lucida Sans Unicode"/>
              </a:rPr>
              <a:t>O</a:t>
            </a:r>
            <a:r>
              <a:rPr sz="2100" spc="-110" dirty="0">
                <a:solidFill>
                  <a:srgbClr val="212121"/>
                </a:solidFill>
                <a:latin typeface="Lucida Sans Unicode"/>
                <a:cs typeface="Lucida Sans Unicode"/>
              </a:rPr>
              <a:t>.</a:t>
            </a:r>
            <a:r>
              <a:rPr sz="2100" spc="-35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2100" spc="-90" dirty="0">
                <a:solidFill>
                  <a:srgbClr val="212121"/>
                </a:solidFill>
                <a:latin typeface="Lucida Sans Unicode"/>
                <a:cs typeface="Lucida Sans Unicode"/>
              </a:rPr>
              <a:t>7</a:t>
            </a:r>
            <a:r>
              <a:rPr sz="2100" spc="-290" dirty="0">
                <a:solidFill>
                  <a:srgbClr val="212121"/>
                </a:solidFill>
                <a:latin typeface="Lucida Sans Unicode"/>
                <a:cs typeface="Lucida Sans Unicode"/>
              </a:rPr>
              <a:t>/</a:t>
            </a:r>
            <a:r>
              <a:rPr sz="2100" spc="-90" dirty="0">
                <a:solidFill>
                  <a:srgbClr val="212121"/>
                </a:solidFill>
                <a:latin typeface="Lucida Sans Unicode"/>
                <a:cs typeface="Lucida Sans Unicode"/>
              </a:rPr>
              <a:t>04</a:t>
            </a:r>
            <a:r>
              <a:rPr sz="2100" spc="-290" dirty="0">
                <a:solidFill>
                  <a:srgbClr val="212121"/>
                </a:solidFill>
                <a:latin typeface="Lucida Sans Unicode"/>
                <a:cs typeface="Lucida Sans Unicode"/>
              </a:rPr>
              <a:t>/</a:t>
            </a:r>
            <a:r>
              <a:rPr sz="2100" spc="-90" dirty="0">
                <a:solidFill>
                  <a:srgbClr val="212121"/>
                </a:solidFill>
                <a:latin typeface="Lucida Sans Unicode"/>
                <a:cs typeface="Lucida Sans Unicode"/>
              </a:rPr>
              <a:t>1993</a:t>
            </a:r>
            <a:r>
              <a:rPr sz="2100" spc="-65" dirty="0">
                <a:solidFill>
                  <a:srgbClr val="212121"/>
                </a:solidFill>
                <a:latin typeface="Lucida Sans Unicode"/>
                <a:cs typeface="Lucida Sans Unicode"/>
              </a:rPr>
              <a:t>)</a:t>
            </a:r>
            <a:r>
              <a:rPr sz="2100" spc="-35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2100" spc="45" dirty="0">
                <a:solidFill>
                  <a:srgbClr val="212121"/>
                </a:solidFill>
                <a:latin typeface="Lucida Sans Unicode"/>
                <a:cs typeface="Lucida Sans Unicode"/>
              </a:rPr>
              <a:t>a</a:t>
            </a:r>
            <a:r>
              <a:rPr sz="2100" spc="30" dirty="0">
                <a:solidFill>
                  <a:srgbClr val="212121"/>
                </a:solidFill>
                <a:latin typeface="Lucida Sans Unicode"/>
                <a:cs typeface="Lucida Sans Unicode"/>
              </a:rPr>
              <a:t>m</a:t>
            </a:r>
            <a:r>
              <a:rPr sz="2100" spc="5" dirty="0">
                <a:solidFill>
                  <a:srgbClr val="212121"/>
                </a:solidFill>
                <a:latin typeface="Lucida Sans Unicode"/>
                <a:cs typeface="Lucida Sans Unicode"/>
              </a:rPr>
              <a:t>p</a:t>
            </a:r>
            <a:r>
              <a:rPr sz="2100" spc="-40" dirty="0">
                <a:solidFill>
                  <a:srgbClr val="212121"/>
                </a:solidFill>
                <a:latin typeface="Lucida Sans Unicode"/>
                <a:cs typeface="Lucida Sans Unicode"/>
              </a:rPr>
              <a:t>li</a:t>
            </a:r>
            <a:r>
              <a:rPr sz="2100" spc="45" dirty="0">
                <a:solidFill>
                  <a:srgbClr val="212121"/>
                </a:solidFill>
                <a:latin typeface="Lucida Sans Unicode"/>
                <a:cs typeface="Lucida Sans Unicode"/>
              </a:rPr>
              <a:t>a</a:t>
            </a:r>
            <a:r>
              <a:rPr sz="2100" spc="-35" dirty="0">
                <a:solidFill>
                  <a:srgbClr val="212121"/>
                </a:solidFill>
                <a:latin typeface="Lucida Sans Unicode"/>
                <a:cs typeface="Lucida Sans Unicode"/>
              </a:rPr>
              <a:t>c</a:t>
            </a:r>
            <a:r>
              <a:rPr sz="2100" spc="-40" dirty="0">
                <a:solidFill>
                  <a:srgbClr val="212121"/>
                </a:solidFill>
                <a:latin typeface="Lucida Sans Unicode"/>
                <a:cs typeface="Lucida Sans Unicode"/>
              </a:rPr>
              <a:t>i</a:t>
            </a:r>
            <a:r>
              <a:rPr sz="2100" spc="15" dirty="0">
                <a:solidFill>
                  <a:srgbClr val="212121"/>
                </a:solidFill>
                <a:latin typeface="Lucida Sans Unicode"/>
                <a:cs typeface="Lucida Sans Unicode"/>
              </a:rPr>
              <a:t>ó</a:t>
            </a:r>
            <a:r>
              <a:rPr sz="2100" spc="-10" dirty="0">
                <a:solidFill>
                  <a:srgbClr val="212121"/>
                </a:solidFill>
                <a:latin typeface="Lucida Sans Unicode"/>
                <a:cs typeface="Lucida Sans Unicode"/>
              </a:rPr>
              <a:t>n  </a:t>
            </a:r>
            <a:r>
              <a:rPr sz="2100" spc="5" dirty="0">
                <a:solidFill>
                  <a:srgbClr val="212121"/>
                </a:solidFill>
                <a:latin typeface="Lucida Sans Unicode"/>
                <a:cs typeface="Lucida Sans Unicode"/>
              </a:rPr>
              <a:t>prestaciones</a:t>
            </a:r>
            <a:endParaRPr sz="2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7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72902" y="2701898"/>
            <a:ext cx="747371" cy="76012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5498" y="1184351"/>
            <a:ext cx="6698615" cy="86467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R="65405" algn="ctr">
              <a:lnSpc>
                <a:spcPct val="100000"/>
              </a:lnSpc>
              <a:spcBef>
                <a:spcPts val="120"/>
              </a:spcBef>
              <a:tabLst>
                <a:tab pos="2614930" algn="l"/>
                <a:tab pos="3557904" algn="l"/>
              </a:tabLst>
            </a:pPr>
            <a:r>
              <a:rPr sz="2800" spc="965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	</a:t>
            </a:r>
            <a:r>
              <a:rPr sz="2800" spc="1015" dirty="0">
                <a:solidFill>
                  <a:srgbClr val="212121"/>
                </a:solidFill>
                <a:latin typeface="Microsoft Sans Serif"/>
                <a:cs typeface="Microsoft Sans Serif"/>
              </a:rPr>
              <a:t>DE	</a:t>
            </a:r>
            <a:r>
              <a:rPr sz="2800" spc="10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2800" dirty="0">
              <a:latin typeface="Microsoft Sans Serif"/>
              <a:cs typeface="Microsoft Sans Serif"/>
            </a:endParaRPr>
          </a:p>
          <a:p>
            <a:pPr marR="114935" algn="ctr">
              <a:lnSpc>
                <a:spcPct val="100000"/>
              </a:lnSpc>
              <a:spcBef>
                <a:spcPts val="2010"/>
              </a:spcBef>
            </a:pPr>
            <a:r>
              <a:rPr sz="2800" b="1" spc="-35" dirty="0">
                <a:solidFill>
                  <a:srgbClr val="317856"/>
                </a:solidFill>
                <a:latin typeface="Tahoma"/>
                <a:cs typeface="Tahoma"/>
              </a:rPr>
              <a:t>PROGRAMA</a:t>
            </a:r>
            <a:r>
              <a:rPr sz="2800" b="1" spc="-105" dirty="0">
                <a:solidFill>
                  <a:srgbClr val="317856"/>
                </a:solidFill>
                <a:latin typeface="Tahoma"/>
                <a:cs typeface="Tahoma"/>
              </a:rPr>
              <a:t> </a:t>
            </a:r>
            <a:r>
              <a:rPr sz="2800" b="1" spc="-85" dirty="0">
                <a:solidFill>
                  <a:srgbClr val="317856"/>
                </a:solidFill>
                <a:latin typeface="Tahoma"/>
                <a:cs typeface="Tahoma"/>
              </a:rPr>
              <a:t>MÉDICO</a:t>
            </a:r>
            <a:r>
              <a:rPr sz="2800" b="1" spc="-100" dirty="0">
                <a:solidFill>
                  <a:srgbClr val="317856"/>
                </a:solidFill>
                <a:latin typeface="Tahoma"/>
                <a:cs typeface="Tahoma"/>
              </a:rPr>
              <a:t> </a:t>
            </a:r>
            <a:r>
              <a:rPr sz="2800" b="1" spc="-95" dirty="0">
                <a:solidFill>
                  <a:srgbClr val="317856"/>
                </a:solidFill>
                <a:latin typeface="Tahoma"/>
                <a:cs typeface="Tahoma"/>
              </a:rPr>
              <a:t>OBLIGATORIO</a:t>
            </a:r>
            <a:endParaRPr sz="28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990"/>
              </a:spcBef>
            </a:pPr>
            <a:r>
              <a:rPr sz="2600" b="1" u="heavy" spc="-45" dirty="0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DECRETO</a:t>
            </a:r>
            <a:r>
              <a:rPr sz="2600" b="1" u="heavy" dirty="0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sz="2600" b="1" u="heavy" spc="-40" dirty="0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N°</a:t>
            </a:r>
            <a:r>
              <a:rPr sz="2600" b="1" u="heavy" spc="5" dirty="0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sz="2600" b="1" u="heavy" spc="-145" dirty="0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492/1995.</a:t>
            </a:r>
            <a:r>
              <a:rPr sz="2600" b="1" u="heavy" dirty="0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sz="2600" b="1" u="heavy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P.E.N</a:t>
            </a:r>
            <a:endParaRPr sz="26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50" dirty="0">
              <a:latin typeface="Tahoma"/>
              <a:cs typeface="Tahoma"/>
            </a:endParaRPr>
          </a:p>
          <a:p>
            <a:pPr marL="12700" marR="5715" algn="just">
              <a:lnSpc>
                <a:spcPct val="124600"/>
              </a:lnSpc>
            </a:pPr>
            <a:r>
              <a:rPr sz="2100" spc="35" dirty="0">
                <a:latin typeface="Lucida Sans Unicode"/>
                <a:cs typeface="Lucida Sans Unicode"/>
              </a:rPr>
              <a:t>Enumera</a:t>
            </a:r>
            <a:r>
              <a:rPr sz="2100" spc="40" dirty="0">
                <a:latin typeface="Lucida Sans Unicode"/>
                <a:cs typeface="Lucida Sans Unicode"/>
              </a:rPr>
              <a:t> </a:t>
            </a:r>
            <a:r>
              <a:rPr sz="2100" spc="-20" dirty="0">
                <a:latin typeface="Lucida Sans Unicode"/>
                <a:cs typeface="Lucida Sans Unicode"/>
              </a:rPr>
              <a:t>las</a:t>
            </a:r>
            <a:r>
              <a:rPr sz="2100" spc="-15" dirty="0">
                <a:latin typeface="Lucida Sans Unicode"/>
                <a:cs typeface="Lucida Sans Unicode"/>
              </a:rPr>
              <a:t> </a:t>
            </a:r>
            <a:r>
              <a:rPr sz="2100" spc="5" dirty="0">
                <a:latin typeface="Lucida Sans Unicode"/>
                <a:cs typeface="Lucida Sans Unicode"/>
              </a:rPr>
              <a:t>prestaciones</a:t>
            </a:r>
            <a:r>
              <a:rPr sz="2100" spc="10" dirty="0">
                <a:latin typeface="Lucida Sans Unicode"/>
                <a:cs typeface="Lucida Sans Unicode"/>
              </a:rPr>
              <a:t> que</a:t>
            </a:r>
            <a:r>
              <a:rPr sz="2100" spc="15" dirty="0">
                <a:latin typeface="Lucida Sans Unicode"/>
                <a:cs typeface="Lucida Sans Unicode"/>
              </a:rPr>
              <a:t> deben</a:t>
            </a:r>
            <a:r>
              <a:rPr sz="2100" spc="20" dirty="0">
                <a:latin typeface="Lucida Sans Unicode"/>
                <a:cs typeface="Lucida Sans Unicode"/>
              </a:rPr>
              <a:t> </a:t>
            </a:r>
            <a:r>
              <a:rPr sz="2100" spc="5" dirty="0">
                <a:latin typeface="Lucida Sans Unicode"/>
                <a:cs typeface="Lucida Sans Unicode"/>
              </a:rPr>
              <a:t>ser </a:t>
            </a:r>
            <a:r>
              <a:rPr sz="2100" spc="10" dirty="0">
                <a:latin typeface="Lucida Sans Unicode"/>
                <a:cs typeface="Lucida Sans Unicode"/>
              </a:rPr>
              <a:t> </a:t>
            </a:r>
            <a:r>
              <a:rPr sz="2100" spc="15" dirty="0">
                <a:latin typeface="Lucida Sans Unicode"/>
                <a:cs typeface="Lucida Sans Unicode"/>
              </a:rPr>
              <a:t>mínimamente </a:t>
            </a:r>
            <a:r>
              <a:rPr sz="2100" spc="5" dirty="0">
                <a:latin typeface="Lucida Sans Unicode"/>
                <a:cs typeface="Lucida Sans Unicode"/>
              </a:rPr>
              <a:t>cubierta por </a:t>
            </a:r>
            <a:r>
              <a:rPr sz="2100" spc="-30" dirty="0">
                <a:latin typeface="Lucida Sans Unicode"/>
                <a:cs typeface="Lucida Sans Unicode"/>
              </a:rPr>
              <a:t>los </a:t>
            </a:r>
            <a:r>
              <a:rPr sz="2100" spc="-5" dirty="0">
                <a:latin typeface="Lucida Sans Unicode"/>
                <a:cs typeface="Lucida Sans Unicode"/>
              </a:rPr>
              <a:t>agentes </a:t>
            </a:r>
            <a:r>
              <a:rPr sz="2100" spc="-10" dirty="0">
                <a:latin typeface="Lucida Sans Unicode"/>
                <a:cs typeface="Lucida Sans Unicode"/>
              </a:rPr>
              <a:t>del seguro </a:t>
            </a:r>
            <a:r>
              <a:rPr sz="2100" spc="-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nacional</a:t>
            </a:r>
            <a:r>
              <a:rPr sz="2100" spc="-40" dirty="0">
                <a:latin typeface="Lucida Sans Unicode"/>
                <a:cs typeface="Lucida Sans Unicode"/>
              </a:rPr>
              <a:t> </a:t>
            </a:r>
            <a:r>
              <a:rPr sz="2100" spc="5" dirty="0">
                <a:latin typeface="Lucida Sans Unicode"/>
                <a:cs typeface="Lucida Sans Unicode"/>
              </a:rPr>
              <a:t>de</a:t>
            </a:r>
            <a:r>
              <a:rPr sz="2100" spc="-35" dirty="0">
                <a:latin typeface="Lucida Sans Unicode"/>
                <a:cs typeface="Lucida Sans Unicode"/>
              </a:rPr>
              <a:t> </a:t>
            </a:r>
            <a:r>
              <a:rPr sz="2100" spc="-15" dirty="0">
                <a:latin typeface="Lucida Sans Unicode"/>
                <a:cs typeface="Lucida Sans Unicode"/>
              </a:rPr>
              <a:t>salud.</a:t>
            </a:r>
            <a:endParaRPr sz="21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400" dirty="0">
              <a:latin typeface="Lucida Sans Unicode"/>
              <a:cs typeface="Lucida Sans Unicode"/>
            </a:endParaRPr>
          </a:p>
          <a:p>
            <a:pPr marR="65405" algn="ctr">
              <a:lnSpc>
                <a:spcPct val="100000"/>
              </a:lnSpc>
            </a:pPr>
            <a:r>
              <a:rPr sz="2100" b="1" spc="-5" dirty="0">
                <a:latin typeface="Tahoma"/>
                <a:cs typeface="Tahoma"/>
              </a:rPr>
              <a:t>EVOLUCIÓN </a:t>
            </a:r>
            <a:r>
              <a:rPr sz="2100" b="1" spc="-100" dirty="0">
                <a:latin typeface="Tahoma"/>
                <a:cs typeface="Tahoma"/>
              </a:rPr>
              <a:t>Y</a:t>
            </a:r>
            <a:r>
              <a:rPr sz="2100" b="1" spc="-5" dirty="0">
                <a:latin typeface="Tahoma"/>
                <a:cs typeface="Tahoma"/>
              </a:rPr>
              <a:t> </a:t>
            </a:r>
            <a:r>
              <a:rPr sz="2100" b="1" spc="-15" dirty="0">
                <a:latin typeface="Tahoma"/>
                <a:cs typeface="Tahoma"/>
              </a:rPr>
              <a:t>AMPLIACIÓN</a:t>
            </a:r>
            <a:endParaRPr sz="21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600" dirty="0">
              <a:latin typeface="Tahoma"/>
              <a:cs typeface="Tahoma"/>
            </a:endParaRPr>
          </a:p>
          <a:p>
            <a:pPr marL="12700" marR="5080" algn="just">
              <a:lnSpc>
                <a:spcPct val="124600"/>
              </a:lnSpc>
              <a:spcBef>
                <a:spcPts val="5"/>
              </a:spcBef>
            </a:pPr>
            <a:r>
              <a:rPr sz="2100" spc="-10" dirty="0">
                <a:latin typeface="Lucida Sans Unicode"/>
                <a:cs typeface="Lucida Sans Unicode"/>
              </a:rPr>
              <a:t>a) </a:t>
            </a:r>
            <a:r>
              <a:rPr sz="2100" spc="-5" dirty="0">
                <a:latin typeface="Lucida Sans Unicode"/>
                <a:cs typeface="Lucida Sans Unicode"/>
              </a:rPr>
              <a:t>El </a:t>
            </a:r>
            <a:r>
              <a:rPr sz="2100" spc="5" dirty="0">
                <a:latin typeface="Lucida Sans Unicode"/>
                <a:cs typeface="Lucida Sans Unicode"/>
              </a:rPr>
              <a:t>entonces Ministerio de </a:t>
            </a:r>
            <a:r>
              <a:rPr sz="2100" spc="10" dirty="0">
                <a:latin typeface="Lucida Sans Unicode"/>
                <a:cs typeface="Lucida Sans Unicode"/>
              </a:rPr>
              <a:t>Salud </a:t>
            </a:r>
            <a:r>
              <a:rPr sz="2100" spc="-40" dirty="0">
                <a:latin typeface="Lucida Sans Unicode"/>
                <a:cs typeface="Lucida Sans Unicode"/>
              </a:rPr>
              <a:t>y </a:t>
            </a:r>
            <a:r>
              <a:rPr sz="2100" spc="-30" dirty="0">
                <a:latin typeface="Lucida Sans Unicode"/>
                <a:cs typeface="Lucida Sans Unicode"/>
              </a:rPr>
              <a:t>Acción </a:t>
            </a:r>
            <a:r>
              <a:rPr sz="2100" spc="-5" dirty="0">
                <a:latin typeface="Lucida Sans Unicode"/>
                <a:cs typeface="Lucida Sans Unicode"/>
              </a:rPr>
              <a:t>Social 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expidió</a:t>
            </a:r>
            <a:r>
              <a:rPr sz="2100" spc="-25" dirty="0">
                <a:latin typeface="Lucida Sans Unicode"/>
                <a:cs typeface="Lucida Sans Unicode"/>
              </a:rPr>
              <a:t> </a:t>
            </a:r>
            <a:r>
              <a:rPr sz="2100" spc="-15" dirty="0">
                <a:latin typeface="Lucida Sans Unicode"/>
                <a:cs typeface="Lucida Sans Unicode"/>
              </a:rPr>
              <a:t>la</a:t>
            </a:r>
            <a:r>
              <a:rPr sz="2100" spc="63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resolución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b="1" spc="-140" dirty="0">
                <a:latin typeface="Tahoma"/>
                <a:cs typeface="Tahoma"/>
              </a:rPr>
              <a:t>247/96</a:t>
            </a:r>
            <a:r>
              <a:rPr sz="2100" b="1" spc="-135" dirty="0">
                <a:latin typeface="Tahoma"/>
                <a:cs typeface="Tahoma"/>
              </a:rPr>
              <a:t> </a:t>
            </a:r>
            <a:r>
              <a:rPr sz="2100" spc="5" dirty="0">
                <a:latin typeface="Lucida Sans Unicode"/>
                <a:cs typeface="Lucida Sans Unicode"/>
              </a:rPr>
              <a:t>(B.O.</a:t>
            </a:r>
            <a:r>
              <a:rPr sz="2100" spc="10" dirty="0">
                <a:latin typeface="Lucida Sans Unicode"/>
                <a:cs typeface="Lucida Sans Unicode"/>
              </a:rPr>
              <a:t> </a:t>
            </a:r>
            <a:r>
              <a:rPr sz="2100" spc="-125" dirty="0">
                <a:latin typeface="Lucida Sans Unicode"/>
                <a:cs typeface="Lucida Sans Unicode"/>
              </a:rPr>
              <a:t>29/5/1996) 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fijando</a:t>
            </a:r>
            <a:r>
              <a:rPr sz="2100" spc="-40" dirty="0">
                <a:latin typeface="Lucida Sans Unicode"/>
                <a:cs typeface="Lucida Sans Unicode"/>
              </a:rPr>
              <a:t> </a:t>
            </a:r>
            <a:r>
              <a:rPr sz="2100" spc="-15" dirty="0">
                <a:latin typeface="Lucida Sans Unicode"/>
                <a:cs typeface="Lucida Sans Unicode"/>
              </a:rPr>
              <a:t>el</a:t>
            </a:r>
            <a:r>
              <a:rPr sz="2100" spc="-35" dirty="0">
                <a:latin typeface="Lucida Sans Unicode"/>
                <a:cs typeface="Lucida Sans Unicode"/>
              </a:rPr>
              <a:t> </a:t>
            </a:r>
            <a:r>
              <a:rPr sz="2100" spc="15" dirty="0">
                <a:latin typeface="Lucida Sans Unicode"/>
                <a:cs typeface="Lucida Sans Unicode"/>
              </a:rPr>
              <a:t>Piso</a:t>
            </a:r>
            <a:r>
              <a:rPr sz="2100" spc="-40" dirty="0">
                <a:latin typeface="Lucida Sans Unicode"/>
                <a:cs typeface="Lucida Sans Unicode"/>
              </a:rPr>
              <a:t> </a:t>
            </a:r>
            <a:r>
              <a:rPr sz="2100" spc="10" dirty="0">
                <a:latin typeface="Lucida Sans Unicode"/>
                <a:cs typeface="Lucida Sans Unicode"/>
              </a:rPr>
              <a:t>Prestacional.</a:t>
            </a:r>
            <a:endParaRPr sz="2100" dirty="0">
              <a:latin typeface="Lucida Sans Unicode"/>
              <a:cs typeface="Lucida Sans Unicode"/>
            </a:endParaRPr>
          </a:p>
          <a:p>
            <a:pPr marL="12700" algn="just">
              <a:lnSpc>
                <a:spcPct val="100000"/>
              </a:lnSpc>
              <a:spcBef>
                <a:spcPts val="620"/>
              </a:spcBef>
            </a:pPr>
            <a:r>
              <a:rPr sz="2100" spc="-5" dirty="0">
                <a:latin typeface="Lucida Sans Unicode"/>
                <a:cs typeface="Lucida Sans Unicode"/>
              </a:rPr>
              <a:t>Lo</a:t>
            </a:r>
            <a:r>
              <a:rPr sz="2100" spc="-4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propio</a:t>
            </a:r>
            <a:r>
              <a:rPr sz="2100" spc="-40" dirty="0">
                <a:latin typeface="Lucida Sans Unicode"/>
                <a:cs typeface="Lucida Sans Unicode"/>
              </a:rPr>
              <a:t> </a:t>
            </a:r>
            <a:r>
              <a:rPr sz="2100" spc="-15" dirty="0">
                <a:latin typeface="Lucida Sans Unicode"/>
                <a:cs typeface="Lucida Sans Unicode"/>
              </a:rPr>
              <a:t>la</a:t>
            </a:r>
            <a:r>
              <a:rPr sz="2100" spc="-3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Res</a:t>
            </a:r>
            <a:r>
              <a:rPr sz="2100" spc="-40" dirty="0">
                <a:latin typeface="Lucida Sans Unicode"/>
                <a:cs typeface="Lucida Sans Unicode"/>
              </a:rPr>
              <a:t> </a:t>
            </a:r>
            <a:r>
              <a:rPr sz="2100" spc="-120" dirty="0">
                <a:latin typeface="Lucida Sans Unicode"/>
                <a:cs typeface="Lucida Sans Unicode"/>
              </a:rPr>
              <a:t>939/2000</a:t>
            </a:r>
            <a:r>
              <a:rPr sz="2100" spc="-35" dirty="0">
                <a:latin typeface="Lucida Sans Unicode"/>
                <a:cs typeface="Lucida Sans Unicode"/>
              </a:rPr>
              <a:t> </a:t>
            </a:r>
            <a:r>
              <a:rPr sz="2100" spc="5" dirty="0">
                <a:latin typeface="Lucida Sans Unicode"/>
                <a:cs typeface="Lucida Sans Unicode"/>
              </a:rPr>
              <a:t>(B.O.</a:t>
            </a:r>
            <a:r>
              <a:rPr sz="2100" spc="-40" dirty="0">
                <a:latin typeface="Lucida Sans Unicode"/>
                <a:cs typeface="Lucida Sans Unicode"/>
              </a:rPr>
              <a:t> </a:t>
            </a:r>
            <a:r>
              <a:rPr sz="2100" spc="-125" dirty="0">
                <a:latin typeface="Lucida Sans Unicode"/>
                <a:cs typeface="Lucida Sans Unicode"/>
              </a:rPr>
              <a:t>7/11/2000)</a:t>
            </a:r>
            <a:endParaRPr sz="21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 dirty="0">
              <a:latin typeface="Lucida Sans Unicode"/>
              <a:cs typeface="Lucida Sans Unicode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100" spc="-40" dirty="0">
                <a:latin typeface="Lucida Sans Unicode"/>
                <a:cs typeface="Lucida Sans Unicode"/>
              </a:rPr>
              <a:t>b</a:t>
            </a:r>
            <a:r>
              <a:rPr sz="2100" spc="-65" dirty="0">
                <a:latin typeface="Lucida Sans Unicode"/>
                <a:cs typeface="Lucida Sans Unicode"/>
              </a:rPr>
              <a:t>)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b="1" spc="-145" dirty="0">
                <a:latin typeface="Tahoma"/>
                <a:cs typeface="Tahoma"/>
              </a:rPr>
              <a:t>R</a:t>
            </a:r>
            <a:r>
              <a:rPr sz="2100" b="1" spc="-15" dirty="0">
                <a:latin typeface="Tahoma"/>
                <a:cs typeface="Tahoma"/>
              </a:rPr>
              <a:t>e</a:t>
            </a:r>
            <a:r>
              <a:rPr sz="2100" b="1" spc="-40" dirty="0">
                <a:latin typeface="Tahoma"/>
                <a:cs typeface="Tahoma"/>
              </a:rPr>
              <a:t>s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b="1" spc="-145" dirty="0">
                <a:latin typeface="Tahoma"/>
                <a:cs typeface="Tahoma"/>
              </a:rPr>
              <a:t>1991</a:t>
            </a:r>
            <a:r>
              <a:rPr sz="2100" b="1" spc="-350" dirty="0">
                <a:latin typeface="Tahoma"/>
                <a:cs typeface="Tahoma"/>
              </a:rPr>
              <a:t>/</a:t>
            </a:r>
            <a:r>
              <a:rPr sz="2100" b="1" spc="-145" dirty="0">
                <a:latin typeface="Tahoma"/>
                <a:cs typeface="Tahoma"/>
              </a:rPr>
              <a:t>200</a:t>
            </a:r>
            <a:r>
              <a:rPr sz="2100" b="1" spc="-140" dirty="0">
                <a:latin typeface="Tahoma"/>
                <a:cs typeface="Tahoma"/>
              </a:rPr>
              <a:t>5</a:t>
            </a:r>
            <a:r>
              <a:rPr sz="2100" b="1" spc="-70" dirty="0">
                <a:latin typeface="Tahoma"/>
                <a:cs typeface="Tahoma"/>
              </a:rPr>
              <a:t> </a:t>
            </a:r>
            <a:r>
              <a:rPr sz="2100" spc="-70" dirty="0">
                <a:latin typeface="Lucida Sans Unicode"/>
                <a:cs typeface="Lucida Sans Unicode"/>
              </a:rPr>
              <a:t>(</a:t>
            </a:r>
            <a:r>
              <a:rPr sz="2100" spc="145" dirty="0">
                <a:latin typeface="Lucida Sans Unicode"/>
                <a:cs typeface="Lucida Sans Unicode"/>
              </a:rPr>
              <a:t>B</a:t>
            </a:r>
            <a:r>
              <a:rPr sz="2100" spc="-114" dirty="0">
                <a:latin typeface="Lucida Sans Unicode"/>
                <a:cs typeface="Lucida Sans Unicode"/>
              </a:rPr>
              <a:t>.</a:t>
            </a:r>
            <a:r>
              <a:rPr sz="2100" dirty="0">
                <a:latin typeface="Lucida Sans Unicode"/>
                <a:cs typeface="Lucida Sans Unicode"/>
              </a:rPr>
              <a:t>O</a:t>
            </a:r>
            <a:r>
              <a:rPr sz="2100" spc="-110" dirty="0">
                <a:latin typeface="Lucida Sans Unicode"/>
                <a:cs typeface="Lucida Sans Unicode"/>
              </a:rPr>
              <a:t>.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135" dirty="0">
                <a:latin typeface="Lucida Sans Unicode"/>
                <a:cs typeface="Lucida Sans Unicode"/>
              </a:rPr>
              <a:t>5</a:t>
            </a:r>
            <a:r>
              <a:rPr sz="2100" spc="-335" dirty="0">
                <a:latin typeface="Lucida Sans Unicode"/>
                <a:cs typeface="Lucida Sans Unicode"/>
              </a:rPr>
              <a:t>/</a:t>
            </a:r>
            <a:r>
              <a:rPr sz="2100" spc="-135" dirty="0">
                <a:latin typeface="Lucida Sans Unicode"/>
                <a:cs typeface="Lucida Sans Unicode"/>
              </a:rPr>
              <a:t>01</a:t>
            </a:r>
            <a:r>
              <a:rPr sz="2100" spc="-335" dirty="0">
                <a:latin typeface="Lucida Sans Unicode"/>
                <a:cs typeface="Lucida Sans Unicode"/>
              </a:rPr>
              <a:t>/</a:t>
            </a:r>
            <a:r>
              <a:rPr sz="2100" spc="-135" dirty="0">
                <a:latin typeface="Lucida Sans Unicode"/>
                <a:cs typeface="Lucida Sans Unicode"/>
              </a:rPr>
              <a:t>2006</a:t>
            </a:r>
            <a:r>
              <a:rPr sz="2100" spc="-70" dirty="0">
                <a:latin typeface="Lucida Sans Unicode"/>
                <a:cs typeface="Lucida Sans Unicode"/>
              </a:rPr>
              <a:t>)</a:t>
            </a:r>
            <a:r>
              <a:rPr sz="2100" spc="-110" dirty="0">
                <a:latin typeface="Lucida Sans Unicode"/>
                <a:cs typeface="Lucida Sans Unicode"/>
              </a:rPr>
              <a:t>.</a:t>
            </a:r>
            <a:endParaRPr sz="21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 dirty="0">
              <a:latin typeface="Lucida Sans Unicode"/>
              <a:cs typeface="Lucida Sans Unicode"/>
            </a:endParaRPr>
          </a:p>
          <a:p>
            <a:pPr marL="12700" marR="563245" algn="just">
              <a:lnSpc>
                <a:spcPct val="124600"/>
              </a:lnSpc>
            </a:pPr>
            <a:r>
              <a:rPr sz="2100" spc="-50" dirty="0">
                <a:latin typeface="Lucida Sans Unicode"/>
                <a:cs typeface="Lucida Sans Unicode"/>
              </a:rPr>
              <a:t>c) </a:t>
            </a:r>
            <a:r>
              <a:rPr sz="2100" b="1" spc="-30" dirty="0">
                <a:latin typeface="Tahoma"/>
                <a:cs typeface="Tahoma"/>
              </a:rPr>
              <a:t>Res. </a:t>
            </a:r>
            <a:r>
              <a:rPr sz="2100" b="1" spc="-130" dirty="0">
                <a:latin typeface="Tahoma"/>
                <a:cs typeface="Tahoma"/>
              </a:rPr>
              <a:t>201/2002 </a:t>
            </a:r>
            <a:r>
              <a:rPr sz="2100" spc="5" dirty="0">
                <a:latin typeface="Lucida Sans Unicode"/>
                <a:cs typeface="Lucida Sans Unicode"/>
              </a:rPr>
              <a:t>(B.O. </a:t>
            </a:r>
            <a:r>
              <a:rPr sz="2100" spc="-125" dirty="0">
                <a:latin typeface="Lucida Sans Unicode"/>
                <a:cs typeface="Lucida Sans Unicode"/>
              </a:rPr>
              <a:t>19/4/2002), </a:t>
            </a:r>
            <a:r>
              <a:rPr sz="2100" spc="10" dirty="0">
                <a:latin typeface="Lucida Sans Unicode"/>
                <a:cs typeface="Lucida Sans Unicode"/>
              </a:rPr>
              <a:t>que </a:t>
            </a:r>
            <a:r>
              <a:rPr sz="2100" spc="25" dirty="0">
                <a:latin typeface="Lucida Sans Unicode"/>
                <a:cs typeface="Lucida Sans Unicode"/>
              </a:rPr>
              <a:t>aprueba </a:t>
            </a:r>
            <a:r>
              <a:rPr sz="2100" spc="-650" dirty="0">
                <a:latin typeface="Lucida Sans Unicode"/>
                <a:cs typeface="Lucida Sans Unicode"/>
              </a:rPr>
              <a:t> </a:t>
            </a:r>
            <a:r>
              <a:rPr sz="2100" spc="-15" dirty="0">
                <a:latin typeface="Lucida Sans Unicode"/>
                <a:cs typeface="Lucida Sans Unicode"/>
              </a:rPr>
              <a:t>el</a:t>
            </a:r>
            <a:r>
              <a:rPr sz="2100" spc="-40" dirty="0">
                <a:latin typeface="Lucida Sans Unicode"/>
                <a:cs typeface="Lucida Sans Unicode"/>
              </a:rPr>
              <a:t> </a:t>
            </a:r>
            <a:r>
              <a:rPr sz="2100" spc="25" dirty="0">
                <a:latin typeface="Lucida Sans Unicode"/>
                <a:cs typeface="Lucida Sans Unicode"/>
              </a:rPr>
              <a:t>Programa</a:t>
            </a:r>
            <a:r>
              <a:rPr sz="2100" spc="-35" dirty="0">
                <a:latin typeface="Lucida Sans Unicode"/>
                <a:cs typeface="Lucida Sans Unicode"/>
              </a:rPr>
              <a:t> </a:t>
            </a:r>
            <a:r>
              <a:rPr sz="2100" spc="15" dirty="0">
                <a:latin typeface="Lucida Sans Unicode"/>
                <a:cs typeface="Lucida Sans Unicode"/>
              </a:rPr>
              <a:t>Médico</a:t>
            </a:r>
            <a:r>
              <a:rPr sz="2100" spc="-40" dirty="0">
                <a:latin typeface="Lucida Sans Unicode"/>
                <a:cs typeface="Lucida Sans Unicode"/>
              </a:rPr>
              <a:t> </a:t>
            </a:r>
            <a:r>
              <a:rPr sz="2100" spc="-10" dirty="0">
                <a:latin typeface="Lucida Sans Unicode"/>
                <a:cs typeface="Lucida Sans Unicode"/>
              </a:rPr>
              <a:t>Obligatorio</a:t>
            </a:r>
            <a:r>
              <a:rPr sz="2100" spc="-35" dirty="0">
                <a:latin typeface="Lucida Sans Unicode"/>
                <a:cs typeface="Lucida Sans Unicode"/>
              </a:rPr>
              <a:t> </a:t>
            </a:r>
            <a:r>
              <a:rPr sz="2100" spc="5" dirty="0">
                <a:latin typeface="Lucida Sans Unicode"/>
                <a:cs typeface="Lucida Sans Unicode"/>
              </a:rPr>
              <a:t>de</a:t>
            </a:r>
            <a:endParaRPr sz="2100" dirty="0">
              <a:latin typeface="Lucida Sans Unicode"/>
              <a:cs typeface="Lucida Sans Unicode"/>
            </a:endParaRPr>
          </a:p>
          <a:p>
            <a:pPr marL="12700" algn="just">
              <a:lnSpc>
                <a:spcPct val="100000"/>
              </a:lnSpc>
              <a:spcBef>
                <a:spcPts val="620"/>
              </a:spcBef>
            </a:pPr>
            <a:r>
              <a:rPr sz="2100" spc="5" dirty="0">
                <a:latin typeface="Lucida Sans Unicode"/>
                <a:cs typeface="Lucida Sans Unicode"/>
              </a:rPr>
              <a:t>Emergencia</a:t>
            </a:r>
            <a:r>
              <a:rPr sz="2100" spc="-50" dirty="0">
                <a:latin typeface="Lucida Sans Unicode"/>
                <a:cs typeface="Lucida Sans Unicode"/>
              </a:rPr>
              <a:t> </a:t>
            </a:r>
            <a:r>
              <a:rPr sz="2100" spc="30" dirty="0">
                <a:latin typeface="Lucida Sans Unicode"/>
                <a:cs typeface="Lucida Sans Unicode"/>
              </a:rPr>
              <a:t>(PMOE).</a:t>
            </a:r>
            <a:endParaRPr sz="21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42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356" y="4349252"/>
            <a:ext cx="74188" cy="741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356" y="6612006"/>
            <a:ext cx="74188" cy="741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356" y="7488359"/>
            <a:ext cx="74188" cy="7418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73753" y="4201028"/>
            <a:ext cx="6462395" cy="465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6375">
              <a:lnSpc>
                <a:spcPct val="115999"/>
              </a:lnSpc>
              <a:spcBef>
                <a:spcPts val="100"/>
              </a:spcBef>
            </a:pPr>
            <a:r>
              <a:rPr sz="1600" b="1" spc="-10" dirty="0">
                <a:latin typeface="Tahoma"/>
                <a:cs typeface="Tahoma"/>
              </a:rPr>
              <a:t>Ley </a:t>
            </a:r>
            <a:r>
              <a:rPr sz="1600" b="1" spc="-95" dirty="0">
                <a:latin typeface="Tahoma"/>
                <a:cs typeface="Tahoma"/>
              </a:rPr>
              <a:t>24.455 </a:t>
            </a:r>
            <a:r>
              <a:rPr sz="1600" spc="-20" dirty="0">
                <a:latin typeface="Lucida Sans Unicode"/>
                <a:cs typeface="Lucida Sans Unicode"/>
              </a:rPr>
              <a:t>(B.O. </a:t>
            </a:r>
            <a:r>
              <a:rPr sz="1600" spc="-125" dirty="0">
                <a:latin typeface="Lucida Sans Unicode"/>
                <a:cs typeface="Lucida Sans Unicode"/>
              </a:rPr>
              <a:t>8/03/1995) </a:t>
            </a:r>
            <a:r>
              <a:rPr sz="1600" spc="-10" dirty="0">
                <a:latin typeface="Lucida Sans Unicode"/>
                <a:cs typeface="Lucida Sans Unicode"/>
              </a:rPr>
              <a:t>que </a:t>
            </a:r>
            <a:r>
              <a:rPr sz="1600" spc="-25" dirty="0">
                <a:latin typeface="Lucida Sans Unicode"/>
                <a:cs typeface="Lucida Sans Unicode"/>
              </a:rPr>
              <a:t>incorporó como prestaciones </a:t>
            </a:r>
            <a:r>
              <a:rPr sz="1600" spc="-20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obligatorias </a:t>
            </a:r>
            <a:r>
              <a:rPr sz="1600" spc="-30" dirty="0">
                <a:latin typeface="Lucida Sans Unicode"/>
                <a:cs typeface="Lucida Sans Unicode"/>
              </a:rPr>
              <a:t>la </a:t>
            </a:r>
            <a:r>
              <a:rPr sz="1600" spc="-15" dirty="0">
                <a:latin typeface="Lucida Sans Unicode"/>
                <a:cs typeface="Lucida Sans Unicode"/>
              </a:rPr>
              <a:t>cobertura </a:t>
            </a:r>
            <a:r>
              <a:rPr sz="1600" spc="-5" dirty="0">
                <a:latin typeface="Lucida Sans Unicode"/>
                <a:cs typeface="Lucida Sans Unicode"/>
              </a:rPr>
              <a:t>para </a:t>
            </a:r>
            <a:r>
              <a:rPr sz="1600" spc="-45" dirty="0">
                <a:latin typeface="Lucida Sans Unicode"/>
                <a:cs typeface="Lucida Sans Unicode"/>
              </a:rPr>
              <a:t>los </a:t>
            </a:r>
            <a:r>
              <a:rPr sz="1600" spc="-20" dirty="0">
                <a:latin typeface="Lucida Sans Unicode"/>
                <a:cs typeface="Lucida Sans Unicode"/>
              </a:rPr>
              <a:t>tratamientos </a:t>
            </a:r>
            <a:r>
              <a:rPr sz="1600" spc="-40" dirty="0">
                <a:latin typeface="Lucida Sans Unicode"/>
                <a:cs typeface="Lucida Sans Unicode"/>
              </a:rPr>
              <a:t>médicos, </a:t>
            </a:r>
            <a:r>
              <a:rPr sz="1600" spc="-3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p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60" dirty="0">
                <a:latin typeface="Lucida Sans Unicode"/>
                <a:cs typeface="Lucida Sans Unicode"/>
              </a:rPr>
              <a:t>ic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60" dirty="0">
                <a:latin typeface="Lucida Sans Unicode"/>
                <a:cs typeface="Lucida Sans Unicode"/>
              </a:rPr>
              <a:t>l</a:t>
            </a:r>
            <a:r>
              <a:rPr sz="1600" spc="-20" dirty="0">
                <a:latin typeface="Lucida Sans Unicode"/>
                <a:cs typeface="Lucida Sans Unicode"/>
              </a:rPr>
              <a:t>ó</a:t>
            </a:r>
            <a:r>
              <a:rPr sz="1600" spc="-125" dirty="0">
                <a:latin typeface="Lucida Sans Unicode"/>
                <a:cs typeface="Lucida Sans Unicode"/>
              </a:rPr>
              <a:t>g</a:t>
            </a:r>
            <a:r>
              <a:rPr sz="1600" spc="-60" dirty="0">
                <a:latin typeface="Lucida Sans Unicode"/>
                <a:cs typeface="Lucida Sans Unicode"/>
              </a:rPr>
              <a:t>ic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y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50" dirty="0">
                <a:latin typeface="Lucida Sans Unicode"/>
                <a:cs typeface="Lucida Sans Unicode"/>
              </a:rPr>
              <a:t>f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" dirty="0">
                <a:latin typeface="Lucida Sans Unicode"/>
                <a:cs typeface="Lucida Sans Unicode"/>
              </a:rPr>
              <a:t>rm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60" dirty="0">
                <a:latin typeface="Lucida Sans Unicode"/>
                <a:cs typeface="Lucida Sans Unicode"/>
              </a:rPr>
              <a:t>c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60" dirty="0">
                <a:latin typeface="Lucida Sans Unicode"/>
                <a:cs typeface="Lucida Sans Unicode"/>
              </a:rPr>
              <a:t>l</a:t>
            </a:r>
            <a:r>
              <a:rPr sz="1600" spc="-20" dirty="0">
                <a:latin typeface="Lucida Sans Unicode"/>
                <a:cs typeface="Lucida Sans Unicode"/>
              </a:rPr>
              <a:t>ó</a:t>
            </a:r>
            <a:r>
              <a:rPr sz="1600" spc="-125" dirty="0">
                <a:latin typeface="Lucida Sans Unicode"/>
                <a:cs typeface="Lucida Sans Unicode"/>
              </a:rPr>
              <a:t>g</a:t>
            </a:r>
            <a:r>
              <a:rPr sz="1600" spc="-60" dirty="0">
                <a:latin typeface="Lucida Sans Unicode"/>
                <a:cs typeface="Lucida Sans Unicode"/>
              </a:rPr>
              <a:t>ic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60" dirty="0">
                <a:latin typeface="Lucida Sans Unicode"/>
                <a:cs typeface="Lucida Sans Unicode"/>
              </a:rPr>
              <a:t>l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p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60" dirty="0">
                <a:latin typeface="Lucida Sans Unicode"/>
                <a:cs typeface="Lucida Sans Unicode"/>
              </a:rPr>
              <a:t>i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50" dirty="0">
                <a:latin typeface="Lucida Sans Unicode"/>
                <a:cs typeface="Lucida Sans Unicode"/>
              </a:rPr>
              <a:t>f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60" dirty="0">
                <a:latin typeface="Lucida Sans Unicode"/>
                <a:cs typeface="Lucida Sans Unicode"/>
              </a:rPr>
              <a:t>c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p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" dirty="0">
                <a:latin typeface="Lucida Sans Unicode"/>
                <a:cs typeface="Lucida Sans Unicode"/>
              </a:rPr>
              <a:t>r  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60" dirty="0">
                <a:latin typeface="Lucida Sans Unicode"/>
                <a:cs typeface="Lucida Sans Unicode"/>
              </a:rPr>
              <a:t>l</a:t>
            </a:r>
            <a:r>
              <a:rPr sz="1600" spc="-125" dirty="0">
                <a:latin typeface="Lucida Sans Unicode"/>
                <a:cs typeface="Lucida Sans Unicode"/>
              </a:rPr>
              <a:t>g</a:t>
            </a:r>
            <a:r>
              <a:rPr sz="1600" spc="-15" dirty="0">
                <a:latin typeface="Lucida Sans Unicode"/>
                <a:cs typeface="Lucida Sans Unicode"/>
              </a:rPr>
              <a:t>un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60" dirty="0">
                <a:latin typeface="Lucida Sans Unicode"/>
                <a:cs typeface="Lucida Sans Unicode"/>
              </a:rPr>
              <a:t>l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30" dirty="0">
                <a:latin typeface="Lucida Sans Unicode"/>
                <a:cs typeface="Lucida Sans Unicode"/>
              </a:rPr>
              <a:t>v</a:t>
            </a:r>
            <a:r>
              <a:rPr sz="1600" spc="-60" dirty="0">
                <a:latin typeface="Lucida Sans Unicode"/>
                <a:cs typeface="Lucida Sans Unicode"/>
              </a:rPr>
              <a:t>i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-15" dirty="0">
                <a:latin typeface="Lucida Sans Unicode"/>
                <a:cs typeface="Lucida Sans Unicode"/>
              </a:rPr>
              <a:t>u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5" dirty="0">
                <a:latin typeface="Lucida Sans Unicode"/>
                <a:cs typeface="Lucida Sans Unicode"/>
              </a:rPr>
              <a:t>hu</a:t>
            </a:r>
            <a:r>
              <a:rPr sz="1600" spc="-5" dirty="0">
                <a:latin typeface="Lucida Sans Unicode"/>
                <a:cs typeface="Lucida Sans Unicode"/>
              </a:rPr>
              <a:t>m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y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60" dirty="0">
                <a:latin typeface="Lucida Sans Unicode"/>
                <a:cs typeface="Lucida Sans Unicode"/>
              </a:rPr>
              <a:t>l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q</a:t>
            </a:r>
            <a:r>
              <a:rPr sz="1600" spc="-15" dirty="0">
                <a:latin typeface="Lucida Sans Unicode"/>
                <a:cs typeface="Lucida Sans Unicode"/>
              </a:rPr>
              <a:t>u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p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60" dirty="0">
                <a:latin typeface="Lucida Sans Unicode"/>
                <a:cs typeface="Lucida Sans Unicode"/>
              </a:rPr>
              <a:t>c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60" dirty="0">
                <a:latin typeface="Lucida Sans Unicode"/>
                <a:cs typeface="Lucida Sans Unicode"/>
              </a:rPr>
              <a:t>l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60" dirty="0">
                <a:latin typeface="Lucida Sans Unicode"/>
                <a:cs typeface="Lucida Sans Unicode"/>
              </a:rPr>
              <a:t>í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" dirty="0">
                <a:latin typeface="Lucida Sans Unicode"/>
                <a:cs typeface="Lucida Sans Unicode"/>
              </a:rPr>
              <a:t>m</a:t>
            </a:r>
            <a:r>
              <a:rPr sz="1600" spc="5" dirty="0">
                <a:latin typeface="Lucida Sans Unicode"/>
                <a:cs typeface="Lucida Sans Unicode"/>
              </a:rPr>
              <a:t>e  </a:t>
            </a:r>
            <a:r>
              <a:rPr sz="1600" spc="-10" dirty="0">
                <a:latin typeface="Lucida Sans Unicode"/>
                <a:cs typeface="Lucida Sans Unicode"/>
              </a:rPr>
              <a:t>de </a:t>
            </a:r>
            <a:r>
              <a:rPr sz="1600" spc="-30" dirty="0">
                <a:latin typeface="Lucida Sans Unicode"/>
                <a:cs typeface="Lucida Sans Unicode"/>
              </a:rPr>
              <a:t>inmunodeficiencia </a:t>
            </a:r>
            <a:r>
              <a:rPr sz="1600" spc="-25" dirty="0">
                <a:latin typeface="Lucida Sans Unicode"/>
                <a:cs typeface="Lucida Sans Unicode"/>
              </a:rPr>
              <a:t>adquirida </a:t>
            </a:r>
            <a:r>
              <a:rPr sz="1600" spc="-40" dirty="0">
                <a:latin typeface="Lucida Sans Unicode"/>
                <a:cs typeface="Lucida Sans Unicode"/>
              </a:rPr>
              <a:t>(SIDA) </a:t>
            </a:r>
            <a:r>
              <a:rPr sz="1600" spc="-100" dirty="0">
                <a:latin typeface="Lucida Sans Unicode"/>
                <a:cs typeface="Lucida Sans Unicode"/>
              </a:rPr>
              <a:t>y/o </a:t>
            </a:r>
            <a:r>
              <a:rPr sz="1600" spc="-35" dirty="0">
                <a:latin typeface="Lucida Sans Unicode"/>
                <a:cs typeface="Lucida Sans Unicode"/>
              </a:rPr>
              <a:t>las </a:t>
            </a:r>
            <a:r>
              <a:rPr sz="1600" spc="-15" dirty="0">
                <a:latin typeface="Lucida Sans Unicode"/>
                <a:cs typeface="Lucida Sans Unicode"/>
              </a:rPr>
              <a:t>enfermedades </a:t>
            </a:r>
            <a:r>
              <a:rPr sz="1600" spc="-10" dirty="0">
                <a:latin typeface="Lucida Sans Unicode"/>
                <a:cs typeface="Lucida Sans Unicode"/>
              </a:rPr>
              <a:t> </a:t>
            </a:r>
            <a:r>
              <a:rPr sz="1600" spc="-60" dirty="0">
                <a:latin typeface="Lucida Sans Unicode"/>
                <a:cs typeface="Lucida Sans Unicode"/>
              </a:rPr>
              <a:t>i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-60" dirty="0">
                <a:latin typeface="Lucida Sans Unicode"/>
                <a:cs typeface="Lucida Sans Unicode"/>
              </a:rPr>
              <a:t>c</a:t>
            </a:r>
            <a:r>
              <a:rPr sz="1600" spc="-15" dirty="0">
                <a:latin typeface="Lucida Sans Unicode"/>
                <a:cs typeface="Lucida Sans Unicode"/>
              </a:rPr>
              <a:t>u</a:t>
            </a:r>
            <a:r>
              <a:rPr sz="1600" spc="-5" dirty="0">
                <a:latin typeface="Lucida Sans Unicode"/>
                <a:cs typeface="Lucida Sans Unicode"/>
              </a:rPr>
              <a:t>rr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y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60" dirty="0">
                <a:latin typeface="Lucida Sans Unicode"/>
                <a:cs typeface="Lucida Sans Unicode"/>
              </a:rPr>
              <a:t>l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p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q</a:t>
            </a:r>
            <a:r>
              <a:rPr sz="1600" spc="-15" dirty="0">
                <a:latin typeface="Lucida Sans Unicode"/>
                <a:cs typeface="Lucida Sans Unicode"/>
              </a:rPr>
              <a:t>u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30" dirty="0">
                <a:latin typeface="Lucida Sans Unicode"/>
                <a:cs typeface="Lucida Sans Unicode"/>
              </a:rPr>
              <a:t>p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50" dirty="0">
                <a:latin typeface="Lucida Sans Unicode"/>
                <a:cs typeface="Lucida Sans Unicode"/>
              </a:rPr>
              <a:t>f</a:t>
            </a:r>
            <a:r>
              <a:rPr sz="1600" spc="-60" dirty="0">
                <a:latin typeface="Lucida Sans Unicode"/>
                <a:cs typeface="Lucida Sans Unicode"/>
              </a:rPr>
              <a:t>í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60" dirty="0">
                <a:latin typeface="Lucida Sans Unicode"/>
                <a:cs typeface="Lucida Sans Unicode"/>
              </a:rPr>
              <a:t>ic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5" dirty="0">
                <a:latin typeface="Lucida Sans Unicode"/>
                <a:cs typeface="Lucida Sans Unicode"/>
              </a:rPr>
              <a:t>o  </a:t>
            </a:r>
            <a:r>
              <a:rPr sz="1600" spc="-25" dirty="0">
                <a:latin typeface="Lucida Sans Unicode"/>
                <a:cs typeface="Lucida Sans Unicode"/>
              </a:rPr>
              <a:t>psíquicamente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del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uso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de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estupefacientes;</a:t>
            </a:r>
            <a:endParaRPr sz="16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400">
              <a:latin typeface="Lucida Sans Unicode"/>
              <a:cs typeface="Lucida Sans Unicode"/>
            </a:endParaRPr>
          </a:p>
          <a:p>
            <a:pPr marL="12700" marR="233045">
              <a:lnSpc>
                <a:spcPct val="115999"/>
              </a:lnSpc>
            </a:pPr>
            <a:r>
              <a:rPr sz="1600" b="1" spc="-10" dirty="0">
                <a:latin typeface="Tahoma"/>
                <a:cs typeface="Tahoma"/>
              </a:rPr>
              <a:t>Ley</a:t>
            </a:r>
            <a:r>
              <a:rPr sz="1600" b="1" spc="-55" dirty="0">
                <a:latin typeface="Tahoma"/>
                <a:cs typeface="Tahoma"/>
              </a:rPr>
              <a:t> </a:t>
            </a:r>
            <a:r>
              <a:rPr sz="1600" b="1" spc="-95" dirty="0">
                <a:latin typeface="Tahoma"/>
                <a:cs typeface="Tahoma"/>
              </a:rPr>
              <a:t>26.396</a:t>
            </a:r>
            <a:r>
              <a:rPr sz="1600" b="1" spc="-55" dirty="0">
                <a:latin typeface="Tahoma"/>
                <a:cs typeface="Tahoma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(B.O.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25" dirty="0">
                <a:latin typeface="Lucida Sans Unicode"/>
                <a:cs typeface="Lucida Sans Unicode"/>
              </a:rPr>
              <a:t>3/09/2008)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que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reguló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la</a:t>
            </a:r>
            <a:r>
              <a:rPr sz="1600" spc="-9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prevención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y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control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de </a:t>
            </a:r>
            <a:r>
              <a:rPr sz="1600" spc="-490" dirty="0">
                <a:latin typeface="Lucida Sans Unicode"/>
                <a:cs typeface="Lucida Sans Unicode"/>
              </a:rPr>
              <a:t> </a:t>
            </a:r>
            <a:r>
              <a:rPr sz="1600" spc="-60" dirty="0">
                <a:latin typeface="Lucida Sans Unicode"/>
                <a:cs typeface="Lucida Sans Unicode"/>
              </a:rPr>
              <a:t>l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60" dirty="0">
                <a:latin typeface="Lucida Sans Unicode"/>
                <a:cs typeface="Lucida Sans Unicode"/>
              </a:rPr>
              <a:t>li</a:t>
            </a:r>
            <a:r>
              <a:rPr sz="1600" spc="-5" dirty="0">
                <a:latin typeface="Lucida Sans Unicode"/>
                <a:cs typeface="Lucida Sans Unicode"/>
              </a:rPr>
              <a:t>m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-60" dirty="0">
                <a:latin typeface="Lucida Sans Unicode"/>
                <a:cs typeface="Lucida Sans Unicode"/>
              </a:rPr>
              <a:t>i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85" dirty="0">
                <a:latin typeface="Lucida Sans Unicode"/>
                <a:cs typeface="Lucida Sans Unicode"/>
              </a:rPr>
              <a:t>;</a:t>
            </a:r>
            <a:endParaRPr sz="16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5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23600"/>
              </a:lnSpc>
            </a:pPr>
            <a:r>
              <a:rPr sz="1600" b="1" spc="10" dirty="0">
                <a:latin typeface="Tahoma"/>
                <a:cs typeface="Tahoma"/>
              </a:rPr>
              <a:t>Ley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spc="-70" dirty="0">
                <a:latin typeface="Tahoma"/>
                <a:cs typeface="Tahoma"/>
              </a:rPr>
              <a:t>25.404</a:t>
            </a:r>
            <a:r>
              <a:rPr sz="1600" b="1" spc="-65" dirty="0">
                <a:latin typeface="Tahoma"/>
                <a:cs typeface="Tahoma"/>
              </a:rPr>
              <a:t> </a:t>
            </a:r>
            <a:r>
              <a:rPr sz="1600" spc="5" dirty="0">
                <a:latin typeface="Lucida Sans Unicode"/>
                <a:cs typeface="Lucida Sans Unicode"/>
              </a:rPr>
              <a:t>(B.O.</a:t>
            </a:r>
            <a:r>
              <a:rPr sz="1600" spc="10" dirty="0">
                <a:latin typeface="Lucida Sans Unicode"/>
                <a:cs typeface="Lucida Sans Unicode"/>
              </a:rPr>
              <a:t> </a:t>
            </a:r>
            <a:r>
              <a:rPr sz="1600" spc="-100" dirty="0">
                <a:latin typeface="Lucida Sans Unicode"/>
                <a:cs typeface="Lucida Sans Unicode"/>
              </a:rPr>
              <a:t>3/04/2001)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10" dirty="0">
                <a:latin typeface="Lucida Sans Unicode"/>
                <a:cs typeface="Lucida Sans Unicode"/>
              </a:rPr>
              <a:t>que</a:t>
            </a:r>
            <a:r>
              <a:rPr sz="1600" spc="15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estableció</a:t>
            </a:r>
            <a:r>
              <a:rPr sz="1600" dirty="0">
                <a:latin typeface="Lucida Sans Unicode"/>
                <a:cs typeface="Lucida Sans Unicode"/>
              </a:rPr>
              <a:t> </a:t>
            </a:r>
            <a:r>
              <a:rPr sz="1600" spc="-15" dirty="0">
                <a:latin typeface="Lucida Sans Unicode"/>
                <a:cs typeface="Lucida Sans Unicode"/>
              </a:rPr>
              <a:t>las</a:t>
            </a:r>
            <a:r>
              <a:rPr sz="1600" spc="-1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medidas</a:t>
            </a:r>
            <a:r>
              <a:rPr sz="1600" spc="5" dirty="0">
                <a:latin typeface="Lucida Sans Unicode"/>
                <a:cs typeface="Lucida Sans Unicode"/>
              </a:rPr>
              <a:t> de </a:t>
            </a:r>
            <a:r>
              <a:rPr sz="1600" spc="1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protección </a:t>
            </a:r>
            <a:r>
              <a:rPr sz="1600" spc="-30" dirty="0">
                <a:latin typeface="Lucida Sans Unicode"/>
                <a:cs typeface="Lucida Sans Unicode"/>
              </a:rPr>
              <a:t>y </a:t>
            </a:r>
            <a:r>
              <a:rPr sz="1600" dirty="0">
                <a:latin typeface="Lucida Sans Unicode"/>
                <a:cs typeface="Lucida Sans Unicode"/>
              </a:rPr>
              <a:t>garantía </a:t>
            </a:r>
            <a:r>
              <a:rPr sz="1600" spc="-10" dirty="0">
                <a:latin typeface="Lucida Sans Unicode"/>
                <a:cs typeface="Lucida Sans Unicode"/>
              </a:rPr>
              <a:t>del </a:t>
            </a:r>
            <a:r>
              <a:rPr sz="1600" dirty="0">
                <a:latin typeface="Lucida Sans Unicode"/>
                <a:cs typeface="Lucida Sans Unicode"/>
              </a:rPr>
              <a:t>pleno </a:t>
            </a:r>
            <a:r>
              <a:rPr sz="1600" spc="-10" dirty="0">
                <a:latin typeface="Lucida Sans Unicode"/>
                <a:cs typeface="Lucida Sans Unicode"/>
              </a:rPr>
              <a:t>ejercicio </a:t>
            </a:r>
            <a:r>
              <a:rPr sz="1600" spc="5" dirty="0">
                <a:latin typeface="Lucida Sans Unicode"/>
                <a:cs typeface="Lucida Sans Unicode"/>
              </a:rPr>
              <a:t>de </a:t>
            </a:r>
            <a:r>
              <a:rPr sz="1600" spc="-20" dirty="0">
                <a:latin typeface="Lucida Sans Unicode"/>
                <a:cs typeface="Lucida Sans Unicode"/>
              </a:rPr>
              <a:t>sus </a:t>
            </a:r>
            <a:r>
              <a:rPr sz="1600" spc="5" dirty="0">
                <a:latin typeface="Lucida Sans Unicode"/>
                <a:cs typeface="Lucida Sans Unicode"/>
              </a:rPr>
              <a:t>derechos a toda </a:t>
            </a:r>
            <a:r>
              <a:rPr sz="1600" spc="10" dirty="0">
                <a:latin typeface="Lucida Sans Unicode"/>
                <a:cs typeface="Lucida Sans Unicode"/>
              </a:rPr>
              <a:t> persona que </a:t>
            </a:r>
            <a:r>
              <a:rPr sz="1600" spc="-15" dirty="0">
                <a:latin typeface="Lucida Sans Unicode"/>
                <a:cs typeface="Lucida Sans Unicode"/>
              </a:rPr>
              <a:t>padezca </a:t>
            </a:r>
            <a:r>
              <a:rPr sz="1600" spc="-5" dirty="0">
                <a:latin typeface="Lucida Sans Unicode"/>
                <a:cs typeface="Lucida Sans Unicode"/>
              </a:rPr>
              <a:t>epilepsia </a:t>
            </a:r>
            <a:r>
              <a:rPr sz="1600" spc="5" dirty="0">
                <a:latin typeface="Lucida Sans Unicode"/>
                <a:cs typeface="Lucida Sans Unicode"/>
              </a:rPr>
              <a:t>e incorpora de </a:t>
            </a:r>
            <a:r>
              <a:rPr sz="1600" dirty="0">
                <a:latin typeface="Lucida Sans Unicode"/>
                <a:cs typeface="Lucida Sans Unicode"/>
              </a:rPr>
              <a:t>pleno </a:t>
            </a:r>
            <a:r>
              <a:rPr sz="1600" spc="-15" dirty="0">
                <a:latin typeface="Lucida Sans Unicode"/>
                <a:cs typeface="Lucida Sans Unicode"/>
              </a:rPr>
              <a:t>al </a:t>
            </a:r>
            <a:r>
              <a:rPr sz="1600" spc="70" dirty="0">
                <a:latin typeface="Lucida Sans Unicode"/>
                <a:cs typeface="Lucida Sans Unicode"/>
              </a:rPr>
              <a:t>PMO </a:t>
            </a:r>
            <a:r>
              <a:rPr sz="1600" spc="-15" dirty="0">
                <a:latin typeface="Lucida Sans Unicode"/>
                <a:cs typeface="Lucida Sans Unicode"/>
              </a:rPr>
              <a:t>las </a:t>
            </a:r>
            <a:r>
              <a:rPr sz="1600" spc="-1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prestaciones </a:t>
            </a:r>
            <a:r>
              <a:rPr sz="1600" spc="-20" dirty="0">
                <a:latin typeface="Lucida Sans Unicode"/>
                <a:cs typeface="Lucida Sans Unicode"/>
              </a:rPr>
              <a:t>médico-asistenciales </a:t>
            </a:r>
            <a:r>
              <a:rPr sz="1600" spc="5" dirty="0">
                <a:latin typeface="Lucida Sans Unicode"/>
                <a:cs typeface="Lucida Sans Unicode"/>
              </a:rPr>
              <a:t>a </a:t>
            </a:r>
            <a:r>
              <a:rPr sz="1600" spc="10" dirty="0">
                <a:latin typeface="Lucida Sans Unicode"/>
                <a:cs typeface="Lucida Sans Unicode"/>
              </a:rPr>
              <a:t>que </a:t>
            </a:r>
            <a:r>
              <a:rPr sz="1600" spc="5" dirty="0">
                <a:latin typeface="Lucida Sans Unicode"/>
                <a:cs typeface="Lucida Sans Unicode"/>
              </a:rPr>
              <a:t>hace </a:t>
            </a:r>
            <a:r>
              <a:rPr sz="1600" spc="10" dirty="0">
                <a:latin typeface="Lucida Sans Unicode"/>
                <a:cs typeface="Lucida Sans Unicode"/>
              </a:rPr>
              <a:t>referencia </a:t>
            </a:r>
            <a:r>
              <a:rPr sz="1600" spc="-15" dirty="0">
                <a:latin typeface="Lucida Sans Unicode"/>
                <a:cs typeface="Lucida Sans Unicode"/>
              </a:rPr>
              <a:t>la </a:t>
            </a:r>
            <a:r>
              <a:rPr sz="1600" spc="-5" dirty="0">
                <a:latin typeface="Lucida Sans Unicode"/>
                <a:cs typeface="Lucida Sans Unicode"/>
              </a:rPr>
              <a:t>citada </a:t>
            </a:r>
            <a:r>
              <a:rPr sz="1600" spc="-49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ley;</a:t>
            </a:r>
            <a:r>
              <a:rPr sz="1600" spc="-35" dirty="0">
                <a:latin typeface="Lucida Sans Unicode"/>
                <a:cs typeface="Lucida Sans Unicode"/>
              </a:rPr>
              <a:t> </a:t>
            </a:r>
            <a:r>
              <a:rPr sz="1600" spc="-85" dirty="0">
                <a:latin typeface="Lucida Sans Unicode"/>
                <a:cs typeface="Lucida Sans Unicode"/>
              </a:rPr>
              <a:t>.</a:t>
            </a:r>
            <a:endParaRPr sz="1600">
              <a:latin typeface="Lucida Sans Unicode"/>
              <a:cs typeface="Lucida Sans Unicode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2902" y="2701898"/>
            <a:ext cx="747371" cy="7601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39830" y="1184357"/>
            <a:ext cx="6167120" cy="27209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8895" algn="ctr">
              <a:lnSpc>
                <a:spcPct val="100000"/>
              </a:lnSpc>
              <a:spcBef>
                <a:spcPts val="120"/>
              </a:spcBef>
              <a:tabLst>
                <a:tab pos="2664460" algn="l"/>
                <a:tab pos="3607435" algn="l"/>
              </a:tabLst>
            </a:pPr>
            <a:r>
              <a:rPr sz="2800" spc="965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	</a:t>
            </a:r>
            <a:r>
              <a:rPr sz="2800" spc="1015" dirty="0">
                <a:solidFill>
                  <a:srgbClr val="212121"/>
                </a:solidFill>
                <a:latin typeface="Microsoft Sans Serif"/>
                <a:cs typeface="Microsoft Sans Serif"/>
              </a:rPr>
              <a:t>DE	</a:t>
            </a:r>
            <a:r>
              <a:rPr sz="2800" spc="10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2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2010"/>
              </a:spcBef>
            </a:pPr>
            <a:r>
              <a:rPr sz="2800" b="1" spc="-35" dirty="0">
                <a:solidFill>
                  <a:srgbClr val="317856"/>
                </a:solidFill>
                <a:latin typeface="Tahoma"/>
                <a:cs typeface="Tahoma"/>
              </a:rPr>
              <a:t>PROGRAMA</a:t>
            </a:r>
            <a:r>
              <a:rPr sz="2800" b="1" spc="-105" dirty="0">
                <a:solidFill>
                  <a:srgbClr val="317856"/>
                </a:solidFill>
                <a:latin typeface="Tahoma"/>
                <a:cs typeface="Tahoma"/>
              </a:rPr>
              <a:t> </a:t>
            </a:r>
            <a:r>
              <a:rPr sz="2800" b="1" spc="-85" dirty="0">
                <a:solidFill>
                  <a:srgbClr val="317856"/>
                </a:solidFill>
                <a:latin typeface="Tahoma"/>
                <a:cs typeface="Tahoma"/>
              </a:rPr>
              <a:t>MÉDICO</a:t>
            </a:r>
            <a:r>
              <a:rPr sz="2800" b="1" spc="-105" dirty="0">
                <a:solidFill>
                  <a:srgbClr val="317856"/>
                </a:solidFill>
                <a:latin typeface="Tahoma"/>
                <a:cs typeface="Tahoma"/>
              </a:rPr>
              <a:t> </a:t>
            </a:r>
            <a:r>
              <a:rPr sz="2800" b="1" spc="-95" dirty="0">
                <a:solidFill>
                  <a:srgbClr val="317856"/>
                </a:solidFill>
                <a:latin typeface="Tahoma"/>
                <a:cs typeface="Tahoma"/>
              </a:rPr>
              <a:t>OBLIGATORIO</a:t>
            </a:r>
            <a:endParaRPr sz="2800">
              <a:latin typeface="Tahoma"/>
              <a:cs typeface="Tahoma"/>
            </a:endParaRPr>
          </a:p>
          <a:p>
            <a:pPr marL="14604" algn="ctr">
              <a:lnSpc>
                <a:spcPct val="100000"/>
              </a:lnSpc>
              <a:spcBef>
                <a:spcPts val="2990"/>
              </a:spcBef>
            </a:pPr>
            <a:r>
              <a:rPr sz="2600" b="1" spc="-45" dirty="0">
                <a:latin typeface="Tahoma"/>
                <a:cs typeface="Tahoma"/>
                <a:hlinkClick r:id="rId4"/>
              </a:rPr>
              <a:t>DECRETO</a:t>
            </a:r>
            <a:r>
              <a:rPr sz="2600" b="1" dirty="0">
                <a:latin typeface="Tahoma"/>
                <a:cs typeface="Tahoma"/>
                <a:hlinkClick r:id="rId4"/>
              </a:rPr>
              <a:t> </a:t>
            </a:r>
            <a:r>
              <a:rPr sz="2600" b="1" spc="-40" dirty="0">
                <a:latin typeface="Tahoma"/>
                <a:cs typeface="Tahoma"/>
                <a:hlinkClick r:id="rId4"/>
              </a:rPr>
              <a:t>N°</a:t>
            </a:r>
            <a:r>
              <a:rPr sz="2600" b="1" spc="5" dirty="0">
                <a:latin typeface="Tahoma"/>
                <a:cs typeface="Tahoma"/>
                <a:hlinkClick r:id="rId4"/>
              </a:rPr>
              <a:t> </a:t>
            </a:r>
            <a:r>
              <a:rPr sz="2600" b="1" spc="-145" dirty="0">
                <a:latin typeface="Tahoma"/>
                <a:cs typeface="Tahoma"/>
                <a:hlinkClick r:id="rId4"/>
              </a:rPr>
              <a:t>492/1995.</a:t>
            </a:r>
            <a:r>
              <a:rPr sz="2600" b="1" dirty="0">
                <a:latin typeface="Tahoma"/>
                <a:cs typeface="Tahoma"/>
                <a:hlinkClick r:id="rId4"/>
              </a:rPr>
              <a:t> </a:t>
            </a:r>
            <a:r>
              <a:rPr sz="2600" b="1" spc="-10" dirty="0">
                <a:latin typeface="Tahoma"/>
                <a:cs typeface="Tahoma"/>
                <a:hlinkClick r:id="rId4"/>
              </a:rPr>
              <a:t>P.E.N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150">
              <a:latin typeface="Tahoma"/>
              <a:cs typeface="Tahoma"/>
            </a:endParaRPr>
          </a:p>
          <a:p>
            <a:pPr marR="50165" algn="ctr">
              <a:lnSpc>
                <a:spcPct val="100000"/>
              </a:lnSpc>
            </a:pPr>
            <a:r>
              <a:rPr sz="2100" b="1" spc="-5" dirty="0">
                <a:latin typeface="Tahoma"/>
                <a:cs typeface="Tahoma"/>
              </a:rPr>
              <a:t>EVOLUCIÓN </a:t>
            </a:r>
            <a:r>
              <a:rPr sz="2100" b="1" spc="-100" dirty="0">
                <a:latin typeface="Tahoma"/>
                <a:cs typeface="Tahoma"/>
              </a:rPr>
              <a:t>Y</a:t>
            </a:r>
            <a:r>
              <a:rPr sz="2100" b="1" spc="-5" dirty="0">
                <a:latin typeface="Tahoma"/>
                <a:cs typeface="Tahoma"/>
              </a:rPr>
              <a:t> </a:t>
            </a:r>
            <a:r>
              <a:rPr sz="2100" b="1" spc="-15" dirty="0">
                <a:latin typeface="Tahoma"/>
                <a:cs typeface="Tahoma"/>
              </a:rPr>
              <a:t>AMPLIACIÓN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7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356" y="4349252"/>
            <a:ext cx="74188" cy="741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2356" y="6894850"/>
            <a:ext cx="74188" cy="741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44990" y="4201028"/>
            <a:ext cx="6494780" cy="5682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algn="just">
              <a:lnSpc>
                <a:spcPct val="115999"/>
              </a:lnSpc>
              <a:spcBef>
                <a:spcPts val="100"/>
              </a:spcBef>
            </a:pPr>
            <a:r>
              <a:rPr sz="1600" b="1" spc="-10" dirty="0">
                <a:latin typeface="Tahoma"/>
                <a:cs typeface="Tahoma"/>
              </a:rPr>
              <a:t>Ley </a:t>
            </a:r>
            <a:r>
              <a:rPr sz="1600" b="1" spc="-95" dirty="0">
                <a:latin typeface="Tahoma"/>
                <a:cs typeface="Tahoma"/>
              </a:rPr>
              <a:t>25.415 </a:t>
            </a:r>
            <a:r>
              <a:rPr sz="1600" spc="-20" dirty="0">
                <a:latin typeface="Lucida Sans Unicode"/>
                <a:cs typeface="Lucida Sans Unicode"/>
              </a:rPr>
              <a:t>(B.O. </a:t>
            </a:r>
            <a:r>
              <a:rPr sz="1600" spc="-125" dirty="0">
                <a:latin typeface="Lucida Sans Unicode"/>
                <a:cs typeface="Lucida Sans Unicode"/>
              </a:rPr>
              <a:t>3/05/2001) </a:t>
            </a:r>
            <a:r>
              <a:rPr sz="1600" spc="-10" dirty="0">
                <a:latin typeface="Lucida Sans Unicode"/>
                <a:cs typeface="Lucida Sans Unicode"/>
              </a:rPr>
              <a:t>que </a:t>
            </a:r>
            <a:r>
              <a:rPr sz="1600" spc="-30" dirty="0">
                <a:latin typeface="Lucida Sans Unicode"/>
                <a:cs typeface="Lucida Sans Unicode"/>
              </a:rPr>
              <a:t>prescribió </a:t>
            </a:r>
            <a:r>
              <a:rPr sz="1600" spc="-10" dirty="0">
                <a:latin typeface="Lucida Sans Unicode"/>
                <a:cs typeface="Lucida Sans Unicode"/>
              </a:rPr>
              <a:t>que </a:t>
            </a:r>
            <a:r>
              <a:rPr sz="1600" spc="-35" dirty="0">
                <a:latin typeface="Lucida Sans Unicode"/>
                <a:cs typeface="Lucida Sans Unicode"/>
              </a:rPr>
              <a:t>las </a:t>
            </a:r>
            <a:r>
              <a:rPr sz="1600" spc="-20" dirty="0">
                <a:latin typeface="Lucida Sans Unicode"/>
                <a:cs typeface="Lucida Sans Unicode"/>
              </a:rPr>
              <a:t>obras </a:t>
            </a:r>
            <a:r>
              <a:rPr sz="1600" spc="-35" dirty="0">
                <a:latin typeface="Lucida Sans Unicode"/>
                <a:cs typeface="Lucida Sans Unicode"/>
              </a:rPr>
              <a:t>sociales </a:t>
            </a:r>
            <a:r>
              <a:rPr sz="1600" spc="-30" dirty="0">
                <a:latin typeface="Lucida Sans Unicode"/>
                <a:cs typeface="Lucida Sans Unicode"/>
              </a:rPr>
              <a:t>y </a:t>
            </a:r>
            <a:r>
              <a:rPr sz="1600" spc="-2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asociaciones </a:t>
            </a:r>
            <a:r>
              <a:rPr sz="1600" spc="-10" dirty="0">
                <a:latin typeface="Lucida Sans Unicode"/>
                <a:cs typeface="Lucida Sans Unicode"/>
              </a:rPr>
              <a:t>de </a:t>
            </a:r>
            <a:r>
              <a:rPr sz="1600" spc="-20" dirty="0">
                <a:latin typeface="Lucida Sans Unicode"/>
                <a:cs typeface="Lucida Sans Unicode"/>
              </a:rPr>
              <a:t>obras </a:t>
            </a:r>
            <a:r>
              <a:rPr sz="1600" spc="-35" dirty="0">
                <a:latin typeface="Lucida Sans Unicode"/>
                <a:cs typeface="Lucida Sans Unicode"/>
              </a:rPr>
              <a:t>sociales regidas </a:t>
            </a:r>
            <a:r>
              <a:rPr sz="1600" spc="-15" dirty="0">
                <a:latin typeface="Lucida Sans Unicode"/>
                <a:cs typeface="Lucida Sans Unicode"/>
              </a:rPr>
              <a:t>por </a:t>
            </a:r>
            <a:r>
              <a:rPr sz="1600" spc="-25" dirty="0">
                <a:latin typeface="Lucida Sans Unicode"/>
                <a:cs typeface="Lucida Sans Unicode"/>
              </a:rPr>
              <a:t>leyes nacionales </a:t>
            </a:r>
            <a:r>
              <a:rPr sz="1600" spc="-30" dirty="0">
                <a:latin typeface="Lucida Sans Unicode"/>
                <a:cs typeface="Lucida Sans Unicode"/>
              </a:rPr>
              <a:t>y </a:t>
            </a:r>
            <a:r>
              <a:rPr sz="1600" spc="-35" dirty="0">
                <a:latin typeface="Lucida Sans Unicode"/>
                <a:cs typeface="Lucida Sans Unicode"/>
              </a:rPr>
              <a:t>las </a:t>
            </a:r>
            <a:r>
              <a:rPr sz="1600" spc="-30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entidades </a:t>
            </a:r>
            <a:r>
              <a:rPr sz="1600" spc="-10" dirty="0">
                <a:latin typeface="Lucida Sans Unicode"/>
                <a:cs typeface="Lucida Sans Unicode"/>
              </a:rPr>
              <a:t>de </a:t>
            </a:r>
            <a:r>
              <a:rPr sz="1600" spc="-25" dirty="0">
                <a:latin typeface="Lucida Sans Unicode"/>
                <a:cs typeface="Lucida Sans Unicode"/>
              </a:rPr>
              <a:t>medicina </a:t>
            </a:r>
            <a:r>
              <a:rPr sz="1600" spc="-35" dirty="0">
                <a:latin typeface="Lucida Sans Unicode"/>
                <a:cs typeface="Lucida Sans Unicode"/>
              </a:rPr>
              <a:t>prepaga, </a:t>
            </a:r>
            <a:r>
              <a:rPr sz="1600" spc="-10" dirty="0">
                <a:latin typeface="Lucida Sans Unicode"/>
                <a:cs typeface="Lucida Sans Unicode"/>
              </a:rPr>
              <a:t>deberán </a:t>
            </a:r>
            <a:r>
              <a:rPr sz="1600" spc="-20" dirty="0">
                <a:latin typeface="Lucida Sans Unicode"/>
                <a:cs typeface="Lucida Sans Unicode"/>
              </a:rPr>
              <a:t>brindar </a:t>
            </a:r>
            <a:r>
              <a:rPr sz="1600" spc="-30" dirty="0">
                <a:latin typeface="Lucida Sans Unicode"/>
                <a:cs typeface="Lucida Sans Unicode"/>
              </a:rPr>
              <a:t>obligatoriamente </a:t>
            </a:r>
            <a:r>
              <a:rPr sz="1600" spc="-25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las</a:t>
            </a:r>
            <a:r>
              <a:rPr sz="1600" spc="-30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prestaciones</a:t>
            </a:r>
            <a:r>
              <a:rPr sz="1600" spc="-2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establecidas</a:t>
            </a:r>
            <a:r>
              <a:rPr sz="1600" spc="-25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en</a:t>
            </a:r>
            <a:r>
              <a:rPr sz="1600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esta</a:t>
            </a:r>
            <a:r>
              <a:rPr sz="1600" spc="-15" dirty="0">
                <a:latin typeface="Lucida Sans Unicode"/>
                <a:cs typeface="Lucida Sans Unicode"/>
              </a:rPr>
              <a:t> </a:t>
            </a:r>
            <a:r>
              <a:rPr sz="1600" spc="-50" dirty="0">
                <a:latin typeface="Lucida Sans Unicode"/>
                <a:cs typeface="Lucida Sans Unicode"/>
              </a:rPr>
              <a:t>ley,</a:t>
            </a:r>
            <a:r>
              <a:rPr sz="1600" spc="-45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las</a:t>
            </a:r>
            <a:r>
              <a:rPr sz="1600" spc="-3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que</a:t>
            </a:r>
            <a:r>
              <a:rPr sz="1600" spc="-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quedan </a:t>
            </a:r>
            <a:r>
              <a:rPr sz="1600" spc="-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incorporadas </a:t>
            </a:r>
            <a:r>
              <a:rPr sz="1600" spc="-10" dirty="0">
                <a:latin typeface="Lucida Sans Unicode"/>
                <a:cs typeface="Lucida Sans Unicode"/>
              </a:rPr>
              <a:t>de </a:t>
            </a:r>
            <a:r>
              <a:rPr sz="1600" spc="-25" dirty="0">
                <a:latin typeface="Lucida Sans Unicode"/>
                <a:cs typeface="Lucida Sans Unicode"/>
              </a:rPr>
              <a:t>pleno </a:t>
            </a:r>
            <a:r>
              <a:rPr sz="1600" spc="-15" dirty="0">
                <a:latin typeface="Lucida Sans Unicode"/>
                <a:cs typeface="Lucida Sans Unicode"/>
              </a:rPr>
              <a:t>derecho </a:t>
            </a:r>
            <a:r>
              <a:rPr sz="1600" spc="-30" dirty="0">
                <a:latin typeface="Lucida Sans Unicode"/>
                <a:cs typeface="Lucida Sans Unicode"/>
              </a:rPr>
              <a:t>al </a:t>
            </a:r>
            <a:r>
              <a:rPr sz="1600" spc="-10" dirty="0">
                <a:latin typeface="Lucida Sans Unicode"/>
                <a:cs typeface="Lucida Sans Unicode"/>
              </a:rPr>
              <a:t>Programa </a:t>
            </a:r>
            <a:r>
              <a:rPr sz="1600" spc="-15" dirty="0">
                <a:latin typeface="Lucida Sans Unicode"/>
                <a:cs typeface="Lucida Sans Unicode"/>
              </a:rPr>
              <a:t>Médico </a:t>
            </a:r>
            <a:r>
              <a:rPr sz="1600" spc="-35" dirty="0">
                <a:latin typeface="Lucida Sans Unicode"/>
                <a:cs typeface="Lucida Sans Unicode"/>
              </a:rPr>
              <a:t>Obligatorio </a:t>
            </a:r>
            <a:r>
              <a:rPr sz="1600" spc="-30" dirty="0">
                <a:latin typeface="Lucida Sans Unicode"/>
                <a:cs typeface="Lucida Sans Unicode"/>
              </a:rPr>
              <a:t> dispuesto</a:t>
            </a:r>
            <a:r>
              <a:rPr sz="1600" spc="-25" dirty="0">
                <a:latin typeface="Lucida Sans Unicode"/>
                <a:cs typeface="Lucida Sans Unicode"/>
              </a:rPr>
              <a:t> </a:t>
            </a:r>
            <a:r>
              <a:rPr sz="1600" spc="-15" dirty="0">
                <a:latin typeface="Lucida Sans Unicode"/>
                <a:cs typeface="Lucida Sans Unicode"/>
              </a:rPr>
              <a:t>por</a:t>
            </a:r>
            <a:r>
              <a:rPr sz="1600" spc="-1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resolución</a:t>
            </a:r>
            <a:r>
              <a:rPr sz="1600" spc="-25" dirty="0">
                <a:latin typeface="Lucida Sans Unicode"/>
                <a:cs typeface="Lucida Sans Unicode"/>
              </a:rPr>
              <a:t> </a:t>
            </a:r>
            <a:r>
              <a:rPr sz="1600" spc="-120" dirty="0">
                <a:latin typeface="Lucida Sans Unicode"/>
                <a:cs typeface="Lucida Sans Unicode"/>
              </a:rPr>
              <a:t>939/2000</a:t>
            </a:r>
            <a:r>
              <a:rPr sz="1600" spc="27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del</a:t>
            </a:r>
            <a:r>
              <a:rPr sz="1600" spc="-25" dirty="0">
                <a:latin typeface="Lucida Sans Unicode"/>
                <a:cs typeface="Lucida Sans Unicode"/>
              </a:rPr>
              <a:t> Ministerio</a:t>
            </a:r>
            <a:r>
              <a:rPr sz="1600" spc="-2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de</a:t>
            </a:r>
            <a:r>
              <a:rPr sz="1600" spc="-5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Salud, </a:t>
            </a:r>
            <a:r>
              <a:rPr sz="1600" spc="-30" dirty="0">
                <a:latin typeface="Lucida Sans Unicode"/>
                <a:cs typeface="Lucida Sans Unicode"/>
              </a:rPr>
              <a:t> incluyendo la provisión </a:t>
            </a:r>
            <a:r>
              <a:rPr sz="1600" spc="-10" dirty="0">
                <a:latin typeface="Lucida Sans Unicode"/>
                <a:cs typeface="Lucida Sans Unicode"/>
              </a:rPr>
              <a:t>de </a:t>
            </a:r>
            <a:r>
              <a:rPr sz="1600" spc="-25" dirty="0">
                <a:latin typeface="Lucida Sans Unicode"/>
                <a:cs typeface="Lucida Sans Unicode"/>
              </a:rPr>
              <a:t>audífonos </a:t>
            </a:r>
            <a:r>
              <a:rPr sz="1600" spc="-30" dirty="0">
                <a:latin typeface="Lucida Sans Unicode"/>
                <a:cs typeface="Lucida Sans Unicode"/>
              </a:rPr>
              <a:t>y prótesis auditivas </a:t>
            </a:r>
            <a:r>
              <a:rPr sz="1600" spc="-35" dirty="0">
                <a:latin typeface="Lucida Sans Unicode"/>
                <a:cs typeface="Lucida Sans Unicode"/>
              </a:rPr>
              <a:t>así </a:t>
            </a:r>
            <a:r>
              <a:rPr sz="1600" spc="-25" dirty="0">
                <a:latin typeface="Lucida Sans Unicode"/>
                <a:cs typeface="Lucida Sans Unicode"/>
              </a:rPr>
              <a:t>como </a:t>
            </a:r>
            <a:r>
              <a:rPr sz="1600" spc="-2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la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rehabilitación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fonoaudiológica;</a:t>
            </a:r>
            <a:endParaRPr sz="16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400" dirty="0">
              <a:latin typeface="Lucida Sans Unicode"/>
              <a:cs typeface="Lucida Sans Unicode"/>
            </a:endParaRPr>
          </a:p>
          <a:p>
            <a:pPr marL="41275" marR="6985" algn="just">
              <a:lnSpc>
                <a:spcPct val="115999"/>
              </a:lnSpc>
            </a:pPr>
            <a:r>
              <a:rPr sz="1600" b="1" spc="-15" dirty="0">
                <a:latin typeface="Tahoma"/>
                <a:cs typeface="Tahoma"/>
              </a:rPr>
              <a:t>L</a:t>
            </a:r>
            <a:r>
              <a:rPr sz="1600" b="1" spc="-5" dirty="0">
                <a:latin typeface="Tahoma"/>
                <a:cs typeface="Tahoma"/>
              </a:rPr>
              <a:t>e</a:t>
            </a:r>
            <a:r>
              <a:rPr sz="1600" b="1" spc="-15" dirty="0">
                <a:latin typeface="Tahoma"/>
                <a:cs typeface="Tahoma"/>
              </a:rPr>
              <a:t>y</a:t>
            </a:r>
            <a:r>
              <a:rPr sz="1600" b="1" spc="20" dirty="0">
                <a:latin typeface="Tahoma"/>
                <a:cs typeface="Tahoma"/>
              </a:rPr>
              <a:t> </a:t>
            </a:r>
            <a:r>
              <a:rPr sz="1600" b="1" spc="-105" dirty="0">
                <a:latin typeface="Tahoma"/>
                <a:cs typeface="Tahoma"/>
              </a:rPr>
              <a:t>26</a:t>
            </a:r>
            <a:r>
              <a:rPr sz="1600" b="1" spc="-45" dirty="0">
                <a:latin typeface="Tahoma"/>
                <a:cs typeface="Tahoma"/>
              </a:rPr>
              <a:t>.</a:t>
            </a:r>
            <a:r>
              <a:rPr sz="1600" b="1" spc="-105" dirty="0">
                <a:latin typeface="Tahoma"/>
                <a:cs typeface="Tahoma"/>
              </a:rPr>
              <a:t>682</a:t>
            </a:r>
            <a:r>
              <a:rPr sz="1600" b="1" spc="35" dirty="0">
                <a:latin typeface="Tahoma"/>
                <a:cs typeface="Tahoma"/>
              </a:rPr>
              <a:t> </a:t>
            </a:r>
            <a:r>
              <a:rPr sz="1600" spc="-50" dirty="0">
                <a:latin typeface="Lucida Sans Unicode"/>
                <a:cs typeface="Lucida Sans Unicode"/>
              </a:rPr>
              <a:t>(</a:t>
            </a:r>
            <a:r>
              <a:rPr sz="1600" spc="114" dirty="0">
                <a:latin typeface="Lucida Sans Unicode"/>
                <a:cs typeface="Lucida Sans Unicode"/>
              </a:rPr>
              <a:t>B</a:t>
            </a:r>
            <a:r>
              <a:rPr sz="1600" spc="-85" dirty="0">
                <a:latin typeface="Lucida Sans Unicode"/>
                <a:cs typeface="Lucida Sans Unicode"/>
              </a:rPr>
              <a:t>.</a:t>
            </a:r>
            <a:r>
              <a:rPr sz="1600" dirty="0">
                <a:latin typeface="Lucida Sans Unicode"/>
                <a:cs typeface="Lucida Sans Unicode"/>
              </a:rPr>
              <a:t>O</a:t>
            </a:r>
            <a:r>
              <a:rPr sz="1600" spc="-85" dirty="0">
                <a:latin typeface="Lucida Sans Unicode"/>
                <a:cs typeface="Lucida Sans Unicode"/>
              </a:rPr>
              <a:t>.</a:t>
            </a:r>
            <a:r>
              <a:rPr sz="1600" spc="-5" dirty="0">
                <a:latin typeface="Lucida Sans Unicode"/>
                <a:cs typeface="Lucida Sans Unicode"/>
              </a:rPr>
              <a:t> </a:t>
            </a:r>
            <a:r>
              <a:rPr sz="1600" spc="-100" dirty="0">
                <a:latin typeface="Lucida Sans Unicode"/>
                <a:cs typeface="Lucida Sans Unicode"/>
              </a:rPr>
              <a:t>17</a:t>
            </a:r>
            <a:r>
              <a:rPr sz="1600" spc="-254" dirty="0">
                <a:latin typeface="Lucida Sans Unicode"/>
                <a:cs typeface="Lucida Sans Unicode"/>
              </a:rPr>
              <a:t>/</a:t>
            </a:r>
            <a:r>
              <a:rPr sz="1600" spc="-100" dirty="0">
                <a:latin typeface="Lucida Sans Unicode"/>
                <a:cs typeface="Lucida Sans Unicode"/>
              </a:rPr>
              <a:t>05</a:t>
            </a:r>
            <a:r>
              <a:rPr sz="1600" spc="-254" dirty="0">
                <a:latin typeface="Lucida Sans Unicode"/>
                <a:cs typeface="Lucida Sans Unicode"/>
              </a:rPr>
              <a:t>/</a:t>
            </a:r>
            <a:r>
              <a:rPr sz="1600" spc="-100" dirty="0">
                <a:latin typeface="Lucida Sans Unicode"/>
                <a:cs typeface="Lucida Sans Unicode"/>
              </a:rPr>
              <a:t>2011</a:t>
            </a:r>
            <a:r>
              <a:rPr sz="1600" spc="-50" dirty="0">
                <a:latin typeface="Lucida Sans Unicode"/>
                <a:cs typeface="Lucida Sans Unicode"/>
              </a:rPr>
              <a:t>)</a:t>
            </a:r>
            <a:r>
              <a:rPr sz="1600" spc="-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q</a:t>
            </a:r>
            <a:r>
              <a:rPr sz="1600" spc="-15" dirty="0">
                <a:latin typeface="Lucida Sans Unicode"/>
                <a:cs typeface="Lucida Sans Unicode"/>
              </a:rPr>
              <a:t>u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5" dirty="0">
                <a:latin typeface="Lucida Sans Unicode"/>
                <a:cs typeface="Lucida Sans Unicode"/>
              </a:rPr>
              <a:t>rm</a:t>
            </a:r>
            <a:r>
              <a:rPr sz="1600" spc="-60" dirty="0">
                <a:latin typeface="Lucida Sans Unicode"/>
                <a:cs typeface="Lucida Sans Unicode"/>
              </a:rPr>
              <a:t>i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20" dirty="0">
                <a:latin typeface="Lucida Sans Unicode"/>
                <a:cs typeface="Lucida Sans Unicode"/>
              </a:rPr>
              <a:t>ó</a:t>
            </a:r>
            <a:r>
              <a:rPr sz="1600" spc="-5" dirty="0">
                <a:latin typeface="Lucida Sans Unicode"/>
                <a:cs typeface="Lucida Sans Unicode"/>
              </a:rPr>
              <a:t> </a:t>
            </a:r>
            <a:r>
              <a:rPr sz="1600" spc="-60" dirty="0">
                <a:latin typeface="Lucida Sans Unicode"/>
                <a:cs typeface="Lucida Sans Unicode"/>
              </a:rPr>
              <a:t>l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30" dirty="0">
                <a:latin typeface="Lucida Sans Unicode"/>
                <a:cs typeface="Lucida Sans Unicode"/>
              </a:rPr>
              <a:t>b</a:t>
            </a:r>
            <a:r>
              <a:rPr sz="1600" spc="-60" dirty="0">
                <a:latin typeface="Lucida Sans Unicode"/>
                <a:cs typeface="Lucida Sans Unicode"/>
              </a:rPr>
              <a:t>li</a:t>
            </a:r>
            <a:r>
              <a:rPr sz="1600" spc="-125" dirty="0">
                <a:latin typeface="Lucida Sans Unicode"/>
                <a:cs typeface="Lucida Sans Unicode"/>
              </a:rPr>
              <a:t>g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-60" dirty="0">
                <a:latin typeface="Lucida Sans Unicode"/>
                <a:cs typeface="Lucida Sans Unicode"/>
              </a:rPr>
              <a:t>i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-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p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5" dirty="0">
                <a:latin typeface="Lucida Sans Unicode"/>
                <a:cs typeface="Lucida Sans Unicode"/>
              </a:rPr>
              <a:t>a  </a:t>
            </a:r>
            <a:r>
              <a:rPr sz="1600" spc="-35" dirty="0">
                <a:latin typeface="Lucida Sans Unicode"/>
                <a:cs typeface="Lucida Sans Unicode"/>
              </a:rPr>
              <a:t>las </a:t>
            </a:r>
            <a:r>
              <a:rPr sz="1600" spc="-15" dirty="0">
                <a:latin typeface="Lucida Sans Unicode"/>
                <a:cs typeface="Lucida Sans Unicode"/>
              </a:rPr>
              <a:t>empresas </a:t>
            </a:r>
            <a:r>
              <a:rPr sz="1600" spc="-10" dirty="0">
                <a:latin typeface="Lucida Sans Unicode"/>
                <a:cs typeface="Lucida Sans Unicode"/>
              </a:rPr>
              <a:t>de </a:t>
            </a:r>
            <a:r>
              <a:rPr sz="1600" spc="-25" dirty="0">
                <a:latin typeface="Lucida Sans Unicode"/>
                <a:cs typeface="Lucida Sans Unicode"/>
              </a:rPr>
              <a:t>medicina prepaga </a:t>
            </a:r>
            <a:r>
              <a:rPr sz="1600" spc="-10" dirty="0">
                <a:latin typeface="Lucida Sans Unicode"/>
                <a:cs typeface="Lucida Sans Unicode"/>
              </a:rPr>
              <a:t>de </a:t>
            </a:r>
            <a:r>
              <a:rPr sz="1600" spc="-20" dirty="0">
                <a:latin typeface="Lucida Sans Unicode"/>
                <a:cs typeface="Lucida Sans Unicode"/>
              </a:rPr>
              <a:t>brindar </a:t>
            </a:r>
            <a:r>
              <a:rPr sz="1600" spc="5" dirty="0">
                <a:latin typeface="Lucida Sans Unicode"/>
                <a:cs typeface="Lucida Sans Unicode"/>
              </a:rPr>
              <a:t>a </a:t>
            </a:r>
            <a:r>
              <a:rPr sz="1600" spc="-40" dirty="0">
                <a:latin typeface="Lucida Sans Unicode"/>
                <a:cs typeface="Lucida Sans Unicode"/>
              </a:rPr>
              <a:t>sus </a:t>
            </a:r>
            <a:r>
              <a:rPr sz="1600" spc="-30" dirty="0">
                <a:latin typeface="Lucida Sans Unicode"/>
                <a:cs typeface="Lucida Sans Unicode"/>
              </a:rPr>
              <a:t>asociados el </a:t>
            </a:r>
            <a:r>
              <a:rPr sz="1600" spc="-25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piso </a:t>
            </a:r>
            <a:r>
              <a:rPr sz="1600" spc="-25" dirty="0">
                <a:latin typeface="Lucida Sans Unicode"/>
                <a:cs typeface="Lucida Sans Unicode"/>
              </a:rPr>
              <a:t>mínimo prestacional </a:t>
            </a:r>
            <a:r>
              <a:rPr sz="1600" spc="-35" dirty="0">
                <a:latin typeface="Lucida Sans Unicode"/>
                <a:cs typeface="Lucida Sans Unicode"/>
              </a:rPr>
              <a:t>constituido </a:t>
            </a:r>
            <a:r>
              <a:rPr sz="1600" spc="-15" dirty="0">
                <a:latin typeface="Lucida Sans Unicode"/>
                <a:cs typeface="Lucida Sans Unicode"/>
              </a:rPr>
              <a:t>por </a:t>
            </a:r>
            <a:r>
              <a:rPr sz="1600" spc="-30" dirty="0">
                <a:latin typeface="Lucida Sans Unicode"/>
                <a:cs typeface="Lucida Sans Unicode"/>
              </a:rPr>
              <a:t>el </a:t>
            </a:r>
            <a:r>
              <a:rPr sz="1600" spc="50" dirty="0">
                <a:latin typeface="Lucida Sans Unicode"/>
                <a:cs typeface="Lucida Sans Unicode"/>
              </a:rPr>
              <a:t>PMO </a:t>
            </a:r>
            <a:r>
              <a:rPr sz="1600" spc="-10" dirty="0">
                <a:latin typeface="Lucida Sans Unicode"/>
                <a:cs typeface="Lucida Sans Unicode"/>
              </a:rPr>
              <a:t>de </a:t>
            </a:r>
            <a:r>
              <a:rPr sz="1600" spc="-30" dirty="0">
                <a:latin typeface="Lucida Sans Unicode"/>
                <a:cs typeface="Lucida Sans Unicode"/>
              </a:rPr>
              <a:t>la resolución </a:t>
            </a:r>
            <a:r>
              <a:rPr sz="1600" spc="-25" dirty="0">
                <a:latin typeface="Lucida Sans Unicode"/>
                <a:cs typeface="Lucida Sans Unicode"/>
              </a:rPr>
              <a:t> </a:t>
            </a:r>
            <a:r>
              <a:rPr sz="1600" spc="-110" dirty="0">
                <a:latin typeface="Lucida Sans Unicode"/>
                <a:cs typeface="Lucida Sans Unicode"/>
              </a:rPr>
              <a:t>1991/2005; </a:t>
            </a:r>
            <a:r>
              <a:rPr sz="1600" spc="-30" dirty="0">
                <a:latin typeface="Lucida Sans Unicode"/>
                <a:cs typeface="Lucida Sans Unicode"/>
              </a:rPr>
              <a:t>ley </a:t>
            </a:r>
            <a:r>
              <a:rPr sz="1600" spc="-95" dirty="0">
                <a:latin typeface="Lucida Sans Unicode"/>
                <a:cs typeface="Lucida Sans Unicode"/>
              </a:rPr>
              <a:t>26.862 </a:t>
            </a:r>
            <a:r>
              <a:rPr sz="1600" spc="-20" dirty="0">
                <a:latin typeface="Lucida Sans Unicode"/>
                <a:cs typeface="Lucida Sans Unicode"/>
              </a:rPr>
              <a:t>(B.O. </a:t>
            </a:r>
            <a:r>
              <a:rPr sz="1600" spc="-120" dirty="0">
                <a:latin typeface="Lucida Sans Unicode"/>
                <a:cs typeface="Lucida Sans Unicode"/>
              </a:rPr>
              <a:t>26/06/2013) </a:t>
            </a:r>
            <a:r>
              <a:rPr sz="1600" spc="-10" dirty="0">
                <a:latin typeface="Lucida Sans Unicode"/>
                <a:cs typeface="Lucida Sans Unicode"/>
              </a:rPr>
              <a:t>que </a:t>
            </a:r>
            <a:r>
              <a:rPr sz="1600" spc="-35" dirty="0">
                <a:latin typeface="Lucida Sans Unicode"/>
                <a:cs typeface="Lucida Sans Unicode"/>
              </a:rPr>
              <a:t>normatizó </a:t>
            </a:r>
            <a:r>
              <a:rPr sz="1600" spc="-30" dirty="0">
                <a:latin typeface="Lucida Sans Unicode"/>
                <a:cs typeface="Lucida Sans Unicode"/>
              </a:rPr>
              <a:t>el acceso </a:t>
            </a:r>
            <a:r>
              <a:rPr sz="1600" spc="-25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integral </a:t>
            </a:r>
            <a:r>
              <a:rPr sz="1600" spc="5" dirty="0">
                <a:latin typeface="Lucida Sans Unicode"/>
                <a:cs typeface="Lucida Sans Unicode"/>
              </a:rPr>
              <a:t>a </a:t>
            </a:r>
            <a:r>
              <a:rPr sz="1600" spc="-45" dirty="0">
                <a:latin typeface="Lucida Sans Unicode"/>
                <a:cs typeface="Lucida Sans Unicode"/>
              </a:rPr>
              <a:t>los </a:t>
            </a:r>
            <a:r>
              <a:rPr sz="1600" spc="-25" dirty="0">
                <a:latin typeface="Lucida Sans Unicode"/>
                <a:cs typeface="Lucida Sans Unicode"/>
              </a:rPr>
              <a:t>procedimientos </a:t>
            </a:r>
            <a:r>
              <a:rPr sz="1600" spc="-30" dirty="0">
                <a:latin typeface="Lucida Sans Unicode"/>
                <a:cs typeface="Lucida Sans Unicode"/>
              </a:rPr>
              <a:t>y </a:t>
            </a:r>
            <a:r>
              <a:rPr sz="1600" spc="-35" dirty="0">
                <a:latin typeface="Lucida Sans Unicode"/>
                <a:cs typeface="Lucida Sans Unicode"/>
              </a:rPr>
              <a:t>técnicas </a:t>
            </a:r>
            <a:r>
              <a:rPr sz="1600" spc="-50" dirty="0">
                <a:latin typeface="Lucida Sans Unicode"/>
                <a:cs typeface="Lucida Sans Unicode"/>
              </a:rPr>
              <a:t>médico-asistenciales </a:t>
            </a:r>
            <a:r>
              <a:rPr sz="1600" spc="-10" dirty="0">
                <a:latin typeface="Lucida Sans Unicode"/>
                <a:cs typeface="Lucida Sans Unicode"/>
              </a:rPr>
              <a:t>de </a:t>
            </a:r>
            <a:r>
              <a:rPr sz="1600" spc="-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reproducción </a:t>
            </a:r>
            <a:r>
              <a:rPr sz="1600" spc="-15" dirty="0">
                <a:latin typeface="Lucida Sans Unicode"/>
                <a:cs typeface="Lucida Sans Unicode"/>
              </a:rPr>
              <a:t>médicamente </a:t>
            </a:r>
            <a:r>
              <a:rPr sz="1600" spc="-35" dirty="0">
                <a:latin typeface="Lucida Sans Unicode"/>
                <a:cs typeface="Lucida Sans Unicode"/>
              </a:rPr>
              <a:t>asistida </a:t>
            </a:r>
            <a:r>
              <a:rPr sz="1600" spc="-30" dirty="0">
                <a:latin typeface="Lucida Sans Unicode"/>
                <a:cs typeface="Lucida Sans Unicode"/>
              </a:rPr>
              <a:t>y </a:t>
            </a:r>
            <a:r>
              <a:rPr sz="1600" spc="-35" dirty="0">
                <a:latin typeface="Lucida Sans Unicode"/>
                <a:cs typeface="Lucida Sans Unicode"/>
              </a:rPr>
              <a:t>establece, </a:t>
            </a:r>
            <a:r>
              <a:rPr sz="1600" spc="-5" dirty="0">
                <a:latin typeface="Lucida Sans Unicode"/>
                <a:cs typeface="Lucida Sans Unicode"/>
              </a:rPr>
              <a:t>en </a:t>
            </a:r>
            <a:r>
              <a:rPr sz="1600" spc="-40" dirty="0">
                <a:latin typeface="Lucida Sans Unicode"/>
                <a:cs typeface="Lucida Sans Unicode"/>
              </a:rPr>
              <a:t>lo </a:t>
            </a:r>
            <a:r>
              <a:rPr sz="1600" spc="-10" dirty="0">
                <a:latin typeface="Lucida Sans Unicode"/>
                <a:cs typeface="Lucida Sans Unicode"/>
              </a:rPr>
              <a:t>que </a:t>
            </a:r>
            <a:r>
              <a:rPr sz="1600" spc="-25" dirty="0">
                <a:latin typeface="Lucida Sans Unicode"/>
                <a:cs typeface="Lucida Sans Unicode"/>
              </a:rPr>
              <a:t>aquí </a:t>
            </a:r>
            <a:r>
              <a:rPr sz="1600" spc="-20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interesa, </a:t>
            </a:r>
            <a:r>
              <a:rPr sz="1600" spc="-10" dirty="0">
                <a:latin typeface="Lucida Sans Unicode"/>
                <a:cs typeface="Lucida Sans Unicode"/>
              </a:rPr>
              <a:t>que quedan </a:t>
            </a:r>
            <a:r>
              <a:rPr sz="1600" spc="-40" dirty="0">
                <a:latin typeface="Lucida Sans Unicode"/>
                <a:cs typeface="Lucida Sans Unicode"/>
              </a:rPr>
              <a:t>incluidos </a:t>
            </a:r>
            <a:r>
              <a:rPr sz="1600" spc="-5" dirty="0">
                <a:latin typeface="Lucida Sans Unicode"/>
                <a:cs typeface="Lucida Sans Unicode"/>
              </a:rPr>
              <a:t>en </a:t>
            </a:r>
            <a:r>
              <a:rPr sz="1600" spc="-30" dirty="0">
                <a:latin typeface="Lucida Sans Unicode"/>
                <a:cs typeface="Lucida Sans Unicode"/>
              </a:rPr>
              <a:t>el </a:t>
            </a:r>
            <a:r>
              <a:rPr sz="1600" spc="-10" dirty="0">
                <a:latin typeface="Lucida Sans Unicode"/>
                <a:cs typeface="Lucida Sans Unicode"/>
              </a:rPr>
              <a:t>Programa </a:t>
            </a:r>
            <a:r>
              <a:rPr sz="1600" spc="-15" dirty="0">
                <a:latin typeface="Lucida Sans Unicode"/>
                <a:cs typeface="Lucida Sans Unicode"/>
              </a:rPr>
              <a:t>Médico </a:t>
            </a:r>
            <a:r>
              <a:rPr sz="1600" spc="-35" dirty="0">
                <a:latin typeface="Lucida Sans Unicode"/>
                <a:cs typeface="Lucida Sans Unicode"/>
              </a:rPr>
              <a:t>Obligatorio </a:t>
            </a:r>
            <a:r>
              <a:rPr sz="1600" spc="-30" dirty="0">
                <a:latin typeface="Lucida Sans Unicode"/>
                <a:cs typeface="Lucida Sans Unicode"/>
              </a:rPr>
              <a:t> </a:t>
            </a:r>
            <a:r>
              <a:rPr sz="1600" spc="-50" dirty="0">
                <a:latin typeface="Lucida Sans Unicode"/>
                <a:cs typeface="Lucida Sans Unicode"/>
              </a:rPr>
              <a:t>(</a:t>
            </a:r>
            <a:r>
              <a:rPr sz="1600" spc="75" dirty="0">
                <a:latin typeface="Lucida Sans Unicode"/>
                <a:cs typeface="Lucida Sans Unicode"/>
              </a:rPr>
              <a:t>P</a:t>
            </a:r>
            <a:r>
              <a:rPr sz="1600" spc="65" dirty="0">
                <a:latin typeface="Lucida Sans Unicode"/>
                <a:cs typeface="Lucida Sans Unicode"/>
              </a:rPr>
              <a:t>M</a:t>
            </a:r>
            <a:r>
              <a:rPr sz="1600" dirty="0">
                <a:latin typeface="Lucida Sans Unicode"/>
                <a:cs typeface="Lucida Sans Unicode"/>
              </a:rPr>
              <a:t>O</a:t>
            </a:r>
            <a:r>
              <a:rPr sz="1600" spc="-50" dirty="0">
                <a:latin typeface="Lucida Sans Unicode"/>
                <a:cs typeface="Lucida Sans Unicode"/>
              </a:rPr>
              <a:t>)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60" dirty="0">
                <a:latin typeface="Lucida Sans Unicode"/>
                <a:cs typeface="Lucida Sans Unicode"/>
              </a:rPr>
              <a:t>l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p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60" dirty="0">
                <a:latin typeface="Lucida Sans Unicode"/>
                <a:cs typeface="Lucida Sans Unicode"/>
              </a:rPr>
              <a:t>c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-60" dirty="0">
                <a:latin typeface="Lucida Sans Unicode"/>
                <a:cs typeface="Lucida Sans Unicode"/>
              </a:rPr>
              <a:t>i</a:t>
            </a:r>
            <a:r>
              <a:rPr sz="1600" spc="-5" dirty="0">
                <a:latin typeface="Lucida Sans Unicode"/>
                <a:cs typeface="Lucida Sans Unicode"/>
              </a:rPr>
              <a:t>m</a:t>
            </a:r>
            <a:r>
              <a:rPr sz="1600" spc="-60" dirty="0">
                <a:latin typeface="Lucida Sans Unicode"/>
                <a:cs typeface="Lucida Sans Unicode"/>
              </a:rPr>
              <a:t>i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y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5" dirty="0">
                <a:latin typeface="Lucida Sans Unicode"/>
                <a:cs typeface="Lucida Sans Unicode"/>
              </a:rPr>
              <a:t>é</a:t>
            </a:r>
            <a:r>
              <a:rPr sz="1600" spc="-60" dirty="0">
                <a:latin typeface="Lucida Sans Unicode"/>
                <a:cs typeface="Lucida Sans Unicode"/>
              </a:rPr>
              <a:t>c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60" dirty="0">
                <a:latin typeface="Lucida Sans Unicode"/>
                <a:cs typeface="Lucida Sans Unicode"/>
              </a:rPr>
              <a:t>ic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30" dirty="0">
                <a:latin typeface="Lucida Sans Unicode"/>
                <a:cs typeface="Lucida Sans Unicode"/>
              </a:rPr>
              <a:t>p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-15" dirty="0">
                <a:latin typeface="Lucida Sans Unicode"/>
                <a:cs typeface="Lucida Sans Unicode"/>
              </a:rPr>
              <a:t>u</a:t>
            </a:r>
            <a:r>
              <a:rPr sz="1600" spc="-60" dirty="0">
                <a:latin typeface="Lucida Sans Unicode"/>
                <a:cs typeface="Lucida Sans Unicode"/>
              </a:rPr>
              <a:t>cci</a:t>
            </a:r>
            <a:r>
              <a:rPr sz="1600" spc="-20" dirty="0">
                <a:latin typeface="Lucida Sans Unicode"/>
                <a:cs typeface="Lucida Sans Unicode"/>
              </a:rPr>
              <a:t>ó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endParaRPr sz="1600" dirty="0">
              <a:latin typeface="Lucida Sans Unicode"/>
              <a:cs typeface="Lucida Sans Unicode"/>
            </a:endParaRPr>
          </a:p>
          <a:p>
            <a:pPr marL="12700" marR="1590675" indent="52705" algn="just">
              <a:lnSpc>
                <a:spcPct val="115999"/>
              </a:lnSpc>
            </a:pPr>
            <a:r>
              <a:rPr sz="1600" spc="-5" dirty="0">
                <a:latin typeface="Lucida Sans Unicode"/>
                <a:cs typeface="Lucida Sans Unicode"/>
              </a:rPr>
              <a:t>m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-60" dirty="0">
                <a:latin typeface="Lucida Sans Unicode"/>
                <a:cs typeface="Lucida Sans Unicode"/>
              </a:rPr>
              <a:t>ic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" dirty="0">
                <a:latin typeface="Lucida Sans Unicode"/>
                <a:cs typeface="Lucida Sans Unicode"/>
              </a:rPr>
              <a:t>m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60" dirty="0">
                <a:latin typeface="Lucida Sans Unicode"/>
                <a:cs typeface="Lucida Sans Unicode"/>
              </a:rPr>
              <a:t>i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-60" dirty="0">
                <a:latin typeface="Lucida Sans Unicode"/>
                <a:cs typeface="Lucida Sans Unicode"/>
              </a:rPr>
              <a:t>i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114" dirty="0">
                <a:latin typeface="Lucida Sans Unicode"/>
                <a:cs typeface="Lucida Sans Unicode"/>
              </a:rPr>
              <a:t>,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60" dirty="0">
                <a:latin typeface="Lucida Sans Unicode"/>
                <a:cs typeface="Lucida Sans Unicode"/>
              </a:rPr>
              <a:t>í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60" dirty="0">
                <a:latin typeface="Lucida Sans Unicode"/>
                <a:cs typeface="Lucida Sans Unicode"/>
              </a:rPr>
              <a:t>c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" dirty="0">
                <a:latin typeface="Lucida Sans Unicode"/>
                <a:cs typeface="Lucida Sans Unicode"/>
              </a:rPr>
              <a:t>m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60" dirty="0">
                <a:latin typeface="Lucida Sans Unicode"/>
                <a:cs typeface="Lucida Sans Unicode"/>
              </a:rPr>
              <a:t>l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-60" dirty="0">
                <a:latin typeface="Lucida Sans Unicode"/>
                <a:cs typeface="Lucida Sans Unicode"/>
              </a:rPr>
              <a:t>i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125" dirty="0">
                <a:latin typeface="Lucida Sans Unicode"/>
                <a:cs typeface="Lucida Sans Unicode"/>
              </a:rPr>
              <a:t>g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20" dirty="0">
                <a:latin typeface="Lucida Sans Unicode"/>
                <a:cs typeface="Lucida Sans Unicode"/>
              </a:rPr>
              <a:t>ó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-60" dirty="0">
                <a:latin typeface="Lucida Sans Unicode"/>
                <a:cs typeface="Lucida Sans Unicode"/>
              </a:rPr>
              <a:t>ic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114" dirty="0">
                <a:latin typeface="Lucida Sans Unicode"/>
                <a:cs typeface="Lucida Sans Unicode"/>
              </a:rPr>
              <a:t>,  </a:t>
            </a:r>
            <a:r>
              <a:rPr sz="1600" spc="-5" dirty="0">
                <a:latin typeface="Lucida Sans Unicode"/>
                <a:cs typeface="Lucida Sans Unicode"/>
              </a:rPr>
              <a:t>m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-60" dirty="0">
                <a:latin typeface="Lucida Sans Unicode"/>
                <a:cs typeface="Lucida Sans Unicode"/>
              </a:rPr>
              <a:t>ic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" dirty="0">
                <a:latin typeface="Lucida Sans Unicode"/>
                <a:cs typeface="Lucida Sans Unicode"/>
              </a:rPr>
              <a:t>m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y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30" dirty="0">
                <a:latin typeface="Lucida Sans Unicode"/>
                <a:cs typeface="Lucida Sans Unicode"/>
              </a:rPr>
              <a:t>p</a:t>
            </a:r>
            <a:r>
              <a:rPr sz="1600" spc="-60" dirty="0">
                <a:latin typeface="Lucida Sans Unicode"/>
                <a:cs typeface="Lucida Sans Unicode"/>
              </a:rPr>
              <a:t>i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30" dirty="0">
                <a:latin typeface="Lucida Sans Unicode"/>
                <a:cs typeface="Lucida Sans Unicode"/>
              </a:rPr>
              <a:t>d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30" dirty="0">
                <a:latin typeface="Lucida Sans Unicode"/>
                <a:cs typeface="Lucida Sans Unicode"/>
              </a:rPr>
              <a:t>p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30" dirty="0">
                <a:latin typeface="Lucida Sans Unicode"/>
                <a:cs typeface="Lucida Sans Unicode"/>
              </a:rPr>
              <a:t>y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114" dirty="0">
                <a:latin typeface="Lucida Sans Unicode"/>
                <a:cs typeface="Lucida Sans Unicode"/>
              </a:rPr>
              <a:t>,</a:t>
            </a:r>
            <a:endParaRPr sz="1600" dirty="0">
              <a:latin typeface="Lucida Sans Unicode"/>
              <a:cs typeface="Lucida Sans Unicode"/>
            </a:endParaRPr>
          </a:p>
          <a:p>
            <a:pPr marL="12700" algn="just">
              <a:lnSpc>
                <a:spcPct val="100000"/>
              </a:lnSpc>
              <a:spcBef>
                <a:spcPts val="305"/>
              </a:spcBef>
            </a:pP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5" dirty="0">
                <a:latin typeface="Lucida Sans Unicode"/>
                <a:cs typeface="Lucida Sans Unicode"/>
              </a:rPr>
              <a:t>e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35" dirty="0">
                <a:latin typeface="Lucida Sans Unicode"/>
                <a:cs typeface="Lucida Sans Unicode"/>
              </a:rPr>
              <a:t>t</a:t>
            </a:r>
            <a:r>
              <a:rPr sz="1600" spc="-5" dirty="0">
                <a:latin typeface="Lucida Sans Unicode"/>
                <a:cs typeface="Lucida Sans Unicode"/>
              </a:rPr>
              <a:t>r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95" dirty="0">
                <a:latin typeface="Lucida Sans Unicode"/>
                <a:cs typeface="Lucida Sans Unicode"/>
              </a:rPr>
              <a:t> </a:t>
            </a:r>
            <a:r>
              <a:rPr sz="1600" spc="-15" dirty="0">
                <a:latin typeface="Lucida Sans Unicode"/>
                <a:cs typeface="Lucida Sans Unicode"/>
              </a:rPr>
              <a:t>n</a:t>
            </a:r>
            <a:r>
              <a:rPr sz="1600" spc="-20" dirty="0">
                <a:latin typeface="Lucida Sans Unicode"/>
                <a:cs typeface="Lucida Sans Unicode"/>
              </a:rPr>
              <a:t>o</a:t>
            </a:r>
            <a:r>
              <a:rPr sz="1600" spc="-5" dirty="0">
                <a:latin typeface="Lucida Sans Unicode"/>
                <a:cs typeface="Lucida Sans Unicode"/>
              </a:rPr>
              <a:t>rm</a:t>
            </a:r>
            <a:r>
              <a:rPr sz="1600" spc="5" dirty="0">
                <a:latin typeface="Lucida Sans Unicode"/>
                <a:cs typeface="Lucida Sans Unicode"/>
              </a:rPr>
              <a:t>a</a:t>
            </a:r>
            <a:r>
              <a:rPr sz="1600" spc="-55" dirty="0">
                <a:latin typeface="Lucida Sans Unicode"/>
                <a:cs typeface="Lucida Sans Unicode"/>
              </a:rPr>
              <a:t>s</a:t>
            </a:r>
            <a:r>
              <a:rPr sz="1600" spc="-85" dirty="0">
                <a:latin typeface="Lucida Sans Unicode"/>
                <a:cs typeface="Lucida Sans Unicode"/>
              </a:rPr>
              <a:t>.</a:t>
            </a:r>
            <a:endParaRPr sz="1600" dirty="0">
              <a:latin typeface="Lucida Sans Unicode"/>
              <a:cs typeface="Lucida Sans Unicode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72902" y="2701892"/>
            <a:ext cx="747371" cy="76012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39830" y="1184363"/>
            <a:ext cx="6167120" cy="27209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8895" algn="ctr">
              <a:lnSpc>
                <a:spcPct val="100000"/>
              </a:lnSpc>
              <a:spcBef>
                <a:spcPts val="120"/>
              </a:spcBef>
              <a:tabLst>
                <a:tab pos="2664460" algn="l"/>
                <a:tab pos="3607435" algn="l"/>
              </a:tabLst>
            </a:pPr>
            <a:r>
              <a:rPr sz="2800" spc="965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	</a:t>
            </a:r>
            <a:r>
              <a:rPr sz="2800" spc="1015" dirty="0">
                <a:solidFill>
                  <a:srgbClr val="212121"/>
                </a:solidFill>
                <a:latin typeface="Microsoft Sans Serif"/>
                <a:cs typeface="Microsoft Sans Serif"/>
              </a:rPr>
              <a:t>DE	</a:t>
            </a:r>
            <a:r>
              <a:rPr sz="2800" spc="10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2800" dirty="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2010"/>
              </a:spcBef>
            </a:pPr>
            <a:r>
              <a:rPr sz="2800" b="1" spc="-35" dirty="0">
                <a:solidFill>
                  <a:srgbClr val="317856"/>
                </a:solidFill>
                <a:latin typeface="Tahoma"/>
                <a:cs typeface="Tahoma"/>
              </a:rPr>
              <a:t>PROGRAMA</a:t>
            </a:r>
            <a:r>
              <a:rPr sz="2800" b="1" spc="-105" dirty="0">
                <a:solidFill>
                  <a:srgbClr val="317856"/>
                </a:solidFill>
                <a:latin typeface="Tahoma"/>
                <a:cs typeface="Tahoma"/>
              </a:rPr>
              <a:t> </a:t>
            </a:r>
            <a:r>
              <a:rPr sz="2800" b="1" spc="-85" dirty="0">
                <a:solidFill>
                  <a:srgbClr val="317856"/>
                </a:solidFill>
                <a:latin typeface="Tahoma"/>
                <a:cs typeface="Tahoma"/>
              </a:rPr>
              <a:t>MÉDICO</a:t>
            </a:r>
            <a:r>
              <a:rPr sz="2800" b="1" spc="-105" dirty="0">
                <a:solidFill>
                  <a:srgbClr val="317856"/>
                </a:solidFill>
                <a:latin typeface="Tahoma"/>
                <a:cs typeface="Tahoma"/>
              </a:rPr>
              <a:t> </a:t>
            </a:r>
            <a:r>
              <a:rPr sz="2800" b="1" spc="-95" dirty="0">
                <a:solidFill>
                  <a:srgbClr val="317856"/>
                </a:solidFill>
                <a:latin typeface="Tahoma"/>
                <a:cs typeface="Tahoma"/>
              </a:rPr>
              <a:t>OBLIGATORIO</a:t>
            </a:r>
            <a:endParaRPr sz="2800" dirty="0">
              <a:latin typeface="Tahoma"/>
              <a:cs typeface="Tahoma"/>
            </a:endParaRPr>
          </a:p>
          <a:p>
            <a:pPr marL="14604" algn="ctr">
              <a:lnSpc>
                <a:spcPct val="100000"/>
              </a:lnSpc>
              <a:spcBef>
                <a:spcPts val="2990"/>
              </a:spcBef>
            </a:pPr>
            <a:r>
              <a:rPr sz="2600" b="1" spc="-45" dirty="0">
                <a:latin typeface="Tahoma"/>
                <a:cs typeface="Tahoma"/>
                <a:hlinkClick r:id="rId5"/>
              </a:rPr>
              <a:t>DECRETO</a:t>
            </a:r>
            <a:r>
              <a:rPr sz="2600" b="1" dirty="0">
                <a:latin typeface="Tahoma"/>
                <a:cs typeface="Tahoma"/>
                <a:hlinkClick r:id="rId5"/>
              </a:rPr>
              <a:t> </a:t>
            </a:r>
            <a:r>
              <a:rPr sz="2600" b="1" spc="-40" dirty="0">
                <a:latin typeface="Tahoma"/>
                <a:cs typeface="Tahoma"/>
                <a:hlinkClick r:id="rId5"/>
              </a:rPr>
              <a:t>N°</a:t>
            </a:r>
            <a:r>
              <a:rPr sz="2600" b="1" spc="5" dirty="0">
                <a:latin typeface="Tahoma"/>
                <a:cs typeface="Tahoma"/>
                <a:hlinkClick r:id="rId5"/>
              </a:rPr>
              <a:t> </a:t>
            </a:r>
            <a:r>
              <a:rPr sz="2600" b="1" spc="-145" dirty="0">
                <a:latin typeface="Tahoma"/>
                <a:cs typeface="Tahoma"/>
                <a:hlinkClick r:id="rId5"/>
              </a:rPr>
              <a:t>492/1995.</a:t>
            </a:r>
            <a:r>
              <a:rPr sz="2600" b="1" dirty="0">
                <a:latin typeface="Tahoma"/>
                <a:cs typeface="Tahoma"/>
                <a:hlinkClick r:id="rId5"/>
              </a:rPr>
              <a:t> </a:t>
            </a:r>
            <a:r>
              <a:rPr sz="2600" b="1" spc="-10" dirty="0">
                <a:latin typeface="Tahoma"/>
                <a:cs typeface="Tahoma"/>
                <a:hlinkClick r:id="rId5"/>
              </a:rPr>
              <a:t>P.E.N</a:t>
            </a:r>
            <a:endParaRPr sz="26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150" dirty="0">
              <a:latin typeface="Tahoma"/>
              <a:cs typeface="Tahoma"/>
            </a:endParaRPr>
          </a:p>
          <a:p>
            <a:pPr marR="50165" algn="ctr">
              <a:lnSpc>
                <a:spcPct val="100000"/>
              </a:lnSpc>
            </a:pPr>
            <a:r>
              <a:rPr sz="2100" b="1" spc="-5" dirty="0">
                <a:latin typeface="Tahoma"/>
                <a:cs typeface="Tahoma"/>
              </a:rPr>
              <a:t>EVOLUCIÓN </a:t>
            </a:r>
            <a:r>
              <a:rPr sz="2100" b="1" spc="-100" dirty="0">
                <a:latin typeface="Tahoma"/>
                <a:cs typeface="Tahoma"/>
              </a:rPr>
              <a:t>Y</a:t>
            </a:r>
            <a:r>
              <a:rPr sz="2100" b="1" spc="-5" dirty="0">
                <a:latin typeface="Tahoma"/>
                <a:cs typeface="Tahoma"/>
              </a:rPr>
              <a:t> </a:t>
            </a:r>
            <a:r>
              <a:rPr sz="2100" b="1" spc="-15" dirty="0">
                <a:latin typeface="Tahoma"/>
                <a:cs typeface="Tahoma"/>
              </a:rPr>
              <a:t>AMPLIACIÓN</a:t>
            </a:r>
            <a:endParaRPr sz="21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7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356" y="4349252"/>
            <a:ext cx="74188" cy="741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2356" y="6894850"/>
            <a:ext cx="74188" cy="741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6850" y="4201028"/>
            <a:ext cx="7042920" cy="60490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algn="just">
              <a:lnSpc>
                <a:spcPct val="115999"/>
              </a:lnSpc>
              <a:spcBef>
                <a:spcPts val="100"/>
              </a:spcBef>
            </a:pPr>
            <a:r>
              <a:rPr lang="es-MX" sz="2800" dirty="0" smtClean="0">
                <a:latin typeface="Lucida Sans Unicode"/>
                <a:cs typeface="Lucida Sans Unicode"/>
              </a:rPr>
              <a:t>EL SISTEMA ARGENTINO, A DIFERENCIA DE OTROS COMO ES EL CHILENO, O EL PROYECTO DE OBAMACARE, SE CARACTERIZA POR LA PROGRESIVIDAD EN LA INCORPORACIÓN DE PRESTACIONES, HACIÉNDOLO PERMEABLE A LAS NUEVAS REALIDADES Y NECESIDADES</a:t>
            </a:r>
          </a:p>
          <a:p>
            <a:pPr marL="41275" marR="5080" algn="just">
              <a:lnSpc>
                <a:spcPct val="115999"/>
              </a:lnSpc>
              <a:spcBef>
                <a:spcPts val="100"/>
              </a:spcBef>
            </a:pPr>
            <a:endParaRPr lang="es-MX" sz="2800" dirty="0">
              <a:latin typeface="Lucida Sans Unicode"/>
              <a:cs typeface="Lucida Sans Unicode"/>
            </a:endParaRPr>
          </a:p>
          <a:p>
            <a:pPr marL="41275" marR="5080" algn="just">
              <a:lnSpc>
                <a:spcPct val="115999"/>
              </a:lnSpc>
              <a:spcBef>
                <a:spcPts val="100"/>
              </a:spcBef>
            </a:pPr>
            <a:r>
              <a:rPr lang="es-MX" sz="2800" dirty="0" smtClean="0">
                <a:latin typeface="Lucida Sans Unicode"/>
                <a:cs typeface="Lucida Sans Unicode"/>
              </a:rPr>
              <a:t>EL DESAFÍO ES QUE SE CUMPLAN LOS PARÁMETROS DE LA ADM.</a:t>
            </a:r>
          </a:p>
          <a:p>
            <a:pPr marL="41275" marR="5080" algn="just">
              <a:lnSpc>
                <a:spcPct val="115999"/>
              </a:lnSpc>
              <a:spcBef>
                <a:spcPts val="100"/>
              </a:spcBef>
            </a:pPr>
            <a:r>
              <a:rPr lang="es-MX" sz="2800" dirty="0" smtClean="0">
                <a:latin typeface="Lucida Sans Unicode"/>
                <a:cs typeface="Lucida Sans Unicode"/>
              </a:rPr>
              <a:t>DE RECURSOS FINITOS</a:t>
            </a:r>
            <a:endParaRPr sz="2800" dirty="0">
              <a:latin typeface="Lucida Sans Unicode"/>
              <a:cs typeface="Lucida Sans Unicode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72902" y="2701892"/>
            <a:ext cx="747371" cy="76012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39830" y="1184363"/>
            <a:ext cx="6167120" cy="27209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8895" algn="ctr">
              <a:lnSpc>
                <a:spcPct val="100000"/>
              </a:lnSpc>
              <a:spcBef>
                <a:spcPts val="120"/>
              </a:spcBef>
              <a:tabLst>
                <a:tab pos="2664460" algn="l"/>
                <a:tab pos="3607435" algn="l"/>
              </a:tabLst>
            </a:pPr>
            <a:r>
              <a:rPr sz="2800" spc="965" dirty="0">
                <a:solidFill>
                  <a:srgbClr val="212121"/>
                </a:solidFill>
                <a:latin typeface="Microsoft Sans Serif"/>
                <a:cs typeface="Microsoft Sans Serif"/>
              </a:rPr>
              <a:t>SISTEMA	</a:t>
            </a:r>
            <a:r>
              <a:rPr sz="2800" spc="1015" dirty="0">
                <a:solidFill>
                  <a:srgbClr val="212121"/>
                </a:solidFill>
                <a:latin typeface="Microsoft Sans Serif"/>
                <a:cs typeface="Microsoft Sans Serif"/>
              </a:rPr>
              <a:t>DE	</a:t>
            </a:r>
            <a:r>
              <a:rPr sz="2800" spc="1045" dirty="0">
                <a:solidFill>
                  <a:srgbClr val="212121"/>
                </a:solidFill>
                <a:latin typeface="Microsoft Sans Serif"/>
                <a:cs typeface="Microsoft Sans Serif"/>
              </a:rPr>
              <a:t>SALUD</a:t>
            </a:r>
            <a:endParaRPr sz="2800" dirty="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2010"/>
              </a:spcBef>
            </a:pPr>
            <a:r>
              <a:rPr sz="2800" b="1" spc="-35" dirty="0">
                <a:solidFill>
                  <a:srgbClr val="317856"/>
                </a:solidFill>
                <a:latin typeface="Tahoma"/>
                <a:cs typeface="Tahoma"/>
              </a:rPr>
              <a:t>PROGRAMA</a:t>
            </a:r>
            <a:r>
              <a:rPr sz="2800" b="1" spc="-105" dirty="0">
                <a:solidFill>
                  <a:srgbClr val="317856"/>
                </a:solidFill>
                <a:latin typeface="Tahoma"/>
                <a:cs typeface="Tahoma"/>
              </a:rPr>
              <a:t> </a:t>
            </a:r>
            <a:r>
              <a:rPr sz="2800" b="1" spc="-85" dirty="0">
                <a:solidFill>
                  <a:srgbClr val="317856"/>
                </a:solidFill>
                <a:latin typeface="Tahoma"/>
                <a:cs typeface="Tahoma"/>
              </a:rPr>
              <a:t>MÉDICO</a:t>
            </a:r>
            <a:r>
              <a:rPr sz="2800" b="1" spc="-105" dirty="0">
                <a:solidFill>
                  <a:srgbClr val="317856"/>
                </a:solidFill>
                <a:latin typeface="Tahoma"/>
                <a:cs typeface="Tahoma"/>
              </a:rPr>
              <a:t> </a:t>
            </a:r>
            <a:r>
              <a:rPr sz="2800" b="1" spc="-95" dirty="0">
                <a:solidFill>
                  <a:srgbClr val="317856"/>
                </a:solidFill>
                <a:latin typeface="Tahoma"/>
                <a:cs typeface="Tahoma"/>
              </a:rPr>
              <a:t>OBLIGATORIO</a:t>
            </a:r>
            <a:endParaRPr sz="2800" dirty="0">
              <a:latin typeface="Tahoma"/>
              <a:cs typeface="Tahoma"/>
            </a:endParaRPr>
          </a:p>
          <a:p>
            <a:pPr marL="14604" algn="ctr">
              <a:lnSpc>
                <a:spcPct val="100000"/>
              </a:lnSpc>
              <a:spcBef>
                <a:spcPts val="2990"/>
              </a:spcBef>
            </a:pPr>
            <a:r>
              <a:rPr sz="2600" b="1" spc="-45" dirty="0">
                <a:latin typeface="Tahoma"/>
                <a:cs typeface="Tahoma"/>
                <a:hlinkClick r:id="rId5"/>
              </a:rPr>
              <a:t>DECRETO</a:t>
            </a:r>
            <a:r>
              <a:rPr sz="2600" b="1" dirty="0">
                <a:latin typeface="Tahoma"/>
                <a:cs typeface="Tahoma"/>
                <a:hlinkClick r:id="rId5"/>
              </a:rPr>
              <a:t> </a:t>
            </a:r>
            <a:r>
              <a:rPr sz="2600" b="1" spc="-40" dirty="0">
                <a:latin typeface="Tahoma"/>
                <a:cs typeface="Tahoma"/>
                <a:hlinkClick r:id="rId5"/>
              </a:rPr>
              <a:t>N°</a:t>
            </a:r>
            <a:r>
              <a:rPr sz="2600" b="1" spc="5" dirty="0">
                <a:latin typeface="Tahoma"/>
                <a:cs typeface="Tahoma"/>
                <a:hlinkClick r:id="rId5"/>
              </a:rPr>
              <a:t> </a:t>
            </a:r>
            <a:r>
              <a:rPr sz="2600" b="1" spc="-145" dirty="0">
                <a:latin typeface="Tahoma"/>
                <a:cs typeface="Tahoma"/>
                <a:hlinkClick r:id="rId5"/>
              </a:rPr>
              <a:t>492/1995.</a:t>
            </a:r>
            <a:r>
              <a:rPr sz="2600" b="1" dirty="0">
                <a:latin typeface="Tahoma"/>
                <a:cs typeface="Tahoma"/>
                <a:hlinkClick r:id="rId5"/>
              </a:rPr>
              <a:t> </a:t>
            </a:r>
            <a:r>
              <a:rPr sz="2600" b="1" spc="-10" dirty="0">
                <a:latin typeface="Tahoma"/>
                <a:cs typeface="Tahoma"/>
                <a:hlinkClick r:id="rId5"/>
              </a:rPr>
              <a:t>P.E.N</a:t>
            </a:r>
            <a:endParaRPr sz="26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150" dirty="0">
              <a:latin typeface="Tahoma"/>
              <a:cs typeface="Tahoma"/>
            </a:endParaRPr>
          </a:p>
          <a:p>
            <a:pPr marR="50165" algn="ctr">
              <a:lnSpc>
                <a:spcPct val="100000"/>
              </a:lnSpc>
            </a:pPr>
            <a:r>
              <a:rPr sz="2100" b="1" spc="-5" dirty="0">
                <a:latin typeface="Tahoma"/>
                <a:cs typeface="Tahoma"/>
              </a:rPr>
              <a:t>EVOLUCIÓN </a:t>
            </a:r>
            <a:r>
              <a:rPr sz="2100" b="1" spc="-100" dirty="0">
                <a:latin typeface="Tahoma"/>
                <a:cs typeface="Tahoma"/>
              </a:rPr>
              <a:t>Y</a:t>
            </a:r>
            <a:r>
              <a:rPr sz="2100" b="1" spc="-5" dirty="0">
                <a:latin typeface="Tahoma"/>
                <a:cs typeface="Tahoma"/>
              </a:rPr>
              <a:t> </a:t>
            </a:r>
            <a:r>
              <a:rPr sz="2100" b="1" spc="-15" dirty="0">
                <a:latin typeface="Tahoma"/>
                <a:cs typeface="Tahoma"/>
              </a:rPr>
              <a:t>AMPLIACIÓN</a:t>
            </a:r>
            <a:endParaRPr sz="21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7471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916" y="891337"/>
            <a:ext cx="6520815" cy="48260"/>
          </a:xfrm>
          <a:custGeom>
            <a:avLst/>
            <a:gdLst/>
            <a:ahLst/>
            <a:cxnLst/>
            <a:rect l="l" t="t" r="r" b="b"/>
            <a:pathLst>
              <a:path w="6520815" h="48259">
                <a:moveTo>
                  <a:pt x="0" y="0"/>
                </a:moveTo>
                <a:lnTo>
                  <a:pt x="6520569" y="0"/>
                </a:lnTo>
                <a:lnTo>
                  <a:pt x="6520569" y="47664"/>
                </a:lnTo>
                <a:lnTo>
                  <a:pt x="0" y="47664"/>
                </a:lnTo>
                <a:lnTo>
                  <a:pt x="0" y="0"/>
                </a:lnTo>
                <a:close/>
              </a:path>
            </a:pathLst>
          </a:custGeom>
          <a:solidFill>
            <a:srgbClr val="25B0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0650" y="1184363"/>
            <a:ext cx="7239000" cy="726865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8895" algn="ctr">
              <a:lnSpc>
                <a:spcPct val="100000"/>
              </a:lnSpc>
              <a:spcBef>
                <a:spcPts val="120"/>
              </a:spcBef>
              <a:tabLst>
                <a:tab pos="2664460" algn="l"/>
                <a:tab pos="3607435" algn="l"/>
              </a:tabLst>
            </a:pPr>
            <a:r>
              <a:rPr sz="3600" b="1" u="sng" spc="965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SISTEMA</a:t>
            </a:r>
            <a:r>
              <a:rPr lang="es-MX" sz="3600" b="1" u="sng" spc="965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 </a:t>
            </a:r>
            <a:r>
              <a:rPr sz="3600" b="1" u="sng" spc="1015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DE</a:t>
            </a:r>
            <a:r>
              <a:rPr lang="es-MX" sz="3600" b="1" u="sng" spc="1015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 </a:t>
            </a:r>
            <a:r>
              <a:rPr sz="3600" b="1" u="sng" spc="1045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/>
                <a:cs typeface="Microsoft Sans Serif"/>
              </a:rPr>
              <a:t>SALUD</a:t>
            </a:r>
            <a:endParaRPr lang="es-MX" sz="3600" b="1" u="sng" spc="1045" dirty="0" smtClean="0">
              <a:solidFill>
                <a:srgbClr val="2121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/>
              <a:cs typeface="Microsoft Sans Serif"/>
            </a:endParaRPr>
          </a:p>
          <a:p>
            <a:pPr marL="48895" algn="ctr">
              <a:lnSpc>
                <a:spcPct val="100000"/>
              </a:lnSpc>
              <a:spcBef>
                <a:spcPts val="120"/>
              </a:spcBef>
              <a:tabLst>
                <a:tab pos="2664460" algn="l"/>
                <a:tab pos="3607435" algn="l"/>
              </a:tabLst>
            </a:pPr>
            <a:endParaRPr lang="es-MX" sz="3600" spc="1045" dirty="0">
              <a:solidFill>
                <a:srgbClr val="212121"/>
              </a:solidFill>
              <a:latin typeface="Microsoft Sans Serif"/>
              <a:cs typeface="Microsoft Sans Serif"/>
            </a:endParaRPr>
          </a:p>
          <a:p>
            <a:pPr marL="48895" algn="ctr">
              <a:lnSpc>
                <a:spcPct val="100000"/>
              </a:lnSpc>
              <a:spcBef>
                <a:spcPts val="120"/>
              </a:spcBef>
              <a:tabLst>
                <a:tab pos="2664460" algn="l"/>
                <a:tab pos="3607435" algn="l"/>
              </a:tabLst>
            </a:pPr>
            <a:r>
              <a:rPr lang="es-MX" sz="3600" b="1" i="1" dirty="0" smtClean="0">
                <a:latin typeface="Microsoft Sans Serif"/>
                <a:cs typeface="Microsoft Sans Serif"/>
              </a:rPr>
              <a:t>EL DESAFÍO QUE TENEMOS ES MANTENERNOS ATENTOS A LAS NECESIDADES DE LA COMUNIDAD Y DAR UNA ADECUADA RESPUESTA QUE SE TRADUZCA EN SOLUCIONES EQUITATIVAS, ENTENDIDAS COMO LA JUSTICIA AL CASO PARTICULAR</a:t>
            </a:r>
          </a:p>
          <a:p>
            <a:pPr marL="48895" algn="ctr">
              <a:lnSpc>
                <a:spcPct val="100000"/>
              </a:lnSpc>
              <a:spcBef>
                <a:spcPts val="120"/>
              </a:spcBef>
              <a:tabLst>
                <a:tab pos="2664460" algn="l"/>
                <a:tab pos="3607435" algn="l"/>
              </a:tabLst>
            </a:pPr>
            <a:endParaRPr lang="es-MX" sz="3600" spc="1045" dirty="0">
              <a:solidFill>
                <a:srgbClr val="212121"/>
              </a:solidFill>
              <a:latin typeface="Microsoft Sans Serif"/>
              <a:cs typeface="Microsoft Sans Serif"/>
            </a:endParaRPr>
          </a:p>
          <a:p>
            <a:pPr marL="48895" algn="ctr">
              <a:lnSpc>
                <a:spcPct val="100000"/>
              </a:lnSpc>
              <a:spcBef>
                <a:spcPts val="120"/>
              </a:spcBef>
              <a:tabLst>
                <a:tab pos="2664460" algn="l"/>
                <a:tab pos="3607435" algn="l"/>
              </a:tabLst>
            </a:pPr>
            <a:r>
              <a:rPr lang="es-MX" sz="3600" spc="1045" dirty="0">
                <a:solidFill>
                  <a:srgbClr val="212121"/>
                </a:solidFill>
                <a:latin typeface="Microsoft Sans Serif"/>
                <a:cs typeface="Microsoft Sans Serif"/>
              </a:rPr>
              <a:t>¡</a:t>
            </a:r>
            <a:r>
              <a:rPr lang="es-MX" sz="3600" spc="1045" dirty="0" smtClean="0">
                <a:solidFill>
                  <a:srgbClr val="212121"/>
                </a:solidFill>
                <a:latin typeface="Microsoft Sans Serif"/>
                <a:cs typeface="Microsoft Sans Serif"/>
              </a:rPr>
              <a:t>MUCHAS GRACIAS!</a:t>
            </a:r>
          </a:p>
        </p:txBody>
      </p:sp>
    </p:spTree>
    <p:extLst>
      <p:ext uri="{BB962C8B-B14F-4D97-AF65-F5344CB8AC3E}">
        <p14:creationId xmlns:p14="http://schemas.microsoft.com/office/powerpoint/2010/main" val="174793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1029</TotalTime>
  <Words>3283</Words>
  <Application>Microsoft Office PowerPoint</Application>
  <PresentationFormat>Personalizado</PresentationFormat>
  <Paragraphs>613</Paragraphs>
  <Slides>50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50</vt:i4>
      </vt:variant>
    </vt:vector>
  </HeadingPairs>
  <TitlesOfParts>
    <vt:vector size="51" baseType="lpstr">
      <vt:lpstr>Office Theme</vt:lpstr>
      <vt:lpstr>Presentación de PowerPoint</vt:lpstr>
      <vt:lpstr>NÚCLEOS TEMÁTICOS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SISTEMA DE SALUD</vt:lpstr>
      <vt:lpstr>Presentación de PowerPoint</vt:lpstr>
      <vt:lpstr>Presentación de PowerPoint</vt:lpstr>
      <vt:lpstr>SISTEMA DE SALUD</vt:lpstr>
      <vt:lpstr>SISTEMA DE SALUD</vt:lpstr>
      <vt:lpstr>SISTEMA DE SALUD</vt:lpstr>
      <vt:lpstr>SISTEMA DE SALUD</vt:lpstr>
      <vt:lpstr>SISTEMA DE SALUD</vt:lpstr>
      <vt:lpstr>SISTEMA DE SALUD</vt:lpstr>
      <vt:lpstr>Presentación de PowerPoint</vt:lpstr>
      <vt:lpstr>SISTEMA DE SALUD</vt:lpstr>
      <vt:lpstr>SISTEMA DE SALUD</vt:lpstr>
      <vt:lpstr>SISTEMA DE SALUD</vt:lpstr>
      <vt:lpstr>Presentación de PowerPoint</vt:lpstr>
      <vt:lpstr>Presentación de PowerPoint</vt:lpstr>
      <vt:lpstr>SISTEMA DE SALUD</vt:lpstr>
      <vt:lpstr>Presentación de PowerPoint</vt:lpstr>
      <vt:lpstr>Presentación de PowerPoint</vt:lpstr>
      <vt:lpstr>Presentación de PowerPoint</vt:lpstr>
      <vt:lpstr>SISTEMA DE SALUD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SISTEMA DE SALUD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DERECHO DE LA SALUD Y  RESPONSABILIDAD MÉDICA</dc:title>
  <dc:creator>Pedro Javier Urquizu</dc:creator>
  <cp:lastModifiedBy>Pedro Javier Urquizu</cp:lastModifiedBy>
  <cp:revision>47</cp:revision>
  <dcterms:created xsi:type="dcterms:W3CDTF">2022-10-04T14:01:58Z</dcterms:created>
  <dcterms:modified xsi:type="dcterms:W3CDTF">2025-03-31T17:01:49Z</dcterms:modified>
</cp:coreProperties>
</file>